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3" r:id="rId3"/>
    <p:sldId id="290" r:id="rId4"/>
    <p:sldId id="292" r:id="rId5"/>
    <p:sldId id="276" r:id="rId6"/>
    <p:sldId id="277" r:id="rId7"/>
    <p:sldId id="278" r:id="rId8"/>
    <p:sldId id="280" r:id="rId9"/>
    <p:sldId id="286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00"/>
  </p:normalViewPr>
  <p:slideViewPr>
    <p:cSldViewPr>
      <p:cViewPr varScale="1">
        <p:scale>
          <a:sx n="75" d="100"/>
          <a:sy n="75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F47C0-2DED-47DC-A5B1-5C7D1F2C14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FB2E6-40F3-4F4F-AF0D-92DD68CF9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2E89-A8A7-49F7-AF7B-AE1D1DDC7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2A20-9B98-4624-A42C-F3535EB4B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8D79E-D872-4630-8680-1223EA667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1D59-EF70-406D-A9C1-F7D381010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C02-3CB0-4B15-AA98-68C0E8249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ADF7-C428-47E0-A911-66EBF3D9C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36E68-E757-43DB-B21F-BA1D2B252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E51BF-5CED-4A54-98ED-633D4980A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4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B76A-B94B-4D9D-88DB-A24E633736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fld id="{DC1517BC-2AE1-4FC3-946C-D44AF9C7B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This guide is meant to walk you through the physical process of </a:t>
            </a:r>
            <a:r>
              <a:rPr lang="en-US" dirty="0" smtClean="0"/>
              <a:t>graphing </a:t>
            </a:r>
            <a:r>
              <a:rPr lang="en-US" dirty="0"/>
              <a:t>and </a:t>
            </a:r>
            <a:r>
              <a:rPr lang="en-US" dirty="0" smtClean="0"/>
              <a:t>regression </a:t>
            </a:r>
            <a:r>
              <a:rPr lang="en-US" dirty="0"/>
              <a:t>in Excel…. not to describe when and why you might want to do these things or how to interpret them. </a:t>
            </a:r>
          </a:p>
        </p:txBody>
      </p:sp>
    </p:spTree>
    <p:extLst>
      <p:ext uri="{BB962C8B-B14F-4D97-AF65-F5344CB8AC3E}">
        <p14:creationId xmlns:p14="http://schemas.microsoft.com/office/powerpoint/2010/main" val="403040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4" t="21875" r="3125" b="16667"/>
          <a:stretch>
            <a:fillRect/>
          </a:stretch>
        </p:blipFill>
        <p:spPr bwMode="auto">
          <a:xfrm>
            <a:off x="685800" y="2362200"/>
            <a:ext cx="7391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/>
              <a:t>Regression analysis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24000" y="1219200"/>
            <a:ext cx="41910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600200" y="1676400"/>
            <a:ext cx="419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295400" y="1905000"/>
            <a:ext cx="43434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57200" y="838200"/>
            <a:ext cx="838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</a:rPr>
              <a:t>Click here, and highlight a column of your data for the x axis, what you think drives the relationship.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</a:rPr>
              <a:t>Click here, and highlight a second column of your data for the y axis.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</a:rPr>
              <a:t>Click here, and highlight an empty space on your worksheet where you want the stat. report to be placed.</a:t>
            </a:r>
          </a:p>
        </p:txBody>
      </p:sp>
    </p:spTree>
    <p:extLst>
      <p:ext uri="{BB962C8B-B14F-4D97-AF65-F5344CB8AC3E}">
        <p14:creationId xmlns:p14="http://schemas.microsoft.com/office/powerpoint/2010/main" val="87058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4" t="34375" r="13672" b="13542"/>
          <a:stretch>
            <a:fillRect/>
          </a:stretch>
        </p:blipFill>
        <p:spPr bwMode="auto">
          <a:xfrm>
            <a:off x="1905000" y="2554288"/>
            <a:ext cx="7010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/>
              <a:t>Regression analysis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990600" y="2286000"/>
            <a:ext cx="2209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066800" y="1066800"/>
            <a:ext cx="52578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200" y="838200"/>
            <a:ext cx="838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charset="0"/>
              </a:rPr>
              <a:t>Here is the reported </a:t>
            </a:r>
            <a:r>
              <a:rPr lang="en-US" dirty="0" smtClean="0">
                <a:latin typeface="Arial" charset="0"/>
              </a:rPr>
              <a:t>p-value.</a:t>
            </a:r>
            <a:endParaRPr lang="en-US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charset="0"/>
              </a:rPr>
              <a:t>Here is the </a:t>
            </a:r>
            <a:r>
              <a:rPr lang="en-US" dirty="0" smtClean="0">
                <a:latin typeface="Arial" charset="0"/>
              </a:rPr>
              <a:t>R</a:t>
            </a:r>
            <a:r>
              <a:rPr lang="en-US" baseline="30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0" y="3352800"/>
            <a:ext cx="205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latin typeface="Arial" charset="0"/>
              </a:rPr>
              <a:t>Notice that when we graphed a linear trendline through this data, the equation was y = 0.3545x -1.90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524000" y="5029200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914400" y="50292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Graphing relationships between 2 </a:t>
            </a:r>
            <a:r>
              <a:rPr lang="en-US" sz="3200" dirty="0" smtClean="0"/>
              <a:t>quantitative/numerical/continuous </a:t>
            </a:r>
            <a:r>
              <a:rPr lang="en-US" sz="3200" dirty="0"/>
              <a:t>variables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Data should be in two columns, with paired observations (two things measured in same place/at same time/ on same object) in the same horizontal row. </a:t>
            </a:r>
            <a:endParaRPr lang="en-US" sz="2400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8" b="23752"/>
          <a:stretch/>
        </p:blipFill>
        <p:spPr bwMode="auto">
          <a:xfrm>
            <a:off x="2743200" y="2438400"/>
            <a:ext cx="4800599" cy="373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286000" y="2667000"/>
            <a:ext cx="12954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3570566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“Insert” tab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00800" y="2971800"/>
            <a:ext cx="1752600" cy="902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27900" y="375813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</a:p>
          <a:p>
            <a:r>
              <a:rPr lang="en-US" dirty="0" smtClean="0"/>
              <a:t>“Scatterplot”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data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7" b="24148"/>
          <a:stretch/>
        </p:blipFill>
        <p:spPr bwMode="auto">
          <a:xfrm>
            <a:off x="533399" y="1295400"/>
            <a:ext cx="836470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10200" y="914400"/>
            <a:ext cx="1905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72000" y="4572000"/>
            <a:ext cx="10668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7620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“design”</a:t>
            </a:r>
          </a:p>
          <a:p>
            <a:r>
              <a:rPr lang="en-US" dirty="0" smtClean="0"/>
              <a:t>tab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61722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“Add”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4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0" b="21559"/>
          <a:stretch/>
        </p:blipFill>
        <p:spPr bwMode="auto">
          <a:xfrm>
            <a:off x="471061" y="915432"/>
            <a:ext cx="8201878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Adding data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81800" y="1249065"/>
            <a:ext cx="609600" cy="3322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1"/>
          </p:cNvCxnSpPr>
          <p:nvPr/>
        </p:nvCxnSpPr>
        <p:spPr>
          <a:xfrm flipV="1">
            <a:off x="5791200" y="5029200"/>
            <a:ext cx="533400" cy="1327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325735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in box,</a:t>
            </a:r>
          </a:p>
          <a:p>
            <a:r>
              <a:rPr lang="en-US" dirty="0"/>
              <a:t>t</a:t>
            </a:r>
            <a:r>
              <a:rPr lang="en-US" dirty="0" smtClean="0"/>
              <a:t>hen highlight data</a:t>
            </a:r>
          </a:p>
          <a:p>
            <a:r>
              <a:rPr lang="en-US" dirty="0"/>
              <a:t>y</a:t>
            </a:r>
            <a:r>
              <a:rPr lang="en-US" dirty="0" smtClean="0"/>
              <a:t>ou want on x axis.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61722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and again for y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4" b="22975"/>
          <a:stretch/>
        </p:blipFill>
        <p:spPr bwMode="auto">
          <a:xfrm>
            <a:off x="381000" y="1143000"/>
            <a:ext cx="8600661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Formatting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000" dirty="0"/>
              <a:t>Add </a:t>
            </a:r>
            <a:r>
              <a:rPr lang="en-US" sz="2000" dirty="0" smtClean="0"/>
              <a:t>axis labels </a:t>
            </a:r>
            <a:r>
              <a:rPr lang="en-US" sz="2000" dirty="0"/>
              <a:t>with appropriate units, get rid of gridlines…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413000" y="1295400"/>
            <a:ext cx="101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5334000" y="1371600"/>
            <a:ext cx="13716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Formatting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000"/>
              <a:t>Clicking on a part of the graph usually lets you edit that  part…(e.g., font size of an axis label can be changed by clicking on that axis label)</a:t>
            </a:r>
          </a:p>
          <a:p>
            <a:endParaRPr lang="en-US" sz="200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1" r="29961" b="11357"/>
          <a:stretch>
            <a:fillRect/>
          </a:stretch>
        </p:blipFill>
        <p:spPr bwMode="auto">
          <a:xfrm>
            <a:off x="1752600" y="2743200"/>
            <a:ext cx="685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514600" y="1981200"/>
            <a:ext cx="2057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3" b="21104"/>
          <a:stretch/>
        </p:blipFill>
        <p:spPr bwMode="auto">
          <a:xfrm>
            <a:off x="578126" y="2330711"/>
            <a:ext cx="7530548" cy="43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Trendlines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229600" cy="5059363"/>
          </a:xfrm>
        </p:spPr>
        <p:txBody>
          <a:bodyPr/>
          <a:lstStyle/>
          <a:p>
            <a:r>
              <a:rPr lang="en-US" sz="2000" dirty="0"/>
              <a:t>You can add a line that “best fits” your data…. helpful in summarizing how our </a:t>
            </a:r>
            <a:r>
              <a:rPr lang="en-US" sz="2000" i="1" dirty="0"/>
              <a:t>y</a:t>
            </a:r>
            <a:r>
              <a:rPr lang="en-US" sz="2000" dirty="0"/>
              <a:t> variable changes with </a:t>
            </a:r>
            <a:r>
              <a:rPr lang="en-US" sz="2000" i="1" dirty="0" smtClean="0"/>
              <a:t>x</a:t>
            </a:r>
          </a:p>
          <a:p>
            <a:r>
              <a:rPr lang="en-US" sz="2000" i="1" dirty="0" smtClean="0"/>
              <a:t>Select more </a:t>
            </a:r>
            <a:r>
              <a:rPr lang="en-US" sz="2000" i="1" dirty="0" err="1" smtClean="0"/>
              <a:t>trendline</a:t>
            </a:r>
            <a:r>
              <a:rPr lang="en-US" sz="2000" i="1" dirty="0" smtClean="0"/>
              <a:t> options to get equation and R^2 displayed on graph.</a:t>
            </a:r>
            <a:endParaRPr lang="en-US" sz="2000" dirty="0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6629400" y="1676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" y="1219200"/>
          <a:ext cx="67056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Chart" r:id="rId4" imgW="3829202" imgH="2981249" progId="Excel.Chart.8">
                  <p:embed/>
                </p:oleObj>
              </mc:Choice>
              <mc:Fallback>
                <p:oleObj name="Chart" r:id="rId4" imgW="3829202" imgH="298124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670560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4114800" y="1066800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191000" y="228600"/>
            <a:ext cx="426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latin typeface="Arial" charset="0"/>
              </a:rPr>
              <a:t>The equation of the trendline…. If you input a particular x value it predicts a y value.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4953000" y="22860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086600" y="1905000"/>
            <a:ext cx="2057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latin typeface="Arial" charset="0"/>
              </a:rPr>
              <a:t>R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– related to “r”, the correlation coefficient. Describes, in essence, how well the data are described by the line. R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near 1 means the relationship between the variables is very strong, R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near zero indicates weak/ no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98131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r="907" b="36994"/>
          <a:stretch/>
        </p:blipFill>
        <p:spPr bwMode="auto">
          <a:xfrm>
            <a:off x="457200" y="2045804"/>
            <a:ext cx="8454887" cy="451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685800"/>
            <a:ext cx="830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Useful to testing for significant relationships between two quantitative variables.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Select “Data”, </a:t>
            </a:r>
            <a:r>
              <a:rPr lang="en-US" sz="2000" dirty="0">
                <a:latin typeface="Arial" charset="0"/>
              </a:rPr>
              <a:t>then “data analysis</a:t>
            </a:r>
            <a:r>
              <a:rPr lang="en-US" sz="2000" dirty="0" smtClean="0">
                <a:latin typeface="Arial" charset="0"/>
              </a:rPr>
              <a:t>”, then “regression”.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“data analysis is not an option, choose “add-ins”, then check “analysis” and “analysis tool pack – </a:t>
            </a:r>
            <a:r>
              <a:rPr lang="en-US" sz="2000" dirty="0" err="1">
                <a:latin typeface="Arial" charset="0"/>
              </a:rPr>
              <a:t>vba</a:t>
            </a:r>
            <a:r>
              <a:rPr lang="en-US" sz="2000" dirty="0">
                <a:latin typeface="Arial" charset="0"/>
              </a:rPr>
              <a:t>”. </a:t>
            </a:r>
            <a:r>
              <a:rPr lang="en-US" sz="2000" dirty="0" smtClean="0">
                <a:latin typeface="Arial" charset="0"/>
              </a:rPr>
              <a:t>“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1447800"/>
            <a:ext cx="35814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4200" y="1600200"/>
            <a:ext cx="2819400" cy="419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476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413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Chart</vt:lpstr>
      <vt:lpstr>DISCLAIMER</vt:lpstr>
      <vt:lpstr>Graphing relationships between 2 quantitative/numerical/continuous variables</vt:lpstr>
      <vt:lpstr>Adding data</vt:lpstr>
      <vt:lpstr>Adding data</vt:lpstr>
      <vt:lpstr>Formatting</vt:lpstr>
      <vt:lpstr>Formatting</vt:lpstr>
      <vt:lpstr>Trendlines</vt:lpstr>
      <vt:lpstr>PowerPoint Presentation</vt:lpstr>
      <vt:lpstr>Regression analysis</vt:lpstr>
      <vt:lpstr>Regression analysis</vt:lpstr>
      <vt:lpstr>Regression analysis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Statistics and Graphing in Excel</dc:title>
  <dc:creator>Radford University</dc:creator>
  <cp:lastModifiedBy>Academic Technologies</cp:lastModifiedBy>
  <cp:revision>28</cp:revision>
  <dcterms:created xsi:type="dcterms:W3CDTF">2004-08-14T15:37:44Z</dcterms:created>
  <dcterms:modified xsi:type="dcterms:W3CDTF">2013-03-11T15:39:01Z</dcterms:modified>
</cp:coreProperties>
</file>