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65" r:id="rId2"/>
    <p:sldId id="366" r:id="rId3"/>
    <p:sldId id="367" r:id="rId4"/>
    <p:sldId id="369" r:id="rId5"/>
    <p:sldId id="368" r:id="rId6"/>
    <p:sldId id="334" r:id="rId7"/>
    <p:sldId id="335" r:id="rId8"/>
    <p:sldId id="370" r:id="rId9"/>
    <p:sldId id="371" r:id="rId10"/>
    <p:sldId id="372" r:id="rId11"/>
    <p:sldId id="350" r:id="rId12"/>
    <p:sldId id="373" r:id="rId13"/>
    <p:sldId id="346" r:id="rId14"/>
    <p:sldId id="347" r:id="rId15"/>
    <p:sldId id="374" r:id="rId16"/>
    <p:sldId id="375" r:id="rId17"/>
    <p:sldId id="3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52AAB-E5B8-4ADA-A5CA-FB58F00A556D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0567A-2331-4AF9-A6AC-CCD413FD4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5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7024" indent="-2911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4653" indent="-2329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30514" indent="-2329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96375" indent="-23293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62236" indent="-2329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28096" indent="-2329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93957" indent="-2329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59819" indent="-2329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0533A85-F05C-491A-9C54-28940478AED6}" type="slidenum">
              <a:rPr lang="en-US" altLang="zh-CN" smtClean="0"/>
              <a:pPr eaLnBrk="1" hangingPunct="1"/>
              <a:t>1</a:t>
            </a:fld>
            <a:endParaRPr lang="en-US" altLang="zh-CN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02294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9FF7-318B-4E96-96A5-0E1292B92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ED034-E57A-4154-86AE-0BDB5E648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76A11-B9A5-4E12-97DE-ABF9FB347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E07C-81B0-4BDB-AEA8-1DA09A7DEBA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09725-3D3C-4916-8859-D913C5FC9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3A7D6-660B-4DA6-948C-BDEFBBF4E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999-4F0C-4856-93AE-E15755AD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0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0B1BB-BF76-4751-A399-ADDD3FDE7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3D5D7-CC90-4220-80C4-0A60F4977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0BC5E-D70E-4F21-89F6-2F5980D4E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E07C-81B0-4BDB-AEA8-1DA09A7DEBA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4BAC1-7F6E-498A-A99B-73F61B948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FA30E-A309-4A79-9BD1-2C46B9E9A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999-4F0C-4856-93AE-E15755AD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9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9D084F-C3CA-4601-B099-45C0388AE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98B63-D6C8-4E9B-BBD1-BD67D831D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56E8B-4321-48E2-82D2-57C8A1128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E07C-81B0-4BDB-AEA8-1DA09A7DEBA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D9692-1C42-4B10-B867-65B7E40DD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247DC-D7F6-4E8A-9643-47DC6090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999-4F0C-4856-93AE-E15755AD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0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85316-5ACF-4F2E-8B33-6278AFBC5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B7DD1-B6AB-44EF-9581-22A57C84F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98E51-539D-4C82-8580-CCB1F7C45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E07C-81B0-4BDB-AEA8-1DA09A7DEBA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5437C-EADE-43EA-A06C-76DD38DDD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AA576-A372-4704-9473-548774A5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999-4F0C-4856-93AE-E15755AD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3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8DBC0-0600-40F0-946C-B2BC61448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2455B-EA42-4F0F-8FF4-83C0238DA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CF606-3121-458E-9264-03B53F907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E07C-81B0-4BDB-AEA8-1DA09A7DEBA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5115E-5064-430F-BE28-24A955EC2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405D0-CA8E-4510-9771-3BC872B6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999-4F0C-4856-93AE-E15755AD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1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ACB85-8106-4C1C-BDD4-2E32A99CE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00566-D4CC-4813-AD9E-6B40215FB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9FF7-11B6-4A37-BA6D-A9FBA5F89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7525D-D5F1-4F45-9447-10EC88294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E07C-81B0-4BDB-AEA8-1DA09A7DEBA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9E557-080F-4C7F-B70C-CCB35684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5E228-4095-4FD3-9987-1C3D0A6A9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999-4F0C-4856-93AE-E15755AD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7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70923-1FB6-452F-83E0-84C65CAA7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58220-9FE4-4A90-8928-25EE5597B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BD992-2D9E-44AF-B7EB-900D3180A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01103-A565-4FA9-8A23-AD463E721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A17549-21A5-45E1-8E1E-EB670B52CE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D825CE-4268-4C93-98F9-A2D40885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E07C-81B0-4BDB-AEA8-1DA09A7DEBA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4574DF-7435-4D8A-A8C5-3F06F4F9F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169524-BF89-407D-A77B-48E88DFA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999-4F0C-4856-93AE-E15755AD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8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24C9-BFC2-4C5A-B771-3F6DF27C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60CCD4-29E5-4FEF-B913-BA2DA701C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E07C-81B0-4BDB-AEA8-1DA09A7DEBA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801BC3-5662-44F3-AAFA-E1008866E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5F9492-A523-4042-BBE5-07E9DD28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999-4F0C-4856-93AE-E15755AD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1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0B5788-C4A4-42BF-820C-6EA7AE68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E07C-81B0-4BDB-AEA8-1DA09A7DEBA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C174B4-30DA-4DC4-BC43-ECCEBD686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94717-7BAD-406F-989F-CB9AFDF4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999-4F0C-4856-93AE-E15755AD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3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B8BF7-2A42-4861-AEBE-6C0AD5FE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899A5-3FA3-429D-ACF5-B67492D7C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B029C0-C05E-45A3-A6FC-A1AC50748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CFFDF-4CCB-4AF6-AAFC-E0940835D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E07C-81B0-4BDB-AEA8-1DA09A7DEBA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FF376-EBD1-45FC-95D1-6A2DF7815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D1740-2F6F-4875-B8CB-E2AB53F22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999-4F0C-4856-93AE-E15755AD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5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1616D-B82E-4D70-94AA-98EA73187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1CA0D1-9DFB-4813-945A-DC5A9AE3D2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2184E-984E-46A3-B6BF-2FC2B3C00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EA54D-92AB-4F10-B0D5-F0C9A896C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E07C-81B0-4BDB-AEA8-1DA09A7DEBA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29F5A-5195-4DB1-AAAE-FE0EE3B5A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60BA2D-0371-4A97-9627-1F152751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999-4F0C-4856-93AE-E15755AD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8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E0636C-1031-47A2-9B4A-FCB05EBB4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FCD17-54A2-4173-83D0-569A98345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C304F-D00B-4B68-8308-B46142CFC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7E07C-81B0-4BDB-AEA8-1DA09A7DEBA7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FC345-575A-4A46-96D2-76FF87636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946BF-B192-40C3-A2AE-9D98AC0822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C7999-4F0C-4856-93AE-E15755AD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0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ntitled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1"/>
            <a:ext cx="8839200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633664" y="1966914"/>
            <a:ext cx="58435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zh-CN" sz="4000" dirty="0">
                <a:solidFill>
                  <a:srgbClr val="0451A4"/>
                </a:solidFill>
                <a:ea typeface="宋体" pitchFamily="2" charset="-122"/>
              </a:rPr>
              <a:t>Stem-and-Leaf </a:t>
            </a:r>
          </a:p>
          <a:p>
            <a:pPr algn="ctr" eaLnBrk="1" hangingPunct="1"/>
            <a:r>
              <a:rPr lang="en-US" altLang="zh-CN" sz="4000" dirty="0">
                <a:solidFill>
                  <a:srgbClr val="0451A4"/>
                </a:solidFill>
                <a:ea typeface="宋体" pitchFamily="2" charset="-122"/>
              </a:rPr>
              <a:t>Displays</a:t>
            </a:r>
          </a:p>
        </p:txBody>
      </p:sp>
    </p:spTree>
    <p:extLst>
      <p:ext uri="{BB962C8B-B14F-4D97-AF65-F5344CB8AC3E}">
        <p14:creationId xmlns:p14="http://schemas.microsoft.com/office/powerpoint/2010/main" val="1814806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600" y="185738"/>
            <a:ext cx="8788400" cy="1143000"/>
          </a:xfrm>
        </p:spPr>
        <p:txBody>
          <a:bodyPr/>
          <a:lstStyle/>
          <a:p>
            <a:r>
              <a:rPr lang="en-US" b="1" dirty="0"/>
              <a:t>Stem-and-Leaf Display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1295400"/>
            <a:ext cx="8458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are some limitations to stem-and-leaf displays.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particular, we're limited to small data sets - can you imagine the leaves if we had 1,000 test scores?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Also, the range in the data needs to be fairly small.</a:t>
            </a:r>
          </a:p>
        </p:txBody>
      </p:sp>
    </p:spTree>
    <p:extLst>
      <p:ext uri="{BB962C8B-B14F-4D97-AF65-F5344CB8AC3E}">
        <p14:creationId xmlns:p14="http://schemas.microsoft.com/office/powerpoint/2010/main" val="1065644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4233"/>
            <a:ext cx="669044" cy="8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2551859" y="284234"/>
            <a:ext cx="8229600" cy="858767"/>
          </a:xfrm>
        </p:spPr>
        <p:txBody>
          <a:bodyPr/>
          <a:lstStyle/>
          <a:p>
            <a:r>
              <a:rPr lang="en-US" altLang="zh-CN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Graphing Utilities TI 83/84 </a:t>
            </a:r>
            <a:endParaRPr lang="zh-CN" alt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141576"/>
            <a:ext cx="8522826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TI-83/84 Plus does not support stem-and-leaf display. However, you can sort the data by using a calculator.</a:t>
            </a:r>
            <a:endParaRPr lang="zh-CN" altLang="en-US" sz="2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956" y="3602972"/>
            <a:ext cx="19812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109275"/>
            <a:ext cx="200025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6"/>
          <p:cNvSpPr/>
          <p:nvPr/>
        </p:nvSpPr>
        <p:spPr>
          <a:xfrm>
            <a:off x="1955158" y="2148367"/>
            <a:ext cx="81968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Let’s begin by performing an ascending(from smallest to largest)  sort.  Press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STAT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ENTER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 Enter the data set into one list, say L1. Then press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STAT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Press the down arrow once to select the </a:t>
            </a:r>
            <a:r>
              <a:rPr lang="en-US" altLang="zh-CN" sz="2400" b="1" dirty="0" err="1">
                <a:latin typeface="Times New Roman" pitchFamily="18" charset="0"/>
                <a:cs typeface="Times New Roman" pitchFamily="18" charset="0"/>
              </a:rPr>
              <a:t>SortA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command. 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59639" y="4973604"/>
            <a:ext cx="53986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Press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ENTER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to paste this command to the home screen. 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663700" y="5600701"/>
            <a:ext cx="1882" cy="1"/>
          </a:xfrm>
          <a:custGeom>
            <a:avLst/>
            <a:gdLst/>
            <a:ahLst/>
            <a:cxnLst/>
            <a:rect l="0" t="0" r="0" b="0"/>
            <a:pathLst>
              <a:path w="1882" h="1">
                <a:moveTo>
                  <a:pt x="0" y="0"/>
                </a:moveTo>
                <a:lnTo>
                  <a:pt x="1881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3678164"/>
            <a:ext cx="1925823" cy="1278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496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4233"/>
            <a:ext cx="669044" cy="8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标题 1"/>
          <p:cNvSpPr txBox="1">
            <a:spLocks/>
          </p:cNvSpPr>
          <p:nvPr/>
        </p:nvSpPr>
        <p:spPr bwMode="auto">
          <a:xfrm>
            <a:off x="2549930" y="284234"/>
            <a:ext cx="8229600" cy="858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451A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451A4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451A4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451A4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451A4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451A4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451A4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451A4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451A4"/>
                </a:solidFill>
                <a:latin typeface="Arial" pitchFamily="34" charset="0"/>
              </a:defRPr>
            </a:lvl9pPr>
          </a:lstStyle>
          <a:p>
            <a:r>
              <a:rPr lang="en-US" altLang="zh-C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Graphing Utilities TI 83/84 </a:t>
            </a:r>
            <a:endParaRPr lang="zh-CN" alt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43582" y="1219200"/>
            <a:ext cx="83434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Next we must indicate the list to be sorted.  We wish to sort our data set, entered as L1.  Press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b="1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  Press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ENTER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once more to execute the sort.  The calculator responds with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Done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when it is finished.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2895600"/>
            <a:ext cx="2121061" cy="148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1949369" y="4529446"/>
            <a:ext cx="80486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Now, we may view the sorted data. </a:t>
            </a:r>
          </a:p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Press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STAT.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 Press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ENTER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for the Edit window.  Now simply use the up/down arrow keys to scroll through the data.  </a:t>
            </a:r>
          </a:p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(Note: To sort the data in descending order (from largest to smallest), use the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altLang="zh-CN" sz="2400" b="1" dirty="0" err="1">
                <a:latin typeface="Times New Roman" pitchFamily="18" charset="0"/>
                <a:cs typeface="Times New Roman" pitchFamily="18" charset="0"/>
              </a:rPr>
              <a:t>SortD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command.)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95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8488" y="228600"/>
            <a:ext cx="8229600" cy="1143000"/>
          </a:xfrm>
        </p:spPr>
        <p:txBody>
          <a:bodyPr/>
          <a:lstStyle/>
          <a:p>
            <a:r>
              <a:rPr lang="en-US" altLang="zh-CN" b="1" dirty="0"/>
              <a:t>Practice problem #1: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676400" y="1066801"/>
            <a:ext cx="8839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 sportswriter listed the winning scores of the conference championship games over the last 35 years. The scores for those games follow below. </a:t>
            </a:r>
            <a:endParaRPr lang="zh-CN" altLang="zh-C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132  118  124  109  104  101  125   83    99   131   </a:t>
            </a:r>
            <a:endParaRPr lang="zh-CN" altLang="zh-C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98  125    97  106  112    92  120  103  111  117  </a:t>
            </a:r>
            <a:endParaRPr lang="zh-CN" altLang="zh-C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135  143  112  112  116  106  117  119  110  105  </a:t>
            </a:r>
            <a:endParaRPr lang="zh-CN" altLang="zh-C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128  112  126  105  102</a:t>
            </a:r>
          </a:p>
          <a:p>
            <a:endParaRPr lang="en-US" altLang="zh-C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Make a Stem-and-leaf display.</a:t>
            </a:r>
          </a:p>
          <a:p>
            <a:pPr marL="571500" indent="-571500">
              <a:buAutoNum type="romanLcParenR"/>
            </a:pPr>
            <a:endParaRPr lang="en-US" altLang="zh-C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ii) Looking at the distribution, would you say that it is fairly    symmetrical?</a:t>
            </a:r>
            <a:endParaRPr lang="zh-CN" altLang="zh-C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26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5000" y="162341"/>
            <a:ext cx="8229600" cy="1143000"/>
          </a:xfrm>
        </p:spPr>
        <p:txBody>
          <a:bodyPr/>
          <a:lstStyle/>
          <a:p>
            <a:r>
              <a:rPr lang="en-US" altLang="zh-CN" b="1" dirty="0"/>
              <a:t>Practice problem #1: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676400" y="1131519"/>
            <a:ext cx="8686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Make a Stem-and-leaf display.</a:t>
            </a:r>
          </a:p>
          <a:p>
            <a:pPr marL="457200" indent="-457200">
              <a:buAutoNum type="arabicParenR"/>
            </a:pPr>
            <a:endParaRPr lang="en-US" altLang="zh-C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1). We break the digits of each data value into </a:t>
            </a:r>
            <a:r>
              <a:rPr lang="en-US" altLang="zh-CN" sz="2400" i="1" dirty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parts. Use the    </a:t>
            </a:r>
          </a:p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    leftmost two digits as </a:t>
            </a:r>
            <a:r>
              <a:rPr lang="en-US" altLang="zh-CN" sz="2400" i="1" dirty="0"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and the single rightmost digit </a:t>
            </a:r>
          </a:p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    as </a:t>
            </a:r>
            <a:r>
              <a:rPr lang="en-US" altLang="zh-CN" sz="2400" i="1" dirty="0">
                <a:latin typeface="Times New Roman" pitchFamily="18" charset="0"/>
                <a:cs typeface="Times New Roman" pitchFamily="18" charset="0"/>
              </a:rPr>
              <a:t>leaf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2). Since the data range from 83 to 181, </a:t>
            </a:r>
          </a:p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    the stems range from 8 to 18. 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    Align all the stems in a vertical column </a:t>
            </a:r>
          </a:p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    from smallest to largest. </a:t>
            </a:r>
          </a:p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    Draw a vertical line to the right of all </a:t>
            </a:r>
          </a:p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    the stems. Write each leaf in the row to </a:t>
            </a:r>
          </a:p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    the right of its stem.  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743200"/>
            <a:ext cx="3271924" cy="254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676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676401" y="1184605"/>
            <a:ext cx="8602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3). Rearrange the leaves in increasing order. And indicate the scale.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1879600" y="185738"/>
            <a:ext cx="8229600" cy="1143000"/>
          </a:xfrm>
        </p:spPr>
        <p:txBody>
          <a:bodyPr/>
          <a:lstStyle/>
          <a:p>
            <a:r>
              <a:rPr lang="en-US" altLang="zh-CN" b="1" dirty="0"/>
              <a:t>Practice problem #1: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46270"/>
            <a:ext cx="4724400" cy="3083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矩形 10"/>
          <p:cNvSpPr/>
          <p:nvPr/>
        </p:nvSpPr>
        <p:spPr>
          <a:xfrm>
            <a:off x="1905000" y="4905555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ii) Looking at the distribution, would you say that it is fairly symmetrical?</a:t>
            </a:r>
          </a:p>
          <a:p>
            <a:endParaRPr lang="en-US" altLang="zh-C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Yes. Notice that stem 11 has the most data.</a:t>
            </a:r>
            <a:endParaRPr lang="zh-CN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84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Practice problem #2: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52600" y="1188099"/>
            <a:ext cx="8763000" cy="3159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weights (to the nearest tenth of a kilogram) of 30 students were measured and recorded as follows:</a:t>
            </a:r>
          </a:p>
          <a:p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59.2  61.5  62.3  61.4  60.9  59.8  60.5  59.0  61.1  60.7  61.6  56.3  61.9  60.4  62.2  58.9  59.0  61.2  62.1  61.4  58.4  60.8  60.2  62.7  60.0  59.3  61.9  61.7  58.4  59.9  </a:t>
            </a:r>
          </a:p>
          <a:p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Draw a stem-and-leaf display for the data. Briefly comment on what the analysis shows.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8367" y="4572000"/>
            <a:ext cx="84986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In this case, the stems will be the whole number values and the leaves will be the decimal values. </a:t>
            </a:r>
          </a:p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The data range from 56.3 to 62.7, so the stems should start at 56 and finish at 62.</a:t>
            </a:r>
          </a:p>
        </p:txBody>
      </p:sp>
    </p:spTree>
    <p:extLst>
      <p:ext uri="{BB962C8B-B14F-4D97-AF65-F5344CB8AC3E}">
        <p14:creationId xmlns:p14="http://schemas.microsoft.com/office/powerpoint/2010/main" val="8452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Practice problem #2: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04831" y="1246515"/>
            <a:ext cx="3064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Weights of 30 students </a:t>
            </a:r>
            <a:endParaRPr lang="en-US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69730" y="5399613"/>
            <a:ext cx="81995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We say that the distribution is skewed to the left.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stem and leaf display reveals that the group with the highest number of observations recorded is the 61.0 to 61.9 group.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336" y="1689941"/>
            <a:ext cx="3835264" cy="360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410200" y="2133600"/>
            <a:ext cx="3017178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en-US" kern="100" dirty="0">
                <a:solidFill>
                  <a:srgbClr val="0070C0"/>
                </a:solidFill>
                <a:latin typeface="Times New Roman"/>
                <a:ea typeface="宋体"/>
                <a:cs typeface="Times New Roman"/>
              </a:rPr>
              <a:t>Note: leave this one blank</a:t>
            </a:r>
            <a:endParaRPr lang="en-US" sz="1400" kern="100" dirty="0">
              <a:solidFill>
                <a:srgbClr val="0070C0"/>
              </a:solidFill>
              <a:latin typeface="Calibri"/>
              <a:ea typeface="宋体"/>
              <a:cs typeface="Times New Rom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071010" y="2501900"/>
            <a:ext cx="932791" cy="2413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88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Stem-and-Leaf Display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066800"/>
            <a:ext cx="8839200" cy="5256212"/>
          </a:xfrm>
        </p:spPr>
        <p:txBody>
          <a:bodyPr/>
          <a:lstStyle/>
          <a:p>
            <a:pPr marL="0" indent="0"/>
            <a:r>
              <a:rPr lang="en-US" altLang="zh-CN" sz="27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 this section, we will introduce stem-and-leaf displays.</a:t>
            </a:r>
          </a:p>
          <a:p>
            <a:pPr marL="0" indent="0"/>
            <a:endParaRPr lang="en-US" altLang="zh-CN" sz="7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/>
            <a:r>
              <a:rPr lang="en-US" altLang="zh-CN" sz="2700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 stem-and-leaf display is a method that is used to rank-order and arrange data into groups.</a:t>
            </a:r>
          </a:p>
          <a:p>
            <a:pPr marL="0" indent="0"/>
            <a:endParaRPr lang="en-US" altLang="zh-CN" sz="7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/>
            <a:r>
              <a:rPr lang="en-US" altLang="zh-CN" sz="27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Frequency distributions and histograms provide a useful organization and summary of data. However, in a histogram, we lose most of the specific data values. </a:t>
            </a:r>
          </a:p>
          <a:p>
            <a:pPr marL="0" indent="0"/>
            <a:endParaRPr lang="en-US" altLang="zh-CN" sz="7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/>
            <a:r>
              <a:rPr lang="en-US" altLang="zh-CN" sz="27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Stem-and-leaf displays are another way to represent </a:t>
            </a:r>
            <a:r>
              <a:rPr lang="en-US" altLang="zh-CN" sz="27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quantitative</a:t>
            </a:r>
            <a:r>
              <a:rPr lang="en-US" altLang="zh-CN" sz="27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700" dirty="0">
                <a:solidFill>
                  <a:srgbClr val="0070C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data</a:t>
            </a:r>
            <a:r>
              <a:rPr lang="en-US" altLang="zh-CN" sz="27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 They give more detail because they show the actual data. A stem-and-leaf display allows us to </a:t>
            </a:r>
            <a:r>
              <a:rPr lang="en-US" altLang="zh-CN" sz="27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recover the original data if desired</a:t>
            </a:r>
            <a:r>
              <a:rPr lang="en-US" altLang="zh-CN" sz="27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 </a:t>
            </a:r>
            <a:endParaRPr lang="en-US" altLang="zh-CN" sz="7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22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Stem-and-Leaf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143000"/>
            <a:ext cx="8915400" cy="5422900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In a stem-and-leaf plot each data value is split into a "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" </a:t>
            </a:r>
          </a:p>
          <a:p>
            <a:pPr marL="0" indent="0">
              <a:spcBef>
                <a:spcPts val="0"/>
              </a:spcBef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and a "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leaf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".  </a:t>
            </a: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"</a:t>
            </a:r>
            <a:r>
              <a:rPr lang="en-US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leaf</a:t>
            </a: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 is usually the last digit of the number </a:t>
            </a:r>
          </a:p>
          <a:p>
            <a:pPr marL="0" indent="0">
              <a:spcBef>
                <a:spcPts val="0"/>
              </a:spcBef>
            </a:pP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the other digits to the left of the "leaf" form the "</a:t>
            </a:r>
            <a:r>
              <a:rPr lang="en-US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".  </a:t>
            </a:r>
          </a:p>
          <a:p>
            <a:pPr marL="0" indent="0">
              <a:spcBef>
                <a:spcPts val="1200"/>
              </a:spcBef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To show a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one-digit number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(such as 9) using a stem-and-</a:t>
            </a:r>
          </a:p>
          <a:p>
            <a:pPr marL="0" indent="0">
              <a:spcBef>
                <a:spcPts val="0"/>
              </a:spcBef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leaf plot, use a stem of 0 and a leaf of 9.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To show a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two-digit number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(such as 25), the stem is 2 and the leaf is the 5.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If the observed value is a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three-digit number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(such as 369), the stem is 36 and the leaf is 9.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If the observations are accurate to one or more decimal places, such as 23.7, the stem is 23 and the leaf is 7.</a:t>
            </a:r>
          </a:p>
        </p:txBody>
      </p:sp>
    </p:spTree>
    <p:extLst>
      <p:ext uri="{BB962C8B-B14F-4D97-AF65-F5344CB8AC3E}">
        <p14:creationId xmlns:p14="http://schemas.microsoft.com/office/powerpoint/2010/main" val="236079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2" charset="-122"/>
              </a:rPr>
              <a:t>Stem-and-Leaf Display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2600" y="1219201"/>
            <a:ext cx="8610600" cy="497059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TO MAKE A STEM-AND-LEAF DISPLAY</a:t>
            </a:r>
          </a:p>
          <a:p>
            <a:endParaRPr lang="en-US" altLang="zh-CN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Divide the digits of each data value into two parts. The "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leaf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" is usually the last digit of the number and the other digits to the left of the "leaf" form the "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". 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Align all the stems in a vertical column from smallest to largest. Draw a vertical line to the right of all the stems.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Place all the leaves with the same stem in the same row as the stem, and arrange the leaves in increasing order.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Use a label to indicate the magnitude of the numbers in the display. We include the decimal position in the label rather than with the stems or leaves.</a:t>
            </a:r>
          </a:p>
        </p:txBody>
      </p:sp>
    </p:spTree>
    <p:extLst>
      <p:ext uri="{BB962C8B-B14F-4D97-AF65-F5344CB8AC3E}">
        <p14:creationId xmlns:p14="http://schemas.microsoft.com/office/powerpoint/2010/main" val="196996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800" dirty="0">
                <a:ea typeface="宋体" pitchFamily="2" charset="-122"/>
              </a:rPr>
              <a:t>Example – </a:t>
            </a:r>
            <a:r>
              <a:rPr lang="en-US" altLang="zh-CN" sz="3800" i="1" dirty="0">
                <a:ea typeface="宋体" pitchFamily="2" charset="-122"/>
              </a:rPr>
              <a:t>Stem</a:t>
            </a:r>
            <a:r>
              <a:rPr lang="en-US" altLang="zh-CN" sz="3800" dirty="0">
                <a:ea typeface="宋体" pitchFamily="2" charset="-122"/>
              </a:rPr>
              <a:t>-</a:t>
            </a:r>
            <a:r>
              <a:rPr lang="en-US" altLang="zh-CN" sz="3800" i="1" dirty="0">
                <a:ea typeface="宋体" pitchFamily="2" charset="-122"/>
              </a:rPr>
              <a:t>and</a:t>
            </a:r>
            <a:r>
              <a:rPr lang="en-US" altLang="zh-CN" sz="3800" dirty="0">
                <a:ea typeface="宋体" pitchFamily="2" charset="-122"/>
              </a:rPr>
              <a:t>-</a:t>
            </a:r>
            <a:r>
              <a:rPr lang="en-US" altLang="zh-CN" sz="3800" i="1" dirty="0">
                <a:ea typeface="宋体" pitchFamily="2" charset="-122"/>
              </a:rPr>
              <a:t>Leaf Display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76" y="1190626"/>
            <a:ext cx="8177751" cy="5256213"/>
          </a:xfrm>
        </p:spPr>
        <p:txBody>
          <a:bodyPr/>
          <a:lstStyle/>
          <a:p>
            <a:pPr marL="0" indent="0"/>
            <a: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 this example, we will make a stem-and-leaf display.</a:t>
            </a:r>
          </a:p>
          <a:p>
            <a:pPr marL="0" indent="0"/>
            <a:endParaRPr lang="en-US" altLang="zh-CN" sz="9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algn="just">
              <a:defRPr/>
            </a:pPr>
            <a:r>
              <a:rPr lang="en-US" altLang="zh-CN" dirty="0">
                <a:solidFill>
                  <a:schemeClr val="accent2">
                    <a:lumMod val="50000"/>
                  </a:schemeClr>
                </a:solidFill>
                <a:ea typeface="宋体" pitchFamily="2" charset="-122"/>
              </a:rPr>
              <a:t>Many airline passengers seem weighted down by their carry-on luggage. Just how much weight are they carrying?</a:t>
            </a:r>
          </a:p>
          <a:p>
            <a:pPr marL="0" indent="0" algn="just">
              <a:defRPr/>
            </a:pPr>
            <a:endParaRPr lang="en-US" altLang="zh-CN" sz="700" dirty="0">
              <a:solidFill>
                <a:schemeClr val="accent2">
                  <a:lumMod val="50000"/>
                </a:schemeClr>
              </a:solidFill>
              <a:ea typeface="宋体" pitchFamily="2" charset="-122"/>
            </a:endParaRPr>
          </a:p>
          <a:p>
            <a:pPr marL="0" indent="0" algn="just">
              <a:defRPr/>
            </a:pPr>
            <a:r>
              <a:rPr lang="en-US" altLang="zh-CN" dirty="0">
                <a:solidFill>
                  <a:schemeClr val="accent2">
                    <a:lumMod val="50000"/>
                  </a:schemeClr>
                </a:solidFill>
                <a:ea typeface="宋体" pitchFamily="2" charset="-122"/>
              </a:rPr>
              <a:t>The carry-on luggage weights in pounds for a random sample of 40 passengers returning from a vacation to Hawaii were recorded (see Table below).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4382342" y="5647766"/>
            <a:ext cx="30591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dirty="0">
                <a:ea typeface="宋体" pitchFamily="2" charset="-122"/>
              </a:rPr>
              <a:t>Weights of Carry-On Luggage in Pounds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5606304" y="6027551"/>
            <a:ext cx="84144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b="1" dirty="0">
                <a:ea typeface="宋体" pitchFamily="2" charset="-122"/>
              </a:rPr>
              <a:t>Table 2-15</a:t>
            </a:r>
          </a:p>
        </p:txBody>
      </p:sp>
      <p:pic>
        <p:nvPicPr>
          <p:cNvPr id="10246" name="Picture 8" descr="Picture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052" y="4191000"/>
            <a:ext cx="81565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63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800" dirty="0">
                <a:ea typeface="宋体" pitchFamily="2" charset="-122"/>
              </a:rPr>
              <a:t>Example – </a:t>
            </a:r>
            <a:r>
              <a:rPr lang="en-US" altLang="zh-CN" sz="3800" i="1" dirty="0">
                <a:ea typeface="宋体" pitchFamily="2" charset="-122"/>
              </a:rPr>
              <a:t>Stem-and-Leaf Display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95475" y="1091406"/>
            <a:ext cx="82296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To make a stem-and-leaf display, we divide each data value into </a:t>
            </a:r>
            <a:r>
              <a:rPr lang="en-US" altLang="zh-CN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two </a:t>
            </a:r>
            <a: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parts. </a:t>
            </a:r>
            <a:endParaRPr lang="en-US" altLang="zh-CN" sz="700" i="1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algn="just"/>
            <a:endParaRPr lang="en-US" altLang="zh-CN" sz="7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The weights in our example consist of two-digit numbers. For a two-digit number, the stem selection is obviously the left digit. In our case, the digit in the tens place</a:t>
            </a:r>
            <a:r>
              <a:rPr lang="en-US" altLang="zh-CN" i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will form the </a:t>
            </a:r>
            <a:r>
              <a:rPr lang="en-US" altLang="zh-CN" i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stems</a:t>
            </a:r>
            <a:r>
              <a:rPr lang="en-US" altLang="zh-CN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and the </a:t>
            </a:r>
            <a:r>
              <a:rPr lang="en-US" altLang="zh-CN" i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digit in the units place</a:t>
            </a:r>
            <a:r>
              <a:rPr lang="en-US" altLang="zh-CN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will form the </a:t>
            </a:r>
            <a:r>
              <a:rPr lang="en-US" altLang="zh-CN" i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leaf</a:t>
            </a:r>
            <a:r>
              <a:rPr lang="en-US" altLang="zh-CN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 </a:t>
            </a:r>
          </a:p>
          <a:p>
            <a:pPr marL="0" indent="0"/>
            <a: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For example, for the weight 12, the stem is 1 and the leaf is 2. </a:t>
            </a:r>
            <a:r>
              <a:rPr lang="en-US" altLang="zh-C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Since the data range from 0 to 51, the stems range from 0 to 5.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CN" altLang="zh-CN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endParaRPr lang="en-US" altLang="zh-CN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9704389" y="839789"/>
            <a:ext cx="8413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zh-CN">
                <a:solidFill>
                  <a:srgbClr val="0451A4"/>
                </a:solidFill>
                <a:ea typeface="宋体" pitchFamily="2" charset="-122"/>
              </a:rPr>
              <a:t>cont’d</a:t>
            </a:r>
          </a:p>
        </p:txBody>
      </p:sp>
    </p:spTree>
    <p:extLst>
      <p:ext uri="{BB962C8B-B14F-4D97-AF65-F5344CB8AC3E}">
        <p14:creationId xmlns:p14="http://schemas.microsoft.com/office/powerpoint/2010/main" val="74276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800" dirty="0">
                <a:ea typeface="宋体" pitchFamily="2" charset="-122"/>
              </a:rPr>
              <a:t>Example – </a:t>
            </a:r>
            <a:r>
              <a:rPr lang="en-US" altLang="zh-CN" sz="3800" i="1" dirty="0">
                <a:ea typeface="宋体" pitchFamily="2" charset="-122"/>
              </a:rPr>
              <a:t>Stem-and-Leaf Display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1" y="1144555"/>
            <a:ext cx="8575675" cy="1600200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 the stem-and-leaf display, we list each possible stem once on the left and all its leaves in the same row on the right, as in Figure 2-15(a). Then we order the leaves as shown in Figure 2-15(b).</a:t>
            </a:r>
            <a:b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endParaRPr lang="en-US" altLang="zh-CN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406630" y="6405129"/>
            <a:ext cx="8978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b="1" dirty="0">
                <a:ea typeface="宋体" pitchFamily="2" charset="-122"/>
              </a:rPr>
              <a:t>Figure 2-15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109190" y="6064941"/>
            <a:ext cx="45568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dirty="0">
                <a:ea typeface="宋体" pitchFamily="2" charset="-122"/>
              </a:rPr>
              <a:t>Stem-and-Leaf Displays of Airline Carry-On Luggage Weights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367969" y="5787360"/>
            <a:ext cx="211019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002060"/>
                </a:solidFill>
                <a:ea typeface="宋体" pitchFamily="2" charset="-122"/>
              </a:rPr>
              <a:t>(a) Leaves Not Ordered</a:t>
            </a:r>
          </a:p>
        </p:txBody>
      </p:sp>
      <p:sp>
        <p:nvSpPr>
          <p:cNvPr id="13319" name="Rectangle 12"/>
          <p:cNvSpPr>
            <a:spLocks noChangeArrowheads="1"/>
          </p:cNvSpPr>
          <p:nvPr/>
        </p:nvSpPr>
        <p:spPr bwMode="auto">
          <a:xfrm>
            <a:off x="6277907" y="5791838"/>
            <a:ext cx="32589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002060"/>
                </a:solidFill>
                <a:ea typeface="宋体" pitchFamily="2" charset="-122"/>
              </a:rPr>
              <a:t>(b) Final Display with Leaves Ordered</a:t>
            </a:r>
          </a:p>
        </p:txBody>
      </p:sp>
      <p:sp>
        <p:nvSpPr>
          <p:cNvPr id="13320" name="Rectangle 13"/>
          <p:cNvSpPr>
            <a:spLocks noChangeArrowheads="1"/>
          </p:cNvSpPr>
          <p:nvPr/>
        </p:nvSpPr>
        <p:spPr bwMode="auto">
          <a:xfrm>
            <a:off x="9704389" y="839789"/>
            <a:ext cx="8413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zh-CN">
                <a:solidFill>
                  <a:srgbClr val="0451A4"/>
                </a:solidFill>
                <a:ea typeface="宋体" pitchFamily="2" charset="-122"/>
              </a:rPr>
              <a:t>cont’d</a:t>
            </a:r>
          </a:p>
        </p:txBody>
      </p:sp>
      <p:pic>
        <p:nvPicPr>
          <p:cNvPr id="13321" name="Picture 14" descr="Picture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368" y="3501361"/>
            <a:ext cx="3608388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5" descr="Picture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586" y="3548564"/>
            <a:ext cx="3681413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16607" y="2922459"/>
            <a:ext cx="5513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Note: Do not separate the leaves by commas.</a:t>
            </a:r>
            <a:endParaRPr lang="zh-CN" altLang="en-US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直接箭头连接符 3"/>
          <p:cNvCxnSpPr/>
          <p:nvPr/>
        </p:nvCxnSpPr>
        <p:spPr>
          <a:xfrm flipV="1">
            <a:off x="4539668" y="3322570"/>
            <a:ext cx="609600" cy="95153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05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9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95475" y="2000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800" dirty="0">
                <a:ea typeface="宋体" pitchFamily="2" charset="-122"/>
              </a:rPr>
              <a:t>Example – </a:t>
            </a:r>
            <a:r>
              <a:rPr lang="en-US" altLang="zh-CN" sz="3800" i="1" dirty="0">
                <a:ea typeface="宋体" pitchFamily="2" charset="-122"/>
              </a:rPr>
              <a:t>Stem-and-Leaf Display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7350" y="1060595"/>
            <a:ext cx="8705850" cy="3402013"/>
          </a:xfrm>
        </p:spPr>
        <p:txBody>
          <a:bodyPr>
            <a:normAutofit fontScale="92500"/>
          </a:bodyPr>
          <a:lstStyle/>
          <a:p>
            <a:pPr marL="0" indent="0" algn="just">
              <a:defRPr/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A good Stem-and-Leaf Display shows how the data are spread -- that is, highest number, lowest number, most common number and outliers (a number that lies outside the main group of numbers). </a:t>
            </a:r>
          </a:p>
          <a:p>
            <a:pPr marL="0" indent="0" algn="just">
              <a:defRPr/>
            </a:pPr>
            <a:r>
              <a:rPr lang="en-US" altLang="zh-CN" sz="2300" dirty="0">
                <a:latin typeface="Times New Roman" pitchFamily="18" charset="0"/>
                <a:cs typeface="Times New Roman" pitchFamily="18" charset="0"/>
              </a:rPr>
              <a:t>It is important to note that when there is a repeated number in the data (such as two 12s) then the plot must reflect such (so the plot would look like 1 | 2 2).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defRPr/>
            </a:pPr>
            <a:endParaRPr lang="en-US" altLang="zh-CN" sz="2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algn="just">
              <a:defRPr/>
            </a:pPr>
            <a:r>
              <a:rPr lang="en-US" altLang="zh-CN" sz="23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We see that most of the weights were in the 30-lb range, only two were less than 10 </a:t>
            </a:r>
            <a:r>
              <a:rPr lang="en-US" altLang="zh-CN" sz="2300" dirty="0" err="1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lb</a:t>
            </a:r>
            <a:r>
              <a:rPr lang="en-US" altLang="zh-CN" sz="23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and six were over 40 lb.</a:t>
            </a:r>
          </a:p>
          <a:p>
            <a:pPr marL="0" indent="0" algn="just">
              <a:defRPr/>
            </a:pPr>
            <a:endParaRPr lang="en-US" altLang="zh-CN" sz="1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algn="just">
              <a:defRPr/>
            </a:pPr>
            <a:r>
              <a:rPr lang="en-US" altLang="zh-CN" sz="23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As a final step, we need to </a:t>
            </a:r>
            <a:r>
              <a:rPr lang="en-US" altLang="zh-CN" sz="2300" i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indicate the scale</a:t>
            </a:r>
            <a:r>
              <a:rPr lang="en-US" altLang="zh-CN" sz="23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 This is usually done by indicating the value represented by the stem and one leaf.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9704389" y="839789"/>
            <a:ext cx="8413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zh-CN">
                <a:solidFill>
                  <a:srgbClr val="0451A4"/>
                </a:solidFill>
                <a:ea typeface="宋体" pitchFamily="2" charset="-122"/>
              </a:rPr>
              <a:t>cont’d</a:t>
            </a:r>
          </a:p>
        </p:txBody>
      </p:sp>
      <p:pic>
        <p:nvPicPr>
          <p:cNvPr id="14341" name="Picture 15" descr="Picture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889189"/>
            <a:ext cx="3303471" cy="196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Rectangle 12"/>
          <p:cNvSpPr>
            <a:spLocks noChangeArrowheads="1"/>
          </p:cNvSpPr>
          <p:nvPr/>
        </p:nvSpPr>
        <p:spPr bwMode="auto">
          <a:xfrm>
            <a:off x="6539346" y="6285925"/>
            <a:ext cx="125669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 dirty="0">
                <a:ea typeface="宋体" pitchFamily="2" charset="-122"/>
              </a:rPr>
              <a:t>Figure 2-15 </a:t>
            </a:r>
            <a:r>
              <a:rPr lang="en-US" altLang="zh-CN" sz="1400" dirty="0">
                <a:ea typeface="宋体" pitchFamily="2" charset="-122"/>
              </a:rPr>
              <a:t>(b)</a:t>
            </a:r>
          </a:p>
        </p:txBody>
      </p:sp>
      <p:sp>
        <p:nvSpPr>
          <p:cNvPr id="2" name="椭圆 1"/>
          <p:cNvSpPr/>
          <p:nvPr/>
        </p:nvSpPr>
        <p:spPr>
          <a:xfrm>
            <a:off x="3117274" y="4970850"/>
            <a:ext cx="1815353" cy="30480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571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"/>
          <p:cNvSpPr>
            <a:spLocks noGrp="1"/>
          </p:cNvSpPr>
          <p:nvPr>
            <p:ph idx="1"/>
          </p:nvPr>
        </p:nvSpPr>
        <p:spPr>
          <a:xfrm>
            <a:off x="1676400" y="1066801"/>
            <a:ext cx="8839200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altLang="zh-CN" sz="2700" dirty="0">
                <a:latin typeface="Times New Roman" pitchFamily="18" charset="0"/>
                <a:cs typeface="Times New Roman" pitchFamily="18" charset="0"/>
              </a:rPr>
              <a:t>Stem-and-leaf displays show each of the original data values. It's interesting that this plot looks very similar to a histogram, only it gives us the actual data. By looking at the display “</a:t>
            </a:r>
            <a:r>
              <a:rPr lang="en-US" altLang="zh-CN" sz="2700" b="1" dirty="0">
                <a:latin typeface="Times New Roman" pitchFamily="18" charset="0"/>
                <a:cs typeface="Times New Roman" pitchFamily="18" charset="0"/>
              </a:rPr>
              <a:t>sideways</a:t>
            </a:r>
            <a:r>
              <a:rPr lang="en-US" altLang="zh-CN" sz="2700" dirty="0">
                <a:latin typeface="Times New Roman" pitchFamily="18" charset="0"/>
                <a:cs typeface="Times New Roman" pitchFamily="18" charset="0"/>
              </a:rPr>
              <a:t>,” you can see the distribution shape of the data.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238500"/>
            <a:ext cx="3631096" cy="2895600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800" dirty="0">
                <a:ea typeface="宋体" pitchFamily="2" charset="-122"/>
              </a:rPr>
              <a:t>Example – </a:t>
            </a:r>
            <a:r>
              <a:rPr lang="en-US" altLang="zh-CN" sz="3800" i="1" dirty="0">
                <a:ea typeface="宋体" pitchFamily="2" charset="-122"/>
              </a:rPr>
              <a:t>Stem-and-Leaf Display</a:t>
            </a:r>
          </a:p>
        </p:txBody>
      </p:sp>
      <p:sp>
        <p:nvSpPr>
          <p:cNvPr id="12" name="矩形 10"/>
          <p:cNvSpPr/>
          <p:nvPr/>
        </p:nvSpPr>
        <p:spPr>
          <a:xfrm>
            <a:off x="5943601" y="4931665"/>
            <a:ext cx="434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Look at the distribution in this example: we say that the distribution is </a:t>
            </a:r>
            <a:r>
              <a:rPr lang="en-US" altLang="zh-CN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kind of skewed </a:t>
            </a:r>
            <a:r>
              <a:rPr lang="en-US" altLang="zh-C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the left. </a:t>
            </a:r>
          </a:p>
        </p:txBody>
      </p:sp>
    </p:spTree>
    <p:extLst>
      <p:ext uri="{BB962C8B-B14F-4D97-AF65-F5344CB8AC3E}">
        <p14:creationId xmlns:p14="http://schemas.microsoft.com/office/powerpoint/2010/main" val="420939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1489</Words>
  <Application>Microsoft Office PowerPoint</Application>
  <PresentationFormat>Widescreen</PresentationFormat>
  <Paragraphs>113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等线</vt:lpstr>
      <vt:lpstr>等线 Light</vt:lpstr>
      <vt:lpstr>宋体</vt:lpstr>
      <vt:lpstr>Arial</vt:lpstr>
      <vt:lpstr>Calibri</vt:lpstr>
      <vt:lpstr>Calibri Light</vt:lpstr>
      <vt:lpstr>Times New Roman</vt:lpstr>
      <vt:lpstr>Office Theme</vt:lpstr>
      <vt:lpstr>PowerPoint Presentation</vt:lpstr>
      <vt:lpstr>Stem-and-Leaf Display</vt:lpstr>
      <vt:lpstr>Stem-and-Leaf Display</vt:lpstr>
      <vt:lpstr>Stem-and-Leaf Display</vt:lpstr>
      <vt:lpstr>Example – Stem-and-Leaf Display</vt:lpstr>
      <vt:lpstr>Example – Stem-and-Leaf Display</vt:lpstr>
      <vt:lpstr>Example – Stem-and-Leaf Display</vt:lpstr>
      <vt:lpstr>Example – Stem-and-Leaf Display</vt:lpstr>
      <vt:lpstr>Example – Stem-and-Leaf Display</vt:lpstr>
      <vt:lpstr>Stem-and-Leaf Display</vt:lpstr>
      <vt:lpstr>Graphing Utilities TI 83/84 </vt:lpstr>
      <vt:lpstr>PowerPoint Presentation</vt:lpstr>
      <vt:lpstr>Practice problem #1:</vt:lpstr>
      <vt:lpstr>Practice problem #1:</vt:lpstr>
      <vt:lpstr>Practice problem #1:</vt:lpstr>
      <vt:lpstr>Practice problem #2:</vt:lpstr>
      <vt:lpstr>Practice problem #2: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Sorensen, Erik</dc:creator>
  <cp:lastModifiedBy>Sorensen, Erik</cp:lastModifiedBy>
  <cp:revision>2</cp:revision>
  <dcterms:created xsi:type="dcterms:W3CDTF">2020-05-29T16:27:55Z</dcterms:created>
  <dcterms:modified xsi:type="dcterms:W3CDTF">2020-05-29T16:44:02Z</dcterms:modified>
</cp:coreProperties>
</file>