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A3A9-8721-4F02-A75B-E52349D26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9B0A2-804B-4A8A-A207-89AB69BA8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72EFF-2F94-4DE3-93B4-64398F44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BDD7-60AD-40B0-973C-C1A32EFFE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5EB4-7209-41E0-B10B-B26FBBE5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7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BF125-5B5C-4D73-8490-48069ADD9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42D34-1E5F-478F-969B-CF288A0DD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7A139-8462-4350-A770-EE7D17C6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F6C2-1563-43BC-A6EC-D24637A0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77A03-6432-4458-BBD0-A406FE7F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D219B7-C7C2-4558-B602-0928C7490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11A08-34F1-46CC-826E-91115A995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67C6B-1164-4201-B213-E56A384D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24DE7-5A17-40F5-81DF-FEFEA759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56A2C-9E8E-459F-BE1A-0EC509C6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BC74-6E87-4F06-B75B-4F627262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638F-ECDB-496F-9EB9-B92ADC26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41020-041A-44BF-B5BD-1D0EEE31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BF933-1142-41EC-8E4F-6F9533FAD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61CA3-763D-4829-BEF6-EEC020CC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37655-9225-48F6-8273-5BD28093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9049E-E62B-4E51-AA79-5292C2AD3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F2BB-4A43-4252-B3D4-42E56461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8D3B7-AE9C-4FD5-8E81-81EE81C5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2253F-1B0F-4B93-884B-411031D7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9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5FB9-5FDC-4E8A-A1DC-A4972B7E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EFEC5-738D-4B5A-B972-D6D1B361A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C075E-A59A-47CB-86BF-41DB2652A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C0FAF-B834-4D30-AC01-A92EBF86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25F81-D481-480A-AD40-D007625C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71DE8-32EA-4130-B1BB-75D204C4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1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6B7CE-D432-42F9-A122-DAB4CE816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3F59A-F36C-4882-8E23-3F17FA954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1D36D-F01D-448B-847D-6FF1AF01E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5FF9A-0B9E-418E-B319-A1BD9424A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60FEB-4270-48F1-BE4D-A3E39DF8B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378FE-0345-48EF-AA43-59EA7C80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43654D-F4BD-4A39-A92C-F1984F58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F728E-AFFE-4AFE-9733-0AF39547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3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26A2-C4A0-4E12-A7E5-E10C230F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0139A-148E-478F-8DA4-A3F5602E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A090-3286-4A9D-96E9-25F19340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E1EE3-DEF1-4540-B3B4-16D50B12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0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228FA-367D-44A0-B427-60FF46A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EA3B7-35D2-4924-A7B2-713E518A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86114-CDC2-41C0-97D1-D7B1E223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0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C757-F3B7-46A9-881C-308C14B6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6009D-59EE-4C7B-838F-CBFB159AD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B49C5-F040-4905-9BCA-E31D2774B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BE547-89A3-4C83-8853-54FD510E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9F1B1-E3A6-41AF-921A-50979983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AA91D-8B2F-4D76-8712-D41093E8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6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E95C-6647-4E0E-AB1D-90B88DC7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4D60C1-E3CF-4C47-AE34-CC4CF64EE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C738A-B93F-4B45-884A-647E04511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54FBC-4F28-4096-B0EB-704E154E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07725-350A-4177-BA0E-FBD1DC07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5CCC6-A6EA-449E-864D-5E938FD7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37D7D-9BD4-4468-86E3-6454B164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A5458-8623-410A-B401-E0BE200C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418D-19CB-456E-B0E1-B6196CF77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9C022-D6FE-4849-98F2-FCD6198A8CA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6CBE6-9818-431F-A269-57AE5EF96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3C09E-881E-4080-AB61-33B200EE4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F1958-0E5B-404A-8B70-B5E58C887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155" y="51990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altLang="zh-CN" sz="3200" dirty="0"/>
            </a:br>
            <a:r>
              <a:rPr lang="en-US" altLang="zh-CN" sz="3200" dirty="0"/>
              <a:t>Example 3 </a:t>
            </a:r>
            <a:r>
              <a:rPr lang="en-US" sz="3200" dirty="0"/>
              <a:t>Find the mean, median, and mode of the data represented in the following frequency table.</a:t>
            </a:r>
            <a:br>
              <a:rPr lang="en-US" dirty="0"/>
            </a:br>
            <a:br>
              <a:rPr lang="en-US" dirty="0"/>
            </a:b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477001" y="2026011"/>
          <a:ext cx="3451547" cy="350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618694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midpt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 Upper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 – 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 – 16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 – 24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25 – 32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28.5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33 – 40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36.5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41 – 48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/>
              <p:nvPr/>
            </p:nvSpPr>
            <p:spPr>
              <a:xfrm>
                <a:off x="1591150" y="1828563"/>
                <a:ext cx="8010050" cy="4812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For the mean, compute the midpoint of </a:t>
                </a:r>
              </a:p>
              <a:p>
                <a:r>
                  <a:rPr lang="en-US" sz="2000" dirty="0"/>
                  <a:t>each interval, multiply each by the number </a:t>
                </a:r>
              </a:p>
              <a:p>
                <a:r>
                  <a:rPr lang="en-US" sz="2000" dirty="0"/>
                  <a:t>Of</a:t>
                </a:r>
                <a:r>
                  <a:rPr lang="zh-CN" altLang="en-US" sz="2000" dirty="0"/>
                  <a:t> </a:t>
                </a:r>
                <a:r>
                  <a:rPr lang="en-US" sz="2000" dirty="0"/>
                  <a:t>data points in the interval, sum, and </a:t>
                </a:r>
              </a:p>
              <a:p>
                <a:r>
                  <a:rPr lang="en-US" sz="2000" dirty="0"/>
                  <a:t>divide by</a:t>
                </a:r>
                <a:r>
                  <a:rPr lang="zh-CN" altLang="en-US" sz="2000" dirty="0"/>
                  <a:t> </a:t>
                </a:r>
                <a:r>
                  <a:rPr lang="en-US" sz="2000" dirty="0"/>
                  <a:t>the number of data points: </a:t>
                </a: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×14+12.5×21+20.5×11+28.5×6+36.5×4+44.5×4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14+21+11+6+4+4</m:t>
                        </m:r>
                      </m:den>
                    </m:f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1046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</a:rPr>
                      <m:t>=17.43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150" y="1828563"/>
                <a:ext cx="8010050" cy="4812023"/>
              </a:xfrm>
              <a:prstGeom prst="rect">
                <a:avLst/>
              </a:prstGeom>
              <a:blipFill>
                <a:blip r:embed="rId2"/>
                <a:stretch>
                  <a:fillRect l="-761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26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155" y="51990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altLang="zh-CN" sz="3200" dirty="0"/>
            </a:br>
            <a:r>
              <a:rPr lang="en-US" altLang="zh-CN" sz="3200" dirty="0"/>
              <a:t>Example 3 </a:t>
            </a:r>
            <a:r>
              <a:rPr lang="en-US" sz="3200" dirty="0"/>
              <a:t>(continued)</a:t>
            </a:r>
            <a:br>
              <a:rPr lang="en-US" dirty="0"/>
            </a:br>
            <a:br>
              <a:rPr lang="en-US" dirty="0"/>
            </a:b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77001" y="2026011"/>
          <a:ext cx="3451547" cy="350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65">
                  <a:extLst>
                    <a:ext uri="{9D8B030D-6E8A-4147-A177-3AD203B41FA5}">
                      <a16:colId xmlns:a16="http://schemas.microsoft.com/office/drawing/2014/main" val="2618694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midpt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 - Upper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 – 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 – 16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 – 24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25 – 32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28.5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33 – 40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36.5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41 – 48 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44.5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/>
              <p:nvPr/>
            </p:nvSpPr>
            <p:spPr>
              <a:xfrm>
                <a:off x="1591150" y="1828562"/>
                <a:ext cx="8523605" cy="881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there are 60 data points, the median </a:t>
                </a:r>
              </a:p>
              <a:p>
                <a:r>
                  <a:rPr lang="en-US" sz="2000" dirty="0"/>
                  <a:t>will be the average of 30</a:t>
                </a:r>
                <a:r>
                  <a:rPr lang="en-US" sz="2000" baseline="30000" dirty="0"/>
                  <a:t>th</a:t>
                </a:r>
                <a:r>
                  <a:rPr lang="en-US" sz="2000" dirty="0"/>
                  <a:t> and 31</a:t>
                </a:r>
                <a:r>
                  <a:rPr lang="en-US" sz="2000" baseline="30000" dirty="0"/>
                  <a:t>st</a:t>
                </a:r>
                <a:r>
                  <a:rPr lang="en-US" sz="2000" dirty="0"/>
                  <a:t> items.</a:t>
                </a:r>
              </a:p>
              <a:p>
                <a:r>
                  <a:rPr lang="en-US" sz="2000" dirty="0"/>
                  <a:t>From reading the table, we can see that </a:t>
                </a:r>
              </a:p>
              <a:p>
                <a:r>
                  <a:rPr lang="en-US" sz="2000" dirty="0"/>
                  <a:t>30</a:t>
                </a:r>
                <a:r>
                  <a:rPr lang="en-US" sz="2000" baseline="30000" dirty="0"/>
                  <a:t>th</a:t>
                </a:r>
                <a:r>
                  <a:rPr lang="en-US" sz="2000" dirty="0"/>
                  <a:t> and 31</a:t>
                </a:r>
                <a:r>
                  <a:rPr lang="en-US" sz="2000" baseline="30000" dirty="0"/>
                  <a:t>st</a:t>
                </a:r>
                <a:r>
                  <a:rPr lang="en-US" sz="2000" dirty="0"/>
                  <a:t> items are both in interval</a:t>
                </a:r>
              </a:p>
              <a:p>
                <a:r>
                  <a:rPr lang="en-US" sz="2000" dirty="0"/>
                  <a:t>9-16. The midpoint of this class is 12.5.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Thus the median here is 12.5.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modal class is the one with the most </a:t>
                </a:r>
              </a:p>
              <a:p>
                <a:r>
                  <a:rPr lang="en-US" sz="2000" dirty="0"/>
                  <a:t>data points. In this problem, the second</a:t>
                </a:r>
              </a:p>
              <a:p>
                <a:r>
                  <a:rPr lang="en-US" sz="2000" dirty="0"/>
                  <a:t>Interval 9-16 has the largest frequency.</a:t>
                </a:r>
              </a:p>
              <a:p>
                <a:r>
                  <a:rPr lang="en-US" sz="2000" dirty="0"/>
                  <a:t>We take the midpoint of that interval </a:t>
                </a:r>
              </a:p>
              <a:p>
                <a:r>
                  <a:rPr lang="en-US" sz="2000" dirty="0"/>
                  <a:t>for the mode, so the mode is 12.5.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Note: In this problem, the median and the mode happen to be the same value. But for most problems, The median and mode are different.</a:t>
                </a: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×14+12.5×21+20.5×11+28.5×6+36.5×4+44.5×4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14+21+11+6+4+4</m:t>
                        </m:r>
                      </m:den>
                    </m:f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1046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</a:rPr>
                      <m:t>=17.43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462841-1945-F248-8E12-C054557A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150" y="1828562"/>
                <a:ext cx="8523605" cy="8813118"/>
              </a:xfrm>
              <a:prstGeom prst="rect">
                <a:avLst/>
              </a:prstGeom>
              <a:blipFill>
                <a:blip r:embed="rId2"/>
                <a:stretch>
                  <a:fillRect l="-715" t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19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等线</vt:lpstr>
      <vt:lpstr>等线 Light</vt:lpstr>
      <vt:lpstr>宋体</vt:lpstr>
      <vt:lpstr>宋体</vt:lpstr>
      <vt:lpstr>Arial</vt:lpstr>
      <vt:lpstr>Calibri</vt:lpstr>
      <vt:lpstr>Calibri Light</vt:lpstr>
      <vt:lpstr>Cambria Math</vt:lpstr>
      <vt:lpstr>Times New Roman</vt:lpstr>
      <vt:lpstr>Office Theme</vt:lpstr>
      <vt:lpstr> Example 3 Find the mean, median, and mode of the data represented in the following frequency table.  </vt:lpstr>
      <vt:lpstr> Example 3 (continued)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3 Find the mean, median, and mode of the data represented in the following frequency table.</dc:title>
  <dc:creator>Sorensen, Erik</dc:creator>
  <cp:lastModifiedBy>Sorensen, Erik</cp:lastModifiedBy>
  <cp:revision>2</cp:revision>
  <dcterms:created xsi:type="dcterms:W3CDTF">2020-05-29T17:21:30Z</dcterms:created>
  <dcterms:modified xsi:type="dcterms:W3CDTF">2020-05-29T17:22:17Z</dcterms:modified>
</cp:coreProperties>
</file>