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0" r:id="rId2"/>
    <p:sldId id="262" r:id="rId3"/>
    <p:sldId id="257" r:id="rId4"/>
    <p:sldId id="261" r:id="rId5"/>
  </p:sldIdLst>
  <p:sldSz cx="7772400" cy="100584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400"/>
    <a:srgbClr val="62BAB4"/>
    <a:srgbClr val="622785"/>
    <a:srgbClr val="9EB973"/>
    <a:srgbClr val="11446F"/>
    <a:srgbClr val="0F446F"/>
    <a:srgbClr val="E6D099"/>
    <a:srgbClr val="F8BD44"/>
    <a:srgbClr val="FFD579"/>
    <a:srgbClr val="73F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85" d="100"/>
          <a:sy n="85" d="100"/>
        </p:scale>
        <p:origin x="20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2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0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5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3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4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7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0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2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AE447-D39C-C948-8D91-AF361D1F2782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41AF4-37B1-DE48-AA10-17C8FF2F7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0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5BFB14E-9743-6D40-8A7F-54B56A7B1B7A}"/>
              </a:ext>
            </a:extLst>
          </p:cNvPr>
          <p:cNvSpPr txBox="1"/>
          <p:nvPr/>
        </p:nvSpPr>
        <p:spPr>
          <a:xfrm>
            <a:off x="1282654" y="218148"/>
            <a:ext cx="6400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D00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Planning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74CCFB-E8FE-064F-8CFE-E70DA5DFC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67" y="105087"/>
            <a:ext cx="1308302" cy="1131681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695EC76-77FA-480B-823E-B6FC8FD2B076}"/>
              </a:ext>
            </a:extLst>
          </p:cNvPr>
          <p:cNvSpPr/>
          <p:nvPr/>
        </p:nvSpPr>
        <p:spPr>
          <a:xfrm>
            <a:off x="279009" y="1349828"/>
            <a:ext cx="1398500" cy="1374241"/>
          </a:xfrm>
          <a:custGeom>
            <a:avLst/>
            <a:gdLst>
              <a:gd name="connsiteX0" fmla="*/ 0 w 1318939"/>
              <a:gd name="connsiteY0" fmla="*/ 219828 h 1647090"/>
              <a:gd name="connsiteX1" fmla="*/ 219828 w 1318939"/>
              <a:gd name="connsiteY1" fmla="*/ 0 h 1647090"/>
              <a:gd name="connsiteX2" fmla="*/ 1099111 w 1318939"/>
              <a:gd name="connsiteY2" fmla="*/ 0 h 1647090"/>
              <a:gd name="connsiteX3" fmla="*/ 1318939 w 1318939"/>
              <a:gd name="connsiteY3" fmla="*/ 219828 h 1647090"/>
              <a:gd name="connsiteX4" fmla="*/ 1318939 w 1318939"/>
              <a:gd name="connsiteY4" fmla="*/ 1427262 h 1647090"/>
              <a:gd name="connsiteX5" fmla="*/ 1099111 w 1318939"/>
              <a:gd name="connsiteY5" fmla="*/ 1647090 h 1647090"/>
              <a:gd name="connsiteX6" fmla="*/ 219828 w 1318939"/>
              <a:gd name="connsiteY6" fmla="*/ 1647090 h 1647090"/>
              <a:gd name="connsiteX7" fmla="*/ 0 w 1318939"/>
              <a:gd name="connsiteY7" fmla="*/ 1427262 h 1647090"/>
              <a:gd name="connsiteX8" fmla="*/ 0 w 1318939"/>
              <a:gd name="connsiteY8" fmla="*/ 219828 h 164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8939" h="1647090">
                <a:moveTo>
                  <a:pt x="0" y="219828"/>
                </a:moveTo>
                <a:cubicBezTo>
                  <a:pt x="0" y="98420"/>
                  <a:pt x="98420" y="0"/>
                  <a:pt x="219828" y="0"/>
                </a:cubicBezTo>
                <a:lnTo>
                  <a:pt x="1099111" y="0"/>
                </a:lnTo>
                <a:cubicBezTo>
                  <a:pt x="1220519" y="0"/>
                  <a:pt x="1318939" y="98420"/>
                  <a:pt x="1318939" y="219828"/>
                </a:cubicBezTo>
                <a:lnTo>
                  <a:pt x="1318939" y="1427262"/>
                </a:lnTo>
                <a:cubicBezTo>
                  <a:pt x="1318939" y="1548670"/>
                  <a:pt x="1220519" y="1647090"/>
                  <a:pt x="1099111" y="1647090"/>
                </a:cubicBezTo>
                <a:lnTo>
                  <a:pt x="219828" y="1647090"/>
                </a:lnTo>
                <a:cubicBezTo>
                  <a:pt x="98420" y="1647090"/>
                  <a:pt x="0" y="1548670"/>
                  <a:pt x="0" y="1427262"/>
                </a:cubicBezTo>
                <a:lnTo>
                  <a:pt x="0" y="219828"/>
                </a:lnTo>
                <a:close/>
              </a:path>
            </a:pathLst>
          </a:custGeom>
          <a:solidFill>
            <a:srgbClr val="D00400"/>
          </a:solidFill>
          <a:ln>
            <a:solidFill>
              <a:srgbClr val="D004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345" tIns="94865" rIns="125345" bIns="94865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49DF6AA-781C-473C-9A8E-B77F01BFE55D}"/>
              </a:ext>
            </a:extLst>
          </p:cNvPr>
          <p:cNvSpPr/>
          <p:nvPr/>
        </p:nvSpPr>
        <p:spPr>
          <a:xfrm>
            <a:off x="290500" y="4432148"/>
            <a:ext cx="1407582" cy="1347840"/>
          </a:xfrm>
          <a:custGeom>
            <a:avLst/>
            <a:gdLst>
              <a:gd name="connsiteX0" fmla="*/ 0 w 1387498"/>
              <a:gd name="connsiteY0" fmla="*/ 231254 h 1647090"/>
              <a:gd name="connsiteX1" fmla="*/ 231254 w 1387498"/>
              <a:gd name="connsiteY1" fmla="*/ 0 h 1647090"/>
              <a:gd name="connsiteX2" fmla="*/ 1156244 w 1387498"/>
              <a:gd name="connsiteY2" fmla="*/ 0 h 1647090"/>
              <a:gd name="connsiteX3" fmla="*/ 1387498 w 1387498"/>
              <a:gd name="connsiteY3" fmla="*/ 231254 h 1647090"/>
              <a:gd name="connsiteX4" fmla="*/ 1387498 w 1387498"/>
              <a:gd name="connsiteY4" fmla="*/ 1415836 h 1647090"/>
              <a:gd name="connsiteX5" fmla="*/ 1156244 w 1387498"/>
              <a:gd name="connsiteY5" fmla="*/ 1647090 h 1647090"/>
              <a:gd name="connsiteX6" fmla="*/ 231254 w 1387498"/>
              <a:gd name="connsiteY6" fmla="*/ 1647090 h 1647090"/>
              <a:gd name="connsiteX7" fmla="*/ 0 w 1387498"/>
              <a:gd name="connsiteY7" fmla="*/ 1415836 h 1647090"/>
              <a:gd name="connsiteX8" fmla="*/ 0 w 1387498"/>
              <a:gd name="connsiteY8" fmla="*/ 231254 h 164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87498" h="1647090">
                <a:moveTo>
                  <a:pt x="0" y="231254"/>
                </a:moveTo>
                <a:cubicBezTo>
                  <a:pt x="0" y="103536"/>
                  <a:pt x="103536" y="0"/>
                  <a:pt x="231254" y="0"/>
                </a:cubicBezTo>
                <a:lnTo>
                  <a:pt x="1156244" y="0"/>
                </a:lnTo>
                <a:cubicBezTo>
                  <a:pt x="1283962" y="0"/>
                  <a:pt x="1387498" y="103536"/>
                  <a:pt x="1387498" y="231254"/>
                </a:cubicBezTo>
                <a:lnTo>
                  <a:pt x="1387498" y="1415836"/>
                </a:lnTo>
                <a:cubicBezTo>
                  <a:pt x="1387498" y="1543554"/>
                  <a:pt x="1283962" y="1647090"/>
                  <a:pt x="1156244" y="1647090"/>
                </a:cubicBezTo>
                <a:lnTo>
                  <a:pt x="231254" y="1647090"/>
                </a:lnTo>
                <a:cubicBezTo>
                  <a:pt x="103536" y="1647090"/>
                  <a:pt x="0" y="1543554"/>
                  <a:pt x="0" y="1415836"/>
                </a:cubicBezTo>
                <a:lnTo>
                  <a:pt x="0" y="231254"/>
                </a:lnTo>
                <a:close/>
              </a:path>
            </a:pathLst>
          </a:custGeom>
          <a:solidFill>
            <a:srgbClr val="D00400"/>
          </a:solidFill>
          <a:ln>
            <a:solidFill>
              <a:srgbClr val="D004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692" tIns="98212" rIns="128692" bIns="98212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Why would the audience care?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DE869FA-DA29-42D6-8494-F487C886617E}"/>
              </a:ext>
            </a:extLst>
          </p:cNvPr>
          <p:cNvSpPr/>
          <p:nvPr/>
        </p:nvSpPr>
        <p:spPr>
          <a:xfrm>
            <a:off x="289011" y="2832837"/>
            <a:ext cx="1407582" cy="1469435"/>
          </a:xfrm>
          <a:custGeom>
            <a:avLst/>
            <a:gdLst>
              <a:gd name="connsiteX0" fmla="*/ 0 w 1393276"/>
              <a:gd name="connsiteY0" fmla="*/ 232217 h 1704920"/>
              <a:gd name="connsiteX1" fmla="*/ 232217 w 1393276"/>
              <a:gd name="connsiteY1" fmla="*/ 0 h 1704920"/>
              <a:gd name="connsiteX2" fmla="*/ 1161059 w 1393276"/>
              <a:gd name="connsiteY2" fmla="*/ 0 h 1704920"/>
              <a:gd name="connsiteX3" fmla="*/ 1393276 w 1393276"/>
              <a:gd name="connsiteY3" fmla="*/ 232217 h 1704920"/>
              <a:gd name="connsiteX4" fmla="*/ 1393276 w 1393276"/>
              <a:gd name="connsiteY4" fmla="*/ 1472703 h 1704920"/>
              <a:gd name="connsiteX5" fmla="*/ 1161059 w 1393276"/>
              <a:gd name="connsiteY5" fmla="*/ 1704920 h 1704920"/>
              <a:gd name="connsiteX6" fmla="*/ 232217 w 1393276"/>
              <a:gd name="connsiteY6" fmla="*/ 1704920 h 1704920"/>
              <a:gd name="connsiteX7" fmla="*/ 0 w 1393276"/>
              <a:gd name="connsiteY7" fmla="*/ 1472703 h 1704920"/>
              <a:gd name="connsiteX8" fmla="*/ 0 w 1393276"/>
              <a:gd name="connsiteY8" fmla="*/ 232217 h 170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3276" h="1704920">
                <a:moveTo>
                  <a:pt x="0" y="232217"/>
                </a:moveTo>
                <a:cubicBezTo>
                  <a:pt x="0" y="103967"/>
                  <a:pt x="103967" y="0"/>
                  <a:pt x="232217" y="0"/>
                </a:cubicBezTo>
                <a:lnTo>
                  <a:pt x="1161059" y="0"/>
                </a:lnTo>
                <a:cubicBezTo>
                  <a:pt x="1289309" y="0"/>
                  <a:pt x="1393276" y="103967"/>
                  <a:pt x="1393276" y="232217"/>
                </a:cubicBezTo>
                <a:lnTo>
                  <a:pt x="1393276" y="1472703"/>
                </a:lnTo>
                <a:cubicBezTo>
                  <a:pt x="1393276" y="1600953"/>
                  <a:pt x="1289309" y="1704920"/>
                  <a:pt x="1161059" y="1704920"/>
                </a:cubicBezTo>
                <a:lnTo>
                  <a:pt x="232217" y="1704920"/>
                </a:lnTo>
                <a:cubicBezTo>
                  <a:pt x="103967" y="1704920"/>
                  <a:pt x="0" y="1600953"/>
                  <a:pt x="0" y="1472703"/>
                </a:cubicBezTo>
                <a:lnTo>
                  <a:pt x="0" y="232217"/>
                </a:lnTo>
                <a:close/>
              </a:path>
            </a:pathLst>
          </a:custGeom>
          <a:solidFill>
            <a:srgbClr val="D004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974" tIns="98494" rIns="128974" bIns="98494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research question/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project  objective?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ECD775B-9CD4-483E-AF7E-2CB7B529FA33}"/>
              </a:ext>
            </a:extLst>
          </p:cNvPr>
          <p:cNvSpPr/>
          <p:nvPr/>
        </p:nvSpPr>
        <p:spPr>
          <a:xfrm>
            <a:off x="279009" y="5946363"/>
            <a:ext cx="1407582" cy="1361784"/>
          </a:xfrm>
          <a:custGeom>
            <a:avLst/>
            <a:gdLst>
              <a:gd name="connsiteX0" fmla="*/ 0 w 1347785"/>
              <a:gd name="connsiteY0" fmla="*/ 224635 h 1647090"/>
              <a:gd name="connsiteX1" fmla="*/ 224635 w 1347785"/>
              <a:gd name="connsiteY1" fmla="*/ 0 h 1647090"/>
              <a:gd name="connsiteX2" fmla="*/ 1123150 w 1347785"/>
              <a:gd name="connsiteY2" fmla="*/ 0 h 1647090"/>
              <a:gd name="connsiteX3" fmla="*/ 1347785 w 1347785"/>
              <a:gd name="connsiteY3" fmla="*/ 224635 h 1647090"/>
              <a:gd name="connsiteX4" fmla="*/ 1347785 w 1347785"/>
              <a:gd name="connsiteY4" fmla="*/ 1422455 h 1647090"/>
              <a:gd name="connsiteX5" fmla="*/ 1123150 w 1347785"/>
              <a:gd name="connsiteY5" fmla="*/ 1647090 h 1647090"/>
              <a:gd name="connsiteX6" fmla="*/ 224635 w 1347785"/>
              <a:gd name="connsiteY6" fmla="*/ 1647090 h 1647090"/>
              <a:gd name="connsiteX7" fmla="*/ 0 w 1347785"/>
              <a:gd name="connsiteY7" fmla="*/ 1422455 h 1647090"/>
              <a:gd name="connsiteX8" fmla="*/ 0 w 1347785"/>
              <a:gd name="connsiteY8" fmla="*/ 224635 h 164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7785" h="1647090">
                <a:moveTo>
                  <a:pt x="0" y="224635"/>
                </a:moveTo>
                <a:cubicBezTo>
                  <a:pt x="0" y="100573"/>
                  <a:pt x="100573" y="0"/>
                  <a:pt x="224635" y="0"/>
                </a:cubicBezTo>
                <a:lnTo>
                  <a:pt x="1123150" y="0"/>
                </a:lnTo>
                <a:cubicBezTo>
                  <a:pt x="1247212" y="0"/>
                  <a:pt x="1347785" y="100573"/>
                  <a:pt x="1347785" y="224635"/>
                </a:cubicBezTo>
                <a:lnTo>
                  <a:pt x="1347785" y="1422455"/>
                </a:lnTo>
                <a:cubicBezTo>
                  <a:pt x="1347785" y="1546517"/>
                  <a:pt x="1247212" y="1647090"/>
                  <a:pt x="1123150" y="1647090"/>
                </a:cubicBezTo>
                <a:lnTo>
                  <a:pt x="224635" y="1647090"/>
                </a:lnTo>
                <a:cubicBezTo>
                  <a:pt x="100573" y="1647090"/>
                  <a:pt x="0" y="1546517"/>
                  <a:pt x="0" y="1422455"/>
                </a:cubicBezTo>
                <a:lnTo>
                  <a:pt x="0" y="224635"/>
                </a:lnTo>
                <a:close/>
              </a:path>
            </a:pathLst>
          </a:custGeom>
          <a:solidFill>
            <a:srgbClr val="D004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4373" tIns="100083" rIns="134373" bIns="100083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Essential Methods/ Results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F083772-C554-4DBF-AF1F-5D874572A43C}"/>
              </a:ext>
            </a:extLst>
          </p:cNvPr>
          <p:cNvSpPr/>
          <p:nvPr/>
        </p:nvSpPr>
        <p:spPr>
          <a:xfrm>
            <a:off x="279009" y="7467658"/>
            <a:ext cx="1407582" cy="1340123"/>
          </a:xfrm>
          <a:custGeom>
            <a:avLst/>
            <a:gdLst>
              <a:gd name="connsiteX0" fmla="*/ 0 w 1373941"/>
              <a:gd name="connsiteY0" fmla="*/ 228995 h 1647090"/>
              <a:gd name="connsiteX1" fmla="*/ 228995 w 1373941"/>
              <a:gd name="connsiteY1" fmla="*/ 0 h 1647090"/>
              <a:gd name="connsiteX2" fmla="*/ 1144946 w 1373941"/>
              <a:gd name="connsiteY2" fmla="*/ 0 h 1647090"/>
              <a:gd name="connsiteX3" fmla="*/ 1373941 w 1373941"/>
              <a:gd name="connsiteY3" fmla="*/ 228995 h 1647090"/>
              <a:gd name="connsiteX4" fmla="*/ 1373941 w 1373941"/>
              <a:gd name="connsiteY4" fmla="*/ 1418095 h 1647090"/>
              <a:gd name="connsiteX5" fmla="*/ 1144946 w 1373941"/>
              <a:gd name="connsiteY5" fmla="*/ 1647090 h 1647090"/>
              <a:gd name="connsiteX6" fmla="*/ 228995 w 1373941"/>
              <a:gd name="connsiteY6" fmla="*/ 1647090 h 1647090"/>
              <a:gd name="connsiteX7" fmla="*/ 0 w 1373941"/>
              <a:gd name="connsiteY7" fmla="*/ 1418095 h 1647090"/>
              <a:gd name="connsiteX8" fmla="*/ 0 w 1373941"/>
              <a:gd name="connsiteY8" fmla="*/ 228995 h 164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3941" h="1647090">
                <a:moveTo>
                  <a:pt x="0" y="228995"/>
                </a:moveTo>
                <a:cubicBezTo>
                  <a:pt x="0" y="102525"/>
                  <a:pt x="102525" y="0"/>
                  <a:pt x="228995" y="0"/>
                </a:cubicBezTo>
                <a:lnTo>
                  <a:pt x="1144946" y="0"/>
                </a:lnTo>
                <a:cubicBezTo>
                  <a:pt x="1271416" y="0"/>
                  <a:pt x="1373941" y="102525"/>
                  <a:pt x="1373941" y="228995"/>
                </a:cubicBezTo>
                <a:lnTo>
                  <a:pt x="1373941" y="1418095"/>
                </a:lnTo>
                <a:cubicBezTo>
                  <a:pt x="1373941" y="1544565"/>
                  <a:pt x="1271416" y="1647090"/>
                  <a:pt x="1144946" y="1647090"/>
                </a:cubicBezTo>
                <a:lnTo>
                  <a:pt x="228995" y="1647090"/>
                </a:lnTo>
                <a:cubicBezTo>
                  <a:pt x="102525" y="1647090"/>
                  <a:pt x="0" y="1544565"/>
                  <a:pt x="0" y="1418095"/>
                </a:cubicBezTo>
                <a:lnTo>
                  <a:pt x="0" y="228995"/>
                </a:lnTo>
                <a:close/>
              </a:path>
            </a:pathLst>
          </a:custGeom>
          <a:solidFill>
            <a:srgbClr val="D004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650" tIns="101360" rIns="135650" bIns="10136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Key takeaways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6898FE1-1FD8-3B4D-BE0B-2971ED8AFCC5}"/>
              </a:ext>
            </a:extLst>
          </p:cNvPr>
          <p:cNvSpPr/>
          <p:nvPr/>
        </p:nvSpPr>
        <p:spPr>
          <a:xfrm>
            <a:off x="4318598" y="1391492"/>
            <a:ext cx="3013886" cy="1308177"/>
          </a:xfrm>
          <a:prstGeom prst="roundRect">
            <a:avLst/>
          </a:prstGeom>
          <a:noFill/>
          <a:ln w="3810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>
              <a:latin typeface="Calibri   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FEBC401-CD21-EB44-A9A1-7D8007B08165}"/>
              </a:ext>
            </a:extLst>
          </p:cNvPr>
          <p:cNvSpPr/>
          <p:nvPr/>
        </p:nvSpPr>
        <p:spPr>
          <a:xfrm>
            <a:off x="4318598" y="2905707"/>
            <a:ext cx="3013886" cy="1308177"/>
          </a:xfrm>
          <a:prstGeom prst="roundRect">
            <a:avLst/>
          </a:prstGeom>
          <a:noFill/>
          <a:ln w="3810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>
              <a:latin typeface="Calibri   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87BCFD1-F3DE-6E40-A650-B806EBBF1646}"/>
              </a:ext>
            </a:extLst>
          </p:cNvPr>
          <p:cNvSpPr/>
          <p:nvPr/>
        </p:nvSpPr>
        <p:spPr>
          <a:xfrm>
            <a:off x="4308290" y="4432148"/>
            <a:ext cx="3013886" cy="1308177"/>
          </a:xfrm>
          <a:prstGeom prst="roundRect">
            <a:avLst/>
          </a:prstGeom>
          <a:noFill/>
          <a:ln w="3810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>
              <a:latin typeface="Calibri   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A60BF30-EA27-7446-B7B4-04CAB9BF0215}"/>
              </a:ext>
            </a:extLst>
          </p:cNvPr>
          <p:cNvSpPr/>
          <p:nvPr/>
        </p:nvSpPr>
        <p:spPr>
          <a:xfrm>
            <a:off x="4296986" y="5955859"/>
            <a:ext cx="3013886" cy="1308177"/>
          </a:xfrm>
          <a:prstGeom prst="roundRect">
            <a:avLst/>
          </a:prstGeom>
          <a:noFill/>
          <a:ln w="3810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>
              <a:latin typeface="Calibri   "/>
            </a:endParaRP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1FD8A65-5C3E-5642-9F51-DA73E2F10AB8}"/>
              </a:ext>
            </a:extLst>
          </p:cNvPr>
          <p:cNvSpPr/>
          <p:nvPr/>
        </p:nvSpPr>
        <p:spPr>
          <a:xfrm>
            <a:off x="4296799" y="7481999"/>
            <a:ext cx="3013886" cy="1308177"/>
          </a:xfrm>
          <a:prstGeom prst="roundRect">
            <a:avLst/>
          </a:prstGeom>
          <a:noFill/>
          <a:ln w="3810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>
              <a:latin typeface="Calibri   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D3C831-068F-4E42-8E84-38E511A95EB4}"/>
              </a:ext>
            </a:extLst>
          </p:cNvPr>
          <p:cNvSpPr txBox="1"/>
          <p:nvPr/>
        </p:nvSpPr>
        <p:spPr>
          <a:xfrm>
            <a:off x="4380807" y="3007438"/>
            <a:ext cx="2933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  "/>
              </a:rPr>
              <a:t>What is the purpose and the main message?</a:t>
            </a:r>
          </a:p>
          <a:p>
            <a:r>
              <a:rPr lang="en-US" sz="1600" b="1" dirty="0">
                <a:solidFill>
                  <a:srgbClr val="D00400"/>
                </a:solidFill>
                <a:latin typeface="Calibri   "/>
              </a:rPr>
              <a:t>Tip: </a:t>
            </a:r>
            <a:r>
              <a:rPr lang="en-US" sz="1600" dirty="0">
                <a:latin typeface="Calibri   "/>
              </a:rPr>
              <a:t>Design all elements of the poster around this purpose.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3BA1AC-DDA6-A743-A6EB-67C53676C02B}"/>
              </a:ext>
            </a:extLst>
          </p:cNvPr>
          <p:cNvSpPr txBox="1"/>
          <p:nvPr/>
        </p:nvSpPr>
        <p:spPr>
          <a:xfrm>
            <a:off x="4333743" y="4456549"/>
            <a:ext cx="298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  "/>
              </a:rPr>
              <a:t>How do you connect your project to an audience member’s life?</a:t>
            </a:r>
          </a:p>
          <a:p>
            <a:r>
              <a:rPr lang="en-US" sz="1600" b="1" dirty="0">
                <a:solidFill>
                  <a:srgbClr val="D00400"/>
                </a:solidFill>
                <a:latin typeface="Calibri   "/>
              </a:rPr>
              <a:t>Tip: </a:t>
            </a:r>
            <a:r>
              <a:rPr lang="en-US" sz="1600" dirty="0">
                <a:latin typeface="Calibri   "/>
              </a:rPr>
              <a:t>When shared with random people, your answer should resonate.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7E4493-79E8-014D-8E34-254EC32CB605}"/>
              </a:ext>
            </a:extLst>
          </p:cNvPr>
          <p:cNvSpPr txBox="1"/>
          <p:nvPr/>
        </p:nvSpPr>
        <p:spPr>
          <a:xfrm>
            <a:off x="4374342" y="5964851"/>
            <a:ext cx="2867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  "/>
              </a:rPr>
              <a:t>What methods and results are needed to tell your story? </a:t>
            </a:r>
          </a:p>
          <a:p>
            <a:r>
              <a:rPr lang="en-US" sz="1600" b="1" dirty="0">
                <a:solidFill>
                  <a:srgbClr val="D00400"/>
                </a:solidFill>
                <a:latin typeface="Calibri   "/>
              </a:rPr>
              <a:t>Tip</a:t>
            </a:r>
            <a:r>
              <a:rPr lang="en-US" sz="1600" dirty="0">
                <a:latin typeface="Calibri   "/>
              </a:rPr>
              <a:t>: If the methodology is standard, summarize it in a sentence. Graph all data.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B3542C-A22F-2049-81FE-5180D41C5593}"/>
              </a:ext>
            </a:extLst>
          </p:cNvPr>
          <p:cNvSpPr txBox="1"/>
          <p:nvPr/>
        </p:nvSpPr>
        <p:spPr>
          <a:xfrm>
            <a:off x="4346966" y="7484343"/>
            <a:ext cx="3025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   "/>
              </a:rPr>
              <a:t>What did you learn from this experience (good and bad)? Areas for future study?</a:t>
            </a:r>
          </a:p>
          <a:p>
            <a:r>
              <a:rPr lang="en-US" sz="1600" b="1" dirty="0">
                <a:solidFill>
                  <a:srgbClr val="D00400"/>
                </a:solidFill>
                <a:latin typeface="Calibri   "/>
              </a:rPr>
              <a:t>Tip</a:t>
            </a:r>
            <a:r>
              <a:rPr lang="en-US" sz="1600" dirty="0">
                <a:latin typeface="Calibri   "/>
              </a:rPr>
              <a:t>: Leave room for references and acknowledgements.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AC4A17E-5C49-4CF3-8C22-784F7653D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544" y="9285012"/>
            <a:ext cx="2776269" cy="5339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E3B5B6-D66B-4231-889A-BC400BEED3BD}"/>
              </a:ext>
            </a:extLst>
          </p:cNvPr>
          <p:cNvSpPr txBox="1"/>
          <p:nvPr/>
        </p:nvSpPr>
        <p:spPr>
          <a:xfrm>
            <a:off x="285473" y="1560027"/>
            <a:ext cx="1388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your audience?</a:t>
            </a:r>
          </a:p>
          <a:p>
            <a:pPr algn="ctr"/>
            <a:endParaRPr lang="en-US" sz="16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EA190AA-4587-497A-9078-CD422593C822}"/>
              </a:ext>
            </a:extLst>
          </p:cNvPr>
          <p:cNvSpPr/>
          <p:nvPr/>
        </p:nvSpPr>
        <p:spPr>
          <a:xfrm>
            <a:off x="4370814" y="1400631"/>
            <a:ext cx="30138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Calibri   "/>
                <a:cs typeface="Arial" panose="020B0604020202020204" pitchFamily="34" charset="0"/>
              </a:rPr>
              <a:t>How much do they know about the topic?</a:t>
            </a:r>
          </a:p>
          <a:p>
            <a:pPr lvl="0"/>
            <a:r>
              <a:rPr lang="en-US" sz="1600" b="1" dirty="0">
                <a:solidFill>
                  <a:srgbClr val="D00400"/>
                </a:solidFill>
                <a:latin typeface="Calibri   "/>
                <a:cs typeface="Arial" panose="020B0604020202020204" pitchFamily="34" charset="0"/>
              </a:rPr>
              <a:t>Tip: </a:t>
            </a:r>
            <a:r>
              <a:rPr lang="en-US" sz="1600" dirty="0">
                <a:solidFill>
                  <a:prstClr val="black"/>
                </a:solidFill>
                <a:latin typeface="Calibri   "/>
                <a:cs typeface="Arial" panose="020B0604020202020204" pitchFamily="34" charset="0"/>
              </a:rPr>
              <a:t>People can really only think on a few new ideas at a time, design with that in mind.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E0D5B17-2C68-4A44-AA8D-11AFEA48817E}"/>
              </a:ext>
            </a:extLst>
          </p:cNvPr>
          <p:cNvGrpSpPr/>
          <p:nvPr/>
        </p:nvGrpSpPr>
        <p:grpSpPr>
          <a:xfrm>
            <a:off x="1799530" y="1371344"/>
            <a:ext cx="2363590" cy="1317673"/>
            <a:chOff x="1799530" y="1371344"/>
            <a:chExt cx="2363590" cy="1317673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F8F5339-0A5A-4F92-B0C2-85DC64D3C322}"/>
                </a:ext>
              </a:extLst>
            </p:cNvPr>
            <p:cNvSpPr/>
            <p:nvPr/>
          </p:nvSpPr>
          <p:spPr>
            <a:xfrm>
              <a:off x="1799530" y="1371344"/>
              <a:ext cx="2311374" cy="1317673"/>
            </a:xfrm>
            <a:custGeom>
              <a:avLst/>
              <a:gdLst>
                <a:gd name="connsiteX0" fmla="*/ 219616 w 1317672"/>
                <a:gd name="connsiteY0" fmla="*/ 0 h 2159333"/>
                <a:gd name="connsiteX1" fmla="*/ 1098056 w 1317672"/>
                <a:gd name="connsiteY1" fmla="*/ 0 h 2159333"/>
                <a:gd name="connsiteX2" fmla="*/ 1317672 w 1317672"/>
                <a:gd name="connsiteY2" fmla="*/ 219616 h 2159333"/>
                <a:gd name="connsiteX3" fmla="*/ 1317672 w 1317672"/>
                <a:gd name="connsiteY3" fmla="*/ 2159333 h 2159333"/>
                <a:gd name="connsiteX4" fmla="*/ 1317672 w 1317672"/>
                <a:gd name="connsiteY4" fmla="*/ 2159333 h 2159333"/>
                <a:gd name="connsiteX5" fmla="*/ 0 w 1317672"/>
                <a:gd name="connsiteY5" fmla="*/ 2159333 h 2159333"/>
                <a:gd name="connsiteX6" fmla="*/ 0 w 1317672"/>
                <a:gd name="connsiteY6" fmla="*/ 2159333 h 2159333"/>
                <a:gd name="connsiteX7" fmla="*/ 0 w 1317672"/>
                <a:gd name="connsiteY7" fmla="*/ 219616 h 2159333"/>
                <a:gd name="connsiteX8" fmla="*/ 219616 w 1317672"/>
                <a:gd name="connsiteY8" fmla="*/ 0 h 215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672" h="2159333">
                  <a:moveTo>
                    <a:pt x="1317672" y="359896"/>
                  </a:moveTo>
                  <a:lnTo>
                    <a:pt x="1317672" y="1799437"/>
                  </a:lnTo>
                  <a:cubicBezTo>
                    <a:pt x="1317672" y="1998202"/>
                    <a:pt x="1257672" y="2159332"/>
                    <a:pt x="1183657" y="2159332"/>
                  </a:cubicBezTo>
                  <a:lnTo>
                    <a:pt x="0" y="2159332"/>
                  </a:lnTo>
                  <a:lnTo>
                    <a:pt x="0" y="215933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183657" y="1"/>
                  </a:lnTo>
                  <a:cubicBezTo>
                    <a:pt x="1257672" y="1"/>
                    <a:pt x="1317672" y="161131"/>
                    <a:pt x="1317672" y="359896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 w="38100">
              <a:solidFill>
                <a:srgbClr val="11446F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8148" rIns="311973" bIns="188149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6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F1241FF-6602-4511-A381-B46388F5A0B0}"/>
                </a:ext>
              </a:extLst>
            </p:cNvPr>
            <p:cNvSpPr txBox="1"/>
            <p:nvPr/>
          </p:nvSpPr>
          <p:spPr>
            <a:xfrm>
              <a:off x="1821316" y="1391492"/>
              <a:ext cx="23418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________________________________________________________________________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43ACF55-9292-4A6F-B51F-93CC0867C791}"/>
              </a:ext>
            </a:extLst>
          </p:cNvPr>
          <p:cNvGrpSpPr/>
          <p:nvPr/>
        </p:nvGrpSpPr>
        <p:grpSpPr>
          <a:xfrm>
            <a:off x="1832209" y="2897837"/>
            <a:ext cx="2363590" cy="1317673"/>
            <a:chOff x="1799530" y="1371344"/>
            <a:chExt cx="2363590" cy="1317673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901651D-6C6D-4443-9CA5-1818E9A91382}"/>
                </a:ext>
              </a:extLst>
            </p:cNvPr>
            <p:cNvSpPr/>
            <p:nvPr/>
          </p:nvSpPr>
          <p:spPr>
            <a:xfrm>
              <a:off x="1799530" y="1371344"/>
              <a:ext cx="2311374" cy="1317673"/>
            </a:xfrm>
            <a:custGeom>
              <a:avLst/>
              <a:gdLst>
                <a:gd name="connsiteX0" fmla="*/ 219616 w 1317672"/>
                <a:gd name="connsiteY0" fmla="*/ 0 h 2159333"/>
                <a:gd name="connsiteX1" fmla="*/ 1098056 w 1317672"/>
                <a:gd name="connsiteY1" fmla="*/ 0 h 2159333"/>
                <a:gd name="connsiteX2" fmla="*/ 1317672 w 1317672"/>
                <a:gd name="connsiteY2" fmla="*/ 219616 h 2159333"/>
                <a:gd name="connsiteX3" fmla="*/ 1317672 w 1317672"/>
                <a:gd name="connsiteY3" fmla="*/ 2159333 h 2159333"/>
                <a:gd name="connsiteX4" fmla="*/ 1317672 w 1317672"/>
                <a:gd name="connsiteY4" fmla="*/ 2159333 h 2159333"/>
                <a:gd name="connsiteX5" fmla="*/ 0 w 1317672"/>
                <a:gd name="connsiteY5" fmla="*/ 2159333 h 2159333"/>
                <a:gd name="connsiteX6" fmla="*/ 0 w 1317672"/>
                <a:gd name="connsiteY6" fmla="*/ 2159333 h 2159333"/>
                <a:gd name="connsiteX7" fmla="*/ 0 w 1317672"/>
                <a:gd name="connsiteY7" fmla="*/ 219616 h 2159333"/>
                <a:gd name="connsiteX8" fmla="*/ 219616 w 1317672"/>
                <a:gd name="connsiteY8" fmla="*/ 0 h 215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672" h="2159333">
                  <a:moveTo>
                    <a:pt x="1317672" y="359896"/>
                  </a:moveTo>
                  <a:lnTo>
                    <a:pt x="1317672" y="1799437"/>
                  </a:lnTo>
                  <a:cubicBezTo>
                    <a:pt x="1317672" y="1998202"/>
                    <a:pt x="1257672" y="2159332"/>
                    <a:pt x="1183657" y="2159332"/>
                  </a:cubicBezTo>
                  <a:lnTo>
                    <a:pt x="0" y="2159332"/>
                  </a:lnTo>
                  <a:lnTo>
                    <a:pt x="0" y="215933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183657" y="1"/>
                  </a:lnTo>
                  <a:cubicBezTo>
                    <a:pt x="1257672" y="1"/>
                    <a:pt x="1317672" y="161131"/>
                    <a:pt x="1317672" y="359896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 w="38100">
              <a:solidFill>
                <a:srgbClr val="11446F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8148" rIns="311973" bIns="188149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60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ED043B5-CACD-425B-A383-C2519BC7B6FD}"/>
                </a:ext>
              </a:extLst>
            </p:cNvPr>
            <p:cNvSpPr txBox="1"/>
            <p:nvPr/>
          </p:nvSpPr>
          <p:spPr>
            <a:xfrm>
              <a:off x="1821316" y="1391492"/>
              <a:ext cx="23418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________________________________________________________________________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44E286A-D3F9-49B2-A7F4-52320CCA27EE}"/>
              </a:ext>
            </a:extLst>
          </p:cNvPr>
          <p:cNvGrpSpPr/>
          <p:nvPr/>
        </p:nvGrpSpPr>
        <p:grpSpPr>
          <a:xfrm>
            <a:off x="1832209" y="4432148"/>
            <a:ext cx="2363590" cy="1317673"/>
            <a:chOff x="1799530" y="1371344"/>
            <a:chExt cx="2363590" cy="1317673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B0AEB2D-83AE-4E3E-A3B2-0349305B7D17}"/>
                </a:ext>
              </a:extLst>
            </p:cNvPr>
            <p:cNvSpPr/>
            <p:nvPr/>
          </p:nvSpPr>
          <p:spPr>
            <a:xfrm>
              <a:off x="1799530" y="1371344"/>
              <a:ext cx="2311374" cy="1317673"/>
            </a:xfrm>
            <a:custGeom>
              <a:avLst/>
              <a:gdLst>
                <a:gd name="connsiteX0" fmla="*/ 219616 w 1317672"/>
                <a:gd name="connsiteY0" fmla="*/ 0 h 2159333"/>
                <a:gd name="connsiteX1" fmla="*/ 1098056 w 1317672"/>
                <a:gd name="connsiteY1" fmla="*/ 0 h 2159333"/>
                <a:gd name="connsiteX2" fmla="*/ 1317672 w 1317672"/>
                <a:gd name="connsiteY2" fmla="*/ 219616 h 2159333"/>
                <a:gd name="connsiteX3" fmla="*/ 1317672 w 1317672"/>
                <a:gd name="connsiteY3" fmla="*/ 2159333 h 2159333"/>
                <a:gd name="connsiteX4" fmla="*/ 1317672 w 1317672"/>
                <a:gd name="connsiteY4" fmla="*/ 2159333 h 2159333"/>
                <a:gd name="connsiteX5" fmla="*/ 0 w 1317672"/>
                <a:gd name="connsiteY5" fmla="*/ 2159333 h 2159333"/>
                <a:gd name="connsiteX6" fmla="*/ 0 w 1317672"/>
                <a:gd name="connsiteY6" fmla="*/ 2159333 h 2159333"/>
                <a:gd name="connsiteX7" fmla="*/ 0 w 1317672"/>
                <a:gd name="connsiteY7" fmla="*/ 219616 h 2159333"/>
                <a:gd name="connsiteX8" fmla="*/ 219616 w 1317672"/>
                <a:gd name="connsiteY8" fmla="*/ 0 h 215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672" h="2159333">
                  <a:moveTo>
                    <a:pt x="1317672" y="359896"/>
                  </a:moveTo>
                  <a:lnTo>
                    <a:pt x="1317672" y="1799437"/>
                  </a:lnTo>
                  <a:cubicBezTo>
                    <a:pt x="1317672" y="1998202"/>
                    <a:pt x="1257672" y="2159332"/>
                    <a:pt x="1183657" y="2159332"/>
                  </a:cubicBezTo>
                  <a:lnTo>
                    <a:pt x="0" y="2159332"/>
                  </a:lnTo>
                  <a:lnTo>
                    <a:pt x="0" y="215933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183657" y="1"/>
                  </a:lnTo>
                  <a:cubicBezTo>
                    <a:pt x="1257672" y="1"/>
                    <a:pt x="1317672" y="161131"/>
                    <a:pt x="1317672" y="359896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 w="38100">
              <a:solidFill>
                <a:srgbClr val="11446F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8148" rIns="311973" bIns="188149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6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0528029-4C96-4F96-B223-E24F95B7AC76}"/>
                </a:ext>
              </a:extLst>
            </p:cNvPr>
            <p:cNvSpPr txBox="1"/>
            <p:nvPr/>
          </p:nvSpPr>
          <p:spPr>
            <a:xfrm>
              <a:off x="1821316" y="1391492"/>
              <a:ext cx="23418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________________________________________________________________________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7277F77-5EFB-4949-AB7A-16FEC26C94D1}"/>
              </a:ext>
            </a:extLst>
          </p:cNvPr>
          <p:cNvGrpSpPr/>
          <p:nvPr/>
        </p:nvGrpSpPr>
        <p:grpSpPr>
          <a:xfrm>
            <a:off x="1832209" y="5958641"/>
            <a:ext cx="2363590" cy="1317673"/>
            <a:chOff x="1799530" y="1371344"/>
            <a:chExt cx="2363590" cy="1317673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910BF07-2199-49E9-96A8-30AEE0BC75FE}"/>
                </a:ext>
              </a:extLst>
            </p:cNvPr>
            <p:cNvSpPr/>
            <p:nvPr/>
          </p:nvSpPr>
          <p:spPr>
            <a:xfrm>
              <a:off x="1799530" y="1371344"/>
              <a:ext cx="2311374" cy="1317673"/>
            </a:xfrm>
            <a:custGeom>
              <a:avLst/>
              <a:gdLst>
                <a:gd name="connsiteX0" fmla="*/ 219616 w 1317672"/>
                <a:gd name="connsiteY0" fmla="*/ 0 h 2159333"/>
                <a:gd name="connsiteX1" fmla="*/ 1098056 w 1317672"/>
                <a:gd name="connsiteY1" fmla="*/ 0 h 2159333"/>
                <a:gd name="connsiteX2" fmla="*/ 1317672 w 1317672"/>
                <a:gd name="connsiteY2" fmla="*/ 219616 h 2159333"/>
                <a:gd name="connsiteX3" fmla="*/ 1317672 w 1317672"/>
                <a:gd name="connsiteY3" fmla="*/ 2159333 h 2159333"/>
                <a:gd name="connsiteX4" fmla="*/ 1317672 w 1317672"/>
                <a:gd name="connsiteY4" fmla="*/ 2159333 h 2159333"/>
                <a:gd name="connsiteX5" fmla="*/ 0 w 1317672"/>
                <a:gd name="connsiteY5" fmla="*/ 2159333 h 2159333"/>
                <a:gd name="connsiteX6" fmla="*/ 0 w 1317672"/>
                <a:gd name="connsiteY6" fmla="*/ 2159333 h 2159333"/>
                <a:gd name="connsiteX7" fmla="*/ 0 w 1317672"/>
                <a:gd name="connsiteY7" fmla="*/ 219616 h 2159333"/>
                <a:gd name="connsiteX8" fmla="*/ 219616 w 1317672"/>
                <a:gd name="connsiteY8" fmla="*/ 0 h 215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672" h="2159333">
                  <a:moveTo>
                    <a:pt x="1317672" y="359896"/>
                  </a:moveTo>
                  <a:lnTo>
                    <a:pt x="1317672" y="1799437"/>
                  </a:lnTo>
                  <a:cubicBezTo>
                    <a:pt x="1317672" y="1998202"/>
                    <a:pt x="1257672" y="2159332"/>
                    <a:pt x="1183657" y="2159332"/>
                  </a:cubicBezTo>
                  <a:lnTo>
                    <a:pt x="0" y="2159332"/>
                  </a:lnTo>
                  <a:lnTo>
                    <a:pt x="0" y="215933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183657" y="1"/>
                  </a:lnTo>
                  <a:cubicBezTo>
                    <a:pt x="1257672" y="1"/>
                    <a:pt x="1317672" y="161131"/>
                    <a:pt x="1317672" y="359896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 w="38100">
              <a:solidFill>
                <a:srgbClr val="11446F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8148" rIns="311973" bIns="188149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600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890258F-1FC7-48D6-997C-295C2ADE9EFF}"/>
                </a:ext>
              </a:extLst>
            </p:cNvPr>
            <p:cNvSpPr txBox="1"/>
            <p:nvPr/>
          </p:nvSpPr>
          <p:spPr>
            <a:xfrm>
              <a:off x="1821316" y="1391492"/>
              <a:ext cx="23418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________________________________________________________________________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07C3366-C83D-4754-B37D-689631361C5A}"/>
              </a:ext>
            </a:extLst>
          </p:cNvPr>
          <p:cNvGrpSpPr/>
          <p:nvPr/>
        </p:nvGrpSpPr>
        <p:grpSpPr>
          <a:xfrm>
            <a:off x="1810423" y="7514929"/>
            <a:ext cx="2363590" cy="1317673"/>
            <a:chOff x="1799530" y="1371344"/>
            <a:chExt cx="2363590" cy="1317673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25BF9B1-1AB6-42BC-B38B-27797AC24A3B}"/>
                </a:ext>
              </a:extLst>
            </p:cNvPr>
            <p:cNvSpPr/>
            <p:nvPr/>
          </p:nvSpPr>
          <p:spPr>
            <a:xfrm>
              <a:off x="1799530" y="1371344"/>
              <a:ext cx="2311374" cy="1317673"/>
            </a:xfrm>
            <a:custGeom>
              <a:avLst/>
              <a:gdLst>
                <a:gd name="connsiteX0" fmla="*/ 219616 w 1317672"/>
                <a:gd name="connsiteY0" fmla="*/ 0 h 2159333"/>
                <a:gd name="connsiteX1" fmla="*/ 1098056 w 1317672"/>
                <a:gd name="connsiteY1" fmla="*/ 0 h 2159333"/>
                <a:gd name="connsiteX2" fmla="*/ 1317672 w 1317672"/>
                <a:gd name="connsiteY2" fmla="*/ 219616 h 2159333"/>
                <a:gd name="connsiteX3" fmla="*/ 1317672 w 1317672"/>
                <a:gd name="connsiteY3" fmla="*/ 2159333 h 2159333"/>
                <a:gd name="connsiteX4" fmla="*/ 1317672 w 1317672"/>
                <a:gd name="connsiteY4" fmla="*/ 2159333 h 2159333"/>
                <a:gd name="connsiteX5" fmla="*/ 0 w 1317672"/>
                <a:gd name="connsiteY5" fmla="*/ 2159333 h 2159333"/>
                <a:gd name="connsiteX6" fmla="*/ 0 w 1317672"/>
                <a:gd name="connsiteY6" fmla="*/ 2159333 h 2159333"/>
                <a:gd name="connsiteX7" fmla="*/ 0 w 1317672"/>
                <a:gd name="connsiteY7" fmla="*/ 219616 h 2159333"/>
                <a:gd name="connsiteX8" fmla="*/ 219616 w 1317672"/>
                <a:gd name="connsiteY8" fmla="*/ 0 h 215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672" h="2159333">
                  <a:moveTo>
                    <a:pt x="1317672" y="359896"/>
                  </a:moveTo>
                  <a:lnTo>
                    <a:pt x="1317672" y="1799437"/>
                  </a:lnTo>
                  <a:cubicBezTo>
                    <a:pt x="1317672" y="1998202"/>
                    <a:pt x="1257672" y="2159332"/>
                    <a:pt x="1183657" y="2159332"/>
                  </a:cubicBezTo>
                  <a:lnTo>
                    <a:pt x="0" y="2159332"/>
                  </a:lnTo>
                  <a:lnTo>
                    <a:pt x="0" y="2159332"/>
                  </a:lnTo>
                  <a:lnTo>
                    <a:pt x="0" y="1"/>
                  </a:lnTo>
                  <a:lnTo>
                    <a:pt x="0" y="1"/>
                  </a:lnTo>
                  <a:lnTo>
                    <a:pt x="1183657" y="1"/>
                  </a:lnTo>
                  <a:cubicBezTo>
                    <a:pt x="1257672" y="1"/>
                    <a:pt x="1317672" y="161131"/>
                    <a:pt x="1317672" y="359896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 w="38100">
              <a:solidFill>
                <a:srgbClr val="11446F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88148" rIns="311973" bIns="188149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6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712F758-1197-4293-9849-A6B009CF859A}"/>
                </a:ext>
              </a:extLst>
            </p:cNvPr>
            <p:cNvSpPr txBox="1"/>
            <p:nvPr/>
          </p:nvSpPr>
          <p:spPr>
            <a:xfrm>
              <a:off x="1821316" y="1391492"/>
              <a:ext cx="234180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________________________________________________________________________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066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D13824-6C68-4A89-A274-421A14F268D0}"/>
              </a:ext>
            </a:extLst>
          </p:cNvPr>
          <p:cNvSpPr txBox="1"/>
          <p:nvPr/>
        </p:nvSpPr>
        <p:spPr>
          <a:xfrm>
            <a:off x="486734" y="1330982"/>
            <a:ext cx="69101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11446F"/>
                </a:solidFill>
              </a:rPr>
              <a:t>Design concepts that will make your poster </a:t>
            </a:r>
          </a:p>
          <a:p>
            <a:r>
              <a:rPr lang="en-US" sz="3000" dirty="0">
                <a:solidFill>
                  <a:srgbClr val="11446F"/>
                </a:solidFill>
              </a:rPr>
              <a:t>standout and be effective: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10B82C-3401-46DB-937B-E49A7D061328}"/>
              </a:ext>
            </a:extLst>
          </p:cNvPr>
          <p:cNvSpPr txBox="1"/>
          <p:nvPr/>
        </p:nvSpPr>
        <p:spPr>
          <a:xfrm>
            <a:off x="895766" y="2435956"/>
            <a:ext cx="65404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/>
              <a:t>Before you start, decide on the size of the poster following event guidelines and adjust your file (PowerPoint, etc.).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Titles matter. Design yours to be bold, fun, and professional.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Limit your poster to 500 words or less.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Make all fonts 36 or larger (including graphs and figures).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High resolution images only.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If possible, use PNG files for images and graphs.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50-75 % of the space is blank or visuals.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Less is more: colors, fonts, styles, etc.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Bullets points over sentences.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Light background colors and dark text.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The entire poster should relate directly to your main message and research objectives.</a:t>
            </a:r>
          </a:p>
        </p:txBody>
      </p:sp>
      <p:pic>
        <p:nvPicPr>
          <p:cNvPr id="4" name="Graphic 3" descr="Bee">
            <a:extLst>
              <a:ext uri="{FF2B5EF4-FFF2-40B4-BE49-F238E27FC236}">
                <a16:creationId xmlns:a16="http://schemas.microsoft.com/office/drawing/2014/main" id="{898939EE-3AEB-4919-9A2E-B7311DBDD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7" y="2448313"/>
            <a:ext cx="345989" cy="345989"/>
          </a:xfrm>
          <a:prstGeom prst="rect">
            <a:avLst/>
          </a:prstGeom>
        </p:spPr>
      </p:pic>
      <p:pic>
        <p:nvPicPr>
          <p:cNvPr id="18" name="Graphic 17" descr="Bee">
            <a:extLst>
              <a:ext uri="{FF2B5EF4-FFF2-40B4-BE49-F238E27FC236}">
                <a16:creationId xmlns:a16="http://schemas.microsoft.com/office/drawing/2014/main" id="{AD744891-BE55-4566-8AAF-7CB8DE7BD2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8" y="4129808"/>
            <a:ext cx="345989" cy="345989"/>
          </a:xfrm>
          <a:prstGeom prst="rect">
            <a:avLst/>
          </a:prstGeom>
        </p:spPr>
      </p:pic>
      <p:pic>
        <p:nvPicPr>
          <p:cNvPr id="20" name="Graphic 19" descr="Bee">
            <a:extLst>
              <a:ext uri="{FF2B5EF4-FFF2-40B4-BE49-F238E27FC236}">
                <a16:creationId xmlns:a16="http://schemas.microsoft.com/office/drawing/2014/main" id="{7FDED33C-1184-4DBD-96F1-8E6D81804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7" y="3217944"/>
            <a:ext cx="345989" cy="345989"/>
          </a:xfrm>
          <a:prstGeom prst="rect">
            <a:avLst/>
          </a:prstGeom>
        </p:spPr>
      </p:pic>
      <p:pic>
        <p:nvPicPr>
          <p:cNvPr id="21" name="Graphic 20" descr="Bee">
            <a:extLst>
              <a:ext uri="{FF2B5EF4-FFF2-40B4-BE49-F238E27FC236}">
                <a16:creationId xmlns:a16="http://schemas.microsoft.com/office/drawing/2014/main" id="{3256DDF5-3F1E-489A-BEC2-2FAAED6EA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8" y="4597439"/>
            <a:ext cx="345989" cy="345989"/>
          </a:xfrm>
          <a:prstGeom prst="rect">
            <a:avLst/>
          </a:prstGeom>
        </p:spPr>
      </p:pic>
      <p:pic>
        <p:nvPicPr>
          <p:cNvPr id="22" name="Graphic 21" descr="Bee">
            <a:extLst>
              <a:ext uri="{FF2B5EF4-FFF2-40B4-BE49-F238E27FC236}">
                <a16:creationId xmlns:a16="http://schemas.microsoft.com/office/drawing/2014/main" id="{F0BFF5B9-BF66-445A-AC2D-0B6D925DA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9" y="5488095"/>
            <a:ext cx="345989" cy="345989"/>
          </a:xfrm>
          <a:prstGeom prst="rect">
            <a:avLst/>
          </a:prstGeom>
        </p:spPr>
      </p:pic>
      <p:pic>
        <p:nvPicPr>
          <p:cNvPr id="23" name="Graphic 22" descr="Bee">
            <a:extLst>
              <a:ext uri="{FF2B5EF4-FFF2-40B4-BE49-F238E27FC236}">
                <a16:creationId xmlns:a16="http://schemas.microsoft.com/office/drawing/2014/main" id="{E0049850-30DF-4C78-844F-F1B6FEDE0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8" y="5033431"/>
            <a:ext cx="345989" cy="345989"/>
          </a:xfrm>
          <a:prstGeom prst="rect">
            <a:avLst/>
          </a:prstGeom>
        </p:spPr>
      </p:pic>
      <p:pic>
        <p:nvPicPr>
          <p:cNvPr id="24" name="Graphic 23" descr="Bee">
            <a:extLst>
              <a:ext uri="{FF2B5EF4-FFF2-40B4-BE49-F238E27FC236}">
                <a16:creationId xmlns:a16="http://schemas.microsoft.com/office/drawing/2014/main" id="{A2416971-7663-4939-9E38-3058073F3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6" y="6420032"/>
            <a:ext cx="345989" cy="345989"/>
          </a:xfrm>
          <a:prstGeom prst="rect">
            <a:avLst/>
          </a:prstGeom>
        </p:spPr>
      </p:pic>
      <p:pic>
        <p:nvPicPr>
          <p:cNvPr id="25" name="Graphic 24" descr="Bee">
            <a:extLst>
              <a:ext uri="{FF2B5EF4-FFF2-40B4-BE49-F238E27FC236}">
                <a16:creationId xmlns:a16="http://schemas.microsoft.com/office/drawing/2014/main" id="{E03D0006-AF9C-4FF1-B46E-C1B36232D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5" y="5965368"/>
            <a:ext cx="345989" cy="345989"/>
          </a:xfrm>
          <a:prstGeom prst="rect">
            <a:avLst/>
          </a:prstGeom>
        </p:spPr>
      </p:pic>
      <p:pic>
        <p:nvPicPr>
          <p:cNvPr id="26" name="Graphic 25" descr="Bee">
            <a:extLst>
              <a:ext uri="{FF2B5EF4-FFF2-40B4-BE49-F238E27FC236}">
                <a16:creationId xmlns:a16="http://schemas.microsoft.com/office/drawing/2014/main" id="{F5BF8B78-4588-478D-A024-D77FCA50D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9779" y="6881765"/>
            <a:ext cx="345989" cy="3459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2EE4A0-B32E-4490-A9E6-09618DBF82E6}"/>
              </a:ext>
            </a:extLst>
          </p:cNvPr>
          <p:cNvSpPr txBox="1"/>
          <p:nvPr/>
        </p:nvSpPr>
        <p:spPr>
          <a:xfrm>
            <a:off x="302790" y="8105130"/>
            <a:ext cx="73059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D00400"/>
                </a:solidFill>
              </a:rPr>
              <a:t>Pro tip: </a:t>
            </a:r>
            <a:r>
              <a:rPr lang="en-US" sz="2000" dirty="0"/>
              <a:t>Remember your audience will only be able to absorb a few concepts. Ask yourself each time you put something into your poster </a:t>
            </a:r>
            <a:r>
              <a:rPr lang="en-US" sz="2000" i="1" dirty="0"/>
              <a:t>if you really need it</a:t>
            </a:r>
            <a:r>
              <a:rPr lang="en-US" sz="2000" dirty="0"/>
              <a:t>.</a:t>
            </a:r>
          </a:p>
        </p:txBody>
      </p:sp>
      <p:pic>
        <p:nvPicPr>
          <p:cNvPr id="27" name="Graphic 26" descr="Bee">
            <a:extLst>
              <a:ext uri="{FF2B5EF4-FFF2-40B4-BE49-F238E27FC236}">
                <a16:creationId xmlns:a16="http://schemas.microsoft.com/office/drawing/2014/main" id="{804B94D2-4E24-44EE-B408-7AAE92E744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75510" y="7338581"/>
            <a:ext cx="345989" cy="345989"/>
          </a:xfrm>
          <a:prstGeom prst="rect">
            <a:avLst/>
          </a:prstGeom>
        </p:spPr>
      </p:pic>
      <p:pic>
        <p:nvPicPr>
          <p:cNvPr id="28" name="Graphic 27" descr="Bee">
            <a:extLst>
              <a:ext uri="{FF2B5EF4-FFF2-40B4-BE49-F238E27FC236}">
                <a16:creationId xmlns:a16="http://schemas.microsoft.com/office/drawing/2014/main" id="{54E44A34-F35B-4472-AD21-464D6D4B4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8417">
            <a:off x="548416" y="3667771"/>
            <a:ext cx="345989" cy="34598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77631680-E9C8-4107-923C-1831ED2CA806}"/>
              </a:ext>
            </a:extLst>
          </p:cNvPr>
          <p:cNvSpPr txBox="1"/>
          <p:nvPr/>
        </p:nvSpPr>
        <p:spPr>
          <a:xfrm>
            <a:off x="1282654" y="218148"/>
            <a:ext cx="6400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D00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Planning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F9D4CED-8443-4572-9187-CAAA0C67F2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610" y="105087"/>
            <a:ext cx="1308302" cy="113168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9EC978A-C4F0-4C72-B31D-AB204030F6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5544" y="9285012"/>
            <a:ext cx="2776269" cy="53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64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F1D76D0C-EC9A-384F-8873-7CF42022603F}"/>
              </a:ext>
            </a:extLst>
          </p:cNvPr>
          <p:cNvSpPr/>
          <p:nvPr/>
        </p:nvSpPr>
        <p:spPr>
          <a:xfrm>
            <a:off x="238850" y="1450670"/>
            <a:ext cx="2087608" cy="957513"/>
          </a:xfrm>
          <a:prstGeom prst="roundRect">
            <a:avLst/>
          </a:prstGeom>
          <a:solidFill>
            <a:srgbClr val="D00400"/>
          </a:solidFill>
          <a:ln>
            <a:solidFill>
              <a:srgbClr val="D004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81971BA-1164-E049-AC94-54DB25FEFE2B}"/>
              </a:ext>
            </a:extLst>
          </p:cNvPr>
          <p:cNvSpPr/>
          <p:nvPr/>
        </p:nvSpPr>
        <p:spPr>
          <a:xfrm>
            <a:off x="250138" y="2935111"/>
            <a:ext cx="7234395" cy="623146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Chart, bubble chart&#10;&#10;Description automatically generated">
            <a:extLst>
              <a:ext uri="{FF2B5EF4-FFF2-40B4-BE49-F238E27FC236}">
                <a16:creationId xmlns:a16="http://schemas.microsoft.com/office/drawing/2014/main" id="{9E21338B-6824-964F-88C4-E3CC04026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4799" y="1011738"/>
            <a:ext cx="1829991" cy="18299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42E9300-A30A-A34D-B3C6-12247DA8D5ED}"/>
              </a:ext>
            </a:extLst>
          </p:cNvPr>
          <p:cNvSpPr txBox="1"/>
          <p:nvPr/>
        </p:nvSpPr>
        <p:spPr>
          <a:xfrm>
            <a:off x="2473037" y="1326952"/>
            <a:ext cx="3649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Radford University colors: </a:t>
            </a:r>
          </a:p>
          <a:p>
            <a:r>
              <a:rPr lang="en-US" dirty="0">
                <a:solidFill>
                  <a:srgbClr val="D00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Radford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D00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 gray, </a:t>
            </a:r>
            <a:r>
              <a:rPr lang="en-US" dirty="0">
                <a:solidFill>
                  <a:srgbClr val="0F44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Navy Blue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 gray,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Black, </a:t>
            </a:r>
            <a:r>
              <a:rPr lang="en-US" dirty="0">
                <a:solidFill>
                  <a:srgbClr val="9EB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Green,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8B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dirty="0">
                <a:solidFill>
                  <a:srgbClr val="6227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Purple,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Tan, </a:t>
            </a:r>
            <a:r>
              <a:rPr lang="en-US" dirty="0">
                <a:solidFill>
                  <a:srgbClr val="62BA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Teal,</a:t>
            </a:r>
            <a:r>
              <a:rPr lang="en-US" dirty="0">
                <a:solidFill>
                  <a:srgbClr val="73FD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E6D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228B22-A272-48FC-9564-83EEDC4A173B}"/>
              </a:ext>
            </a:extLst>
          </p:cNvPr>
          <p:cNvSpPr txBox="1"/>
          <p:nvPr/>
        </p:nvSpPr>
        <p:spPr>
          <a:xfrm>
            <a:off x="1282654" y="218148"/>
            <a:ext cx="6400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D00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Planning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BEC6EB9-2437-4D5E-BA08-AE37793ABB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10" y="105087"/>
            <a:ext cx="1308302" cy="113168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2E53458-BDDE-4C44-9BA7-08FB51BC5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5544" y="9352746"/>
            <a:ext cx="2776269" cy="5339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CF9541-7A0A-4EA4-A39B-9A840DECBDA6}"/>
              </a:ext>
            </a:extLst>
          </p:cNvPr>
          <p:cNvSpPr txBox="1"/>
          <p:nvPr/>
        </p:nvSpPr>
        <p:spPr>
          <a:xfrm>
            <a:off x="311340" y="1742067"/>
            <a:ext cx="1977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Sketch the layout</a:t>
            </a:r>
          </a:p>
        </p:txBody>
      </p:sp>
    </p:spTree>
    <p:extLst>
      <p:ext uri="{BB962C8B-B14F-4D97-AF65-F5344CB8AC3E}">
        <p14:creationId xmlns:p14="http://schemas.microsoft.com/office/powerpoint/2010/main" val="94298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4A066EE5-A682-4213-B12C-AEEE30695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10" y="105087"/>
            <a:ext cx="1308302" cy="113168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D13824-6C68-4A89-A274-421A14F268D0}"/>
              </a:ext>
            </a:extLst>
          </p:cNvPr>
          <p:cNvSpPr txBox="1"/>
          <p:nvPr/>
        </p:nvSpPr>
        <p:spPr>
          <a:xfrm>
            <a:off x="531322" y="1093846"/>
            <a:ext cx="6235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Once you finish your poster check to make sure: </a:t>
            </a:r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C5D0C1FD-47DE-40CE-8EB0-58CF9E9B3ACF}"/>
              </a:ext>
            </a:extLst>
          </p:cNvPr>
          <p:cNvSpPr/>
          <p:nvPr/>
        </p:nvSpPr>
        <p:spPr>
          <a:xfrm>
            <a:off x="551510" y="1596932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33" name="Flowchart: Process 32">
            <a:extLst>
              <a:ext uri="{FF2B5EF4-FFF2-40B4-BE49-F238E27FC236}">
                <a16:creationId xmlns:a16="http://schemas.microsoft.com/office/drawing/2014/main" id="{5306D34D-AAAD-44C9-B435-8CCF91C6D74B}"/>
              </a:ext>
            </a:extLst>
          </p:cNvPr>
          <p:cNvSpPr/>
          <p:nvPr/>
        </p:nvSpPr>
        <p:spPr>
          <a:xfrm>
            <a:off x="551510" y="2075207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35" name="Flowchart: Process 34">
            <a:extLst>
              <a:ext uri="{FF2B5EF4-FFF2-40B4-BE49-F238E27FC236}">
                <a16:creationId xmlns:a16="http://schemas.microsoft.com/office/drawing/2014/main" id="{FC814943-29D6-49F6-8BAD-A4D520D79C95}"/>
              </a:ext>
            </a:extLst>
          </p:cNvPr>
          <p:cNvSpPr/>
          <p:nvPr/>
        </p:nvSpPr>
        <p:spPr>
          <a:xfrm>
            <a:off x="536270" y="2519362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36" name="Flowchart: Process 35">
            <a:extLst>
              <a:ext uri="{FF2B5EF4-FFF2-40B4-BE49-F238E27FC236}">
                <a16:creationId xmlns:a16="http://schemas.microsoft.com/office/drawing/2014/main" id="{B20045C4-FE7B-427F-9230-66217F5ADEB9}"/>
              </a:ext>
            </a:extLst>
          </p:cNvPr>
          <p:cNvSpPr/>
          <p:nvPr/>
        </p:nvSpPr>
        <p:spPr>
          <a:xfrm>
            <a:off x="536270" y="2960245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37" name="Flowchart: Process 36">
            <a:extLst>
              <a:ext uri="{FF2B5EF4-FFF2-40B4-BE49-F238E27FC236}">
                <a16:creationId xmlns:a16="http://schemas.microsoft.com/office/drawing/2014/main" id="{A40E7F05-5027-42C2-883F-8FE609F289FA}"/>
              </a:ext>
            </a:extLst>
          </p:cNvPr>
          <p:cNvSpPr/>
          <p:nvPr/>
        </p:nvSpPr>
        <p:spPr>
          <a:xfrm>
            <a:off x="536270" y="3421068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EFDAFACD-D876-4379-84BA-726179D683DD}"/>
              </a:ext>
            </a:extLst>
          </p:cNvPr>
          <p:cNvSpPr/>
          <p:nvPr/>
        </p:nvSpPr>
        <p:spPr>
          <a:xfrm>
            <a:off x="551510" y="3894499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39" name="Flowchart: Process 38">
            <a:extLst>
              <a:ext uri="{FF2B5EF4-FFF2-40B4-BE49-F238E27FC236}">
                <a16:creationId xmlns:a16="http://schemas.microsoft.com/office/drawing/2014/main" id="{7A56D17F-BAE4-4EC8-865D-9E6CA0EDF0D0}"/>
              </a:ext>
            </a:extLst>
          </p:cNvPr>
          <p:cNvSpPr/>
          <p:nvPr/>
        </p:nvSpPr>
        <p:spPr>
          <a:xfrm>
            <a:off x="551510" y="4342002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40" name="Flowchart: Process 39">
            <a:extLst>
              <a:ext uri="{FF2B5EF4-FFF2-40B4-BE49-F238E27FC236}">
                <a16:creationId xmlns:a16="http://schemas.microsoft.com/office/drawing/2014/main" id="{B968C6E9-3A5D-4687-A058-3DD40151FDDC}"/>
              </a:ext>
            </a:extLst>
          </p:cNvPr>
          <p:cNvSpPr/>
          <p:nvPr/>
        </p:nvSpPr>
        <p:spPr>
          <a:xfrm>
            <a:off x="551510" y="4806175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10B82C-3401-46DB-937B-E49A7D061328}"/>
              </a:ext>
            </a:extLst>
          </p:cNvPr>
          <p:cNvSpPr txBox="1"/>
          <p:nvPr/>
        </p:nvSpPr>
        <p:spPr>
          <a:xfrm>
            <a:off x="920325" y="1548655"/>
            <a:ext cx="676275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/>
              <a:t>Did you leave a ¾ inch margin?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Is the poster 50 % white space and visuals?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Does the title and design draw you in?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Are your fonts consistent? 36 point or larger?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Have you mainly used only 2-3 colors?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Is your word count under 500?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At 100 % zoom do all of your figures look sharp and clear?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Do all your elements relate to your main objective?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Are your headers, columns, textboxes aligned vertically and horizontally?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Did you acknowledge funding, mentoring, poster printing, etc.?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Did you include references and cite using an appropriate system?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Have </a:t>
            </a:r>
            <a:r>
              <a:rPr lang="en-US" sz="2000" i="1" dirty="0"/>
              <a:t>all</a:t>
            </a:r>
            <a:r>
              <a:rPr lang="en-US" sz="2000" dirty="0"/>
              <a:t> other co-authors, presenters and mentors seen and approved of the final copy?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Once last time with fresh eyes, proof read for spelling, grammar, etc.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Submit your poster as a pdf for free printing through OURS www.radford.edu/ours</a:t>
            </a:r>
            <a:endParaRPr lang="en-US" dirty="0"/>
          </a:p>
        </p:txBody>
      </p:sp>
      <p:sp>
        <p:nvSpPr>
          <p:cNvPr id="42" name="Flowchart: Process 41">
            <a:extLst>
              <a:ext uri="{FF2B5EF4-FFF2-40B4-BE49-F238E27FC236}">
                <a16:creationId xmlns:a16="http://schemas.microsoft.com/office/drawing/2014/main" id="{90C86E91-22A5-490A-BE6C-F0992C7EA08D}"/>
              </a:ext>
            </a:extLst>
          </p:cNvPr>
          <p:cNvSpPr/>
          <p:nvPr/>
        </p:nvSpPr>
        <p:spPr>
          <a:xfrm>
            <a:off x="559747" y="5252297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43" name="Flowchart: Process 42">
            <a:extLst>
              <a:ext uri="{FF2B5EF4-FFF2-40B4-BE49-F238E27FC236}">
                <a16:creationId xmlns:a16="http://schemas.microsoft.com/office/drawing/2014/main" id="{8EE695F2-6B09-4151-8C11-15E8010B9118}"/>
              </a:ext>
            </a:extLst>
          </p:cNvPr>
          <p:cNvSpPr/>
          <p:nvPr/>
        </p:nvSpPr>
        <p:spPr>
          <a:xfrm>
            <a:off x="536270" y="6041189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44" name="Flowchart: Process 43">
            <a:extLst>
              <a:ext uri="{FF2B5EF4-FFF2-40B4-BE49-F238E27FC236}">
                <a16:creationId xmlns:a16="http://schemas.microsoft.com/office/drawing/2014/main" id="{E56E2896-17FF-42EE-A069-BBFCC36C3AF2}"/>
              </a:ext>
            </a:extLst>
          </p:cNvPr>
          <p:cNvSpPr/>
          <p:nvPr/>
        </p:nvSpPr>
        <p:spPr>
          <a:xfrm>
            <a:off x="540275" y="6514620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45" name="Flowchart: Process 44">
            <a:extLst>
              <a:ext uri="{FF2B5EF4-FFF2-40B4-BE49-F238E27FC236}">
                <a16:creationId xmlns:a16="http://schemas.microsoft.com/office/drawing/2014/main" id="{755E24E8-503F-4FF0-9249-0E70E19E125D}"/>
              </a:ext>
            </a:extLst>
          </p:cNvPr>
          <p:cNvSpPr/>
          <p:nvPr/>
        </p:nvSpPr>
        <p:spPr>
          <a:xfrm>
            <a:off x="537169" y="7250312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46" name="Flowchart: Process 45">
            <a:extLst>
              <a:ext uri="{FF2B5EF4-FFF2-40B4-BE49-F238E27FC236}">
                <a16:creationId xmlns:a16="http://schemas.microsoft.com/office/drawing/2014/main" id="{2108E7D0-27FB-4FF3-B92A-C20DF5C0DF5D}"/>
              </a:ext>
            </a:extLst>
          </p:cNvPr>
          <p:cNvSpPr/>
          <p:nvPr/>
        </p:nvSpPr>
        <p:spPr>
          <a:xfrm>
            <a:off x="551564" y="8002455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9B41883-1D4C-4AA8-9C81-CD13678ACB7A}"/>
              </a:ext>
            </a:extLst>
          </p:cNvPr>
          <p:cNvSpPr txBox="1"/>
          <p:nvPr/>
        </p:nvSpPr>
        <p:spPr>
          <a:xfrm>
            <a:off x="1282654" y="218148"/>
            <a:ext cx="6400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D00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Planning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7F98CFAC-4DA9-4444-BEF4-5DAC7DE8A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544" y="9410151"/>
            <a:ext cx="2776269" cy="533948"/>
          </a:xfrm>
          <a:prstGeom prst="rect">
            <a:avLst/>
          </a:prstGeom>
        </p:spPr>
      </p:pic>
      <p:sp>
        <p:nvSpPr>
          <p:cNvPr id="50" name="Flowchart: Process 49">
            <a:extLst>
              <a:ext uri="{FF2B5EF4-FFF2-40B4-BE49-F238E27FC236}">
                <a16:creationId xmlns:a16="http://schemas.microsoft.com/office/drawing/2014/main" id="{7A89494E-4804-4EB8-B1B8-B625BAA9051D}"/>
              </a:ext>
            </a:extLst>
          </p:cNvPr>
          <p:cNvSpPr/>
          <p:nvPr/>
        </p:nvSpPr>
        <p:spPr>
          <a:xfrm>
            <a:off x="566804" y="8744038"/>
            <a:ext cx="274320" cy="274320"/>
          </a:xfrm>
          <a:prstGeom prst="flowChartProcess">
            <a:avLst/>
          </a:prstGeom>
          <a:noFill/>
          <a:ln w="19050">
            <a:solidFill>
              <a:srgbClr val="1144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8680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17902</TotalTime>
  <Words>554</Words>
  <Application>Microsoft Office PowerPoint</Application>
  <PresentationFormat>Custom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  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Roberson, Skylar</dc:creator>
  <cp:lastModifiedBy>Wirgau, Joseph</cp:lastModifiedBy>
  <cp:revision>27</cp:revision>
  <cp:lastPrinted>2022-02-09T17:37:17Z</cp:lastPrinted>
  <dcterms:created xsi:type="dcterms:W3CDTF">2022-01-21T15:08:53Z</dcterms:created>
  <dcterms:modified xsi:type="dcterms:W3CDTF">2022-02-18T15:42:09Z</dcterms:modified>
</cp:coreProperties>
</file>