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14"/>
  </p:notesMasterIdLst>
  <p:sldIdLst>
    <p:sldId id="267" r:id="rId3"/>
    <p:sldId id="268" r:id="rId4"/>
    <p:sldId id="269" r:id="rId5"/>
    <p:sldId id="270" r:id="rId6"/>
    <p:sldId id="271" r:id="rId7"/>
    <p:sldId id="272" r:id="rId8"/>
    <p:sldId id="273" r:id="rId9"/>
    <p:sldId id="278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90D11-6B80-4406-8C70-E64686ADCC6F}" type="doc">
      <dgm:prSet loTypeId="urn:microsoft.com/office/officeart/2005/8/layout/cycle3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7FFB367-113D-42DC-A65B-7D92E41B45AE}">
      <dgm:prSet phldrT="[Text]" custT="1"/>
      <dgm:spPr/>
      <dgm:t>
        <a:bodyPr/>
        <a:lstStyle/>
        <a:p>
          <a:r>
            <a:rPr lang="en-US" sz="16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  <a:t>Text &amp;</a:t>
          </a:r>
          <a:br>
            <a:rPr lang="en-US" sz="16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</a:br>
          <a:r>
            <a:rPr lang="en-US" sz="16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  <a:t>Telephone</a:t>
          </a:r>
        </a:p>
        <a:p>
          <a:r>
            <a:rPr lang="en-US" sz="16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  <a:t>Email</a:t>
          </a:r>
          <a:endParaRPr lang="en-US" sz="1600" b="1" i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endParaRPr>
        </a:p>
      </dgm:t>
    </dgm:pt>
    <dgm:pt modelId="{4F34C66A-ADB3-47DF-B5C9-455337ED10F5}" type="parTrans" cxnId="{895EE05C-8EC7-49DF-9A56-4F98F89A40EF}">
      <dgm:prSet/>
      <dgm:spPr/>
      <dgm:t>
        <a:bodyPr/>
        <a:lstStyle/>
        <a:p>
          <a:endParaRPr lang="en-US"/>
        </a:p>
      </dgm:t>
    </dgm:pt>
    <dgm:pt modelId="{917B7FA7-A9C3-4B72-9DD9-E19C2748E532}" type="sibTrans" cxnId="{895EE05C-8EC7-49DF-9A56-4F98F89A40EF}">
      <dgm:prSet/>
      <dgm:spPr/>
      <dgm:t>
        <a:bodyPr/>
        <a:lstStyle/>
        <a:p>
          <a:endParaRPr lang="en-US"/>
        </a:p>
      </dgm:t>
    </dgm:pt>
    <dgm:pt modelId="{1102C3D8-BB15-4510-8724-E2B0D527FEF4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 Sites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661410-1F9D-49F4-A3C9-2609601EFAF5}" type="parTrans" cxnId="{DFCC2C73-3CB6-4A4E-9423-A78621BC4DF1}">
      <dgm:prSet/>
      <dgm:spPr/>
      <dgm:t>
        <a:bodyPr/>
        <a:lstStyle/>
        <a:p>
          <a:endParaRPr lang="en-US"/>
        </a:p>
      </dgm:t>
    </dgm:pt>
    <dgm:pt modelId="{F32E80CB-4560-45E8-AE10-4B0A2CF39D6D}" type="sibTrans" cxnId="{DFCC2C73-3CB6-4A4E-9423-A78621BC4DF1}">
      <dgm:prSet/>
      <dgm:spPr/>
      <dgm:t>
        <a:bodyPr/>
        <a:lstStyle/>
        <a:p>
          <a:endParaRPr lang="en-US"/>
        </a:p>
      </dgm:t>
    </dgm:pt>
    <dgm:pt modelId="{16C1591D-024F-4908-B972-2ACA7D651519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Campus 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Computers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2AAFE9-6CAA-4114-A1EB-3661E4C86B0E}" type="parTrans" cxnId="{CFE5A152-E525-46FD-93A3-C6A3B65C1859}">
      <dgm:prSet/>
      <dgm:spPr/>
      <dgm:t>
        <a:bodyPr/>
        <a:lstStyle/>
        <a:p>
          <a:endParaRPr lang="en-US"/>
        </a:p>
      </dgm:t>
    </dgm:pt>
    <dgm:pt modelId="{3FC4D1CC-3FEE-44E0-9590-9B0AF41194F8}" type="sibTrans" cxnId="{CFE5A152-E525-46FD-93A3-C6A3B65C1859}">
      <dgm:prSet/>
      <dgm:spPr/>
      <dgm:t>
        <a:bodyPr/>
        <a:lstStyle/>
        <a:p>
          <a:endParaRPr lang="en-US"/>
        </a:p>
      </dgm:t>
    </dgm:pt>
    <dgm:pt modelId="{1D3C8627-1D66-43B8-806F-0861EA81D9E9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 Telephones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41CD8F-3434-4490-9352-9ABBEDE372DC}" type="parTrans" cxnId="{ED3DECE2-6E47-4074-A5D1-ADF1CBAEB428}">
      <dgm:prSet/>
      <dgm:spPr/>
      <dgm:t>
        <a:bodyPr/>
        <a:lstStyle/>
        <a:p>
          <a:endParaRPr lang="en-US"/>
        </a:p>
      </dgm:t>
    </dgm:pt>
    <dgm:pt modelId="{79EC4827-6459-440C-9AA9-81170FB0D086}" type="sibTrans" cxnId="{ED3DECE2-6E47-4074-A5D1-ADF1CBAEB428}">
      <dgm:prSet/>
      <dgm:spPr/>
      <dgm:t>
        <a:bodyPr/>
        <a:lstStyle/>
        <a:p>
          <a:endParaRPr lang="en-US"/>
        </a:p>
      </dgm:t>
    </dgm:pt>
    <dgm:pt modelId="{9969CA25-BBCC-40EE-BB47-B528EAD56476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Signage System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90E6D0-B72D-47C6-951C-48B57E194C93}" type="parTrans" cxnId="{4A401EAA-3CAA-4A33-A4EA-F5B5520AA7D5}">
      <dgm:prSet/>
      <dgm:spPr/>
      <dgm:t>
        <a:bodyPr/>
        <a:lstStyle/>
        <a:p>
          <a:endParaRPr lang="en-US"/>
        </a:p>
      </dgm:t>
    </dgm:pt>
    <dgm:pt modelId="{8BBC46CC-DDC5-4A46-818E-0DFEED1E860D}" type="sibTrans" cxnId="{4A401EAA-3CAA-4A33-A4EA-F5B5520AA7D5}">
      <dgm:prSet/>
      <dgm:spPr/>
      <dgm:t>
        <a:bodyPr/>
        <a:lstStyle/>
        <a:p>
          <a:endParaRPr lang="en-US"/>
        </a:p>
      </dgm:t>
    </dgm:pt>
    <dgm:pt modelId="{07682C39-1AA6-427A-A1A6-FE73FF5CD260}">
      <dgm:prSet phldrT="[Text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Siren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BEF22B-FFBE-49B3-B8E2-11A94398015F}" type="parTrans" cxnId="{983AE4C4-F5AD-497A-88A9-E5EEBEC09E2B}">
      <dgm:prSet/>
      <dgm:spPr/>
      <dgm:t>
        <a:bodyPr/>
        <a:lstStyle/>
        <a:p>
          <a:endParaRPr lang="en-US"/>
        </a:p>
      </dgm:t>
    </dgm:pt>
    <dgm:pt modelId="{917113B2-D919-45A3-8619-1B24705EFDDF}" type="sibTrans" cxnId="{983AE4C4-F5AD-497A-88A9-E5EEBEC09E2B}">
      <dgm:prSet/>
      <dgm:spPr/>
      <dgm:t>
        <a:bodyPr/>
        <a:lstStyle/>
        <a:p>
          <a:endParaRPr lang="en-US"/>
        </a:p>
      </dgm:t>
    </dgm:pt>
    <dgm:pt modelId="{3CAE7E3D-5804-4F00-A002-7A917D99ADEB}">
      <dgm:prSet phldrT="[Text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Cable TV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561484-FB19-466B-BAB0-4B4B79F613F8}" type="parTrans" cxnId="{495CF118-96D9-4D7C-B2EA-975D9D281019}">
      <dgm:prSet/>
      <dgm:spPr/>
      <dgm:t>
        <a:bodyPr/>
        <a:lstStyle/>
        <a:p>
          <a:endParaRPr lang="en-US"/>
        </a:p>
      </dgm:t>
    </dgm:pt>
    <dgm:pt modelId="{D6B8254A-3192-4E30-AF99-4A8043E627C9}" type="sibTrans" cxnId="{495CF118-96D9-4D7C-B2EA-975D9D281019}">
      <dgm:prSet/>
      <dgm:spPr/>
      <dgm:t>
        <a:bodyPr/>
        <a:lstStyle/>
        <a:p>
          <a:endParaRPr lang="en-US"/>
        </a:p>
      </dgm:t>
    </dgm:pt>
    <dgm:pt modelId="{3B3CDEF3-9E10-495E-9A32-C64B9EC7505B}">
      <dgm:prSet phldrT="[Text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WVRU </a:t>
          </a:r>
          <a:b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Radio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12F255-5345-45BF-9216-A4623A3612C2}" type="parTrans" cxnId="{998D5512-3AEE-4D15-971A-A9E15E405F47}">
      <dgm:prSet/>
      <dgm:spPr/>
      <dgm:t>
        <a:bodyPr/>
        <a:lstStyle/>
        <a:p>
          <a:endParaRPr lang="en-US"/>
        </a:p>
      </dgm:t>
    </dgm:pt>
    <dgm:pt modelId="{E49D14AD-E023-4520-A9C5-2EB25B18E3F6}" type="sibTrans" cxnId="{998D5512-3AEE-4D15-971A-A9E15E405F47}">
      <dgm:prSet/>
      <dgm:spPr/>
      <dgm:t>
        <a:bodyPr/>
        <a:lstStyle/>
        <a:p>
          <a:endParaRPr lang="en-US"/>
        </a:p>
      </dgm:t>
    </dgm:pt>
    <dgm:pt modelId="{E88F8C38-B2AE-4467-9A1F-E0F5637EB5FF}">
      <dgm:prSet phldrT="[Text]" custT="1"/>
      <dgm:spPr/>
      <dgm:t>
        <a:bodyPr/>
        <a:lstStyle/>
        <a:p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Facebook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b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Twitter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4C9261-24C9-4A8D-9F9D-50AA469D980D}" type="parTrans" cxnId="{8819B2CA-983B-48BF-8EB2-D4B485F9427C}">
      <dgm:prSet/>
      <dgm:spPr/>
      <dgm:t>
        <a:bodyPr/>
        <a:lstStyle/>
        <a:p>
          <a:endParaRPr lang="en-US"/>
        </a:p>
      </dgm:t>
    </dgm:pt>
    <dgm:pt modelId="{76C8B71E-B2E4-4DF6-A237-AF9831D0D5A4}" type="sibTrans" cxnId="{8819B2CA-983B-48BF-8EB2-D4B485F9427C}">
      <dgm:prSet/>
      <dgm:spPr/>
      <dgm:t>
        <a:bodyPr/>
        <a:lstStyle/>
        <a:p>
          <a:endParaRPr lang="en-US"/>
        </a:p>
      </dgm:t>
    </dgm:pt>
    <dgm:pt modelId="{13682075-DA41-433A-B1CF-E79AD76736D1}" type="pres">
      <dgm:prSet presAssocID="{99590D11-6B80-4406-8C70-E64686ADCC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BAC442-774E-4D53-8FA9-3040EFDE50F1}" type="pres">
      <dgm:prSet presAssocID="{99590D11-6B80-4406-8C70-E64686ADCC6F}" presName="cycle" presStyleCnt="0"/>
      <dgm:spPr/>
    </dgm:pt>
    <dgm:pt modelId="{3016EA7D-1183-43B8-AE39-A113B74D334C}" type="pres">
      <dgm:prSet presAssocID="{87FFB367-113D-42DC-A65B-7D92E41B45AE}" presName="nodeFirstNode" presStyleLbl="node1" presStyleIdx="0" presStyleCnt="9" custRadScaleRad="94921" custRadScaleInc="1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5122E-57CE-4A18-A104-59EBE4FBC99D}" type="pres">
      <dgm:prSet presAssocID="{917B7FA7-A9C3-4B72-9DD9-E19C2748E532}" presName="sibTransFirstNode" presStyleLbl="bgShp" presStyleIdx="0" presStyleCnt="1" custLinFactNeighborX="2269" custLinFactNeighborY="-1064"/>
      <dgm:spPr/>
      <dgm:t>
        <a:bodyPr/>
        <a:lstStyle/>
        <a:p>
          <a:endParaRPr lang="en-US"/>
        </a:p>
      </dgm:t>
    </dgm:pt>
    <dgm:pt modelId="{F7FDE07B-E011-4FE2-B193-FE24654BD374}" type="pres">
      <dgm:prSet presAssocID="{1102C3D8-BB15-4510-8724-E2B0D527FEF4}" presName="nodeFollowingNodes" presStyleLbl="node1" presStyleIdx="1" presStyleCnt="9" custRadScaleRad="106284" custRadScaleInc="30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5D5B5-752B-4AD0-B914-54514B5037A3}" type="pres">
      <dgm:prSet presAssocID="{16C1591D-024F-4908-B972-2ACA7D651519}" presName="nodeFollowingNodes" presStyleLbl="node1" presStyleIdx="2" presStyleCnt="9" custRadScaleRad="107879" custRadScaleInc="96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6E8EB-94D6-4DF1-B3EF-A81184307076}" type="pres">
      <dgm:prSet presAssocID="{1D3C8627-1D66-43B8-806F-0861EA81D9E9}" presName="nodeFollowingNodes" presStyleLbl="node1" presStyleIdx="3" presStyleCnt="9" custRadScaleRad="102552" custRadScaleInc="91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E7986-E718-4E51-BA83-5E9DFA53391A}" type="pres">
      <dgm:prSet presAssocID="{9969CA25-BBCC-40EE-BB47-B528EAD56476}" presName="nodeFollowingNodes" presStyleLbl="node1" presStyleIdx="4" presStyleCnt="9" custRadScaleRad="103977" custRadScaleInc="135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FF144-5E93-4AB9-9432-E8113225F0F4}" type="pres">
      <dgm:prSet presAssocID="{07682C39-1AA6-427A-A1A6-FE73FF5CD260}" presName="nodeFollowingNodes" presStyleLbl="node1" presStyleIdx="5" presStyleCnt="9" custRadScaleRad="104992" custRadScaleInc="123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65D06-1493-4287-898B-A15AA3B3B7FD}" type="pres">
      <dgm:prSet presAssocID="{3CAE7E3D-5804-4F00-A002-7A917D99ADEB}" presName="nodeFollowingNodes" presStyleLbl="node1" presStyleIdx="6" presStyleCnt="9" custRadScaleRad="102266" custRadScaleInc="99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7D9DD-F3CF-4A8A-A208-757872DBD5A6}" type="pres">
      <dgm:prSet presAssocID="{3B3CDEF3-9E10-495E-9A32-C64B9EC7505B}" presName="nodeFollowingNodes" presStyleLbl="node1" presStyleIdx="7" presStyleCnt="9" custRadScaleRad="110013" custRadScaleInc="77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F60BB-BF92-423D-AF68-54B833573F49}" type="pres">
      <dgm:prSet presAssocID="{E88F8C38-B2AE-4467-9A1F-E0F5637EB5FF}" presName="nodeFollowingNodes" presStyleLbl="node1" presStyleIdx="8" presStyleCnt="9" custRadScaleRad="104223" custRadScaleInc="336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9B8C8D-D02D-4B8B-B78D-639CB55D6634}" type="presOf" srcId="{917B7FA7-A9C3-4B72-9DD9-E19C2748E532}" destId="{0835122E-57CE-4A18-A104-59EBE4FBC99D}" srcOrd="0" destOrd="0" presId="urn:microsoft.com/office/officeart/2005/8/layout/cycle3"/>
    <dgm:cxn modelId="{983AE4C4-F5AD-497A-88A9-E5EEBEC09E2B}" srcId="{99590D11-6B80-4406-8C70-E64686ADCC6F}" destId="{07682C39-1AA6-427A-A1A6-FE73FF5CD260}" srcOrd="5" destOrd="0" parTransId="{B1BEF22B-FFBE-49B3-B8E2-11A94398015F}" sibTransId="{917113B2-D919-45A3-8619-1B24705EFDDF}"/>
    <dgm:cxn modelId="{C6B3FC2B-751F-4764-B8A0-CDDD5EB6980B}" type="presOf" srcId="{3CAE7E3D-5804-4F00-A002-7A917D99ADEB}" destId="{71D65D06-1493-4287-898B-A15AA3B3B7FD}" srcOrd="0" destOrd="0" presId="urn:microsoft.com/office/officeart/2005/8/layout/cycle3"/>
    <dgm:cxn modelId="{DFCC2C73-3CB6-4A4E-9423-A78621BC4DF1}" srcId="{99590D11-6B80-4406-8C70-E64686ADCC6F}" destId="{1102C3D8-BB15-4510-8724-E2B0D527FEF4}" srcOrd="1" destOrd="0" parTransId="{FE661410-1F9D-49F4-A3C9-2609601EFAF5}" sibTransId="{F32E80CB-4560-45E8-AE10-4B0A2CF39D6D}"/>
    <dgm:cxn modelId="{998D5512-3AEE-4D15-971A-A9E15E405F47}" srcId="{99590D11-6B80-4406-8C70-E64686ADCC6F}" destId="{3B3CDEF3-9E10-495E-9A32-C64B9EC7505B}" srcOrd="7" destOrd="0" parTransId="{8212F255-5345-45BF-9216-A4623A3612C2}" sibTransId="{E49D14AD-E023-4520-A9C5-2EB25B18E3F6}"/>
    <dgm:cxn modelId="{CFE5A152-E525-46FD-93A3-C6A3B65C1859}" srcId="{99590D11-6B80-4406-8C70-E64686ADCC6F}" destId="{16C1591D-024F-4908-B972-2ACA7D651519}" srcOrd="2" destOrd="0" parTransId="{7C2AAFE9-6CAA-4114-A1EB-3661E4C86B0E}" sibTransId="{3FC4D1CC-3FEE-44E0-9590-9B0AF41194F8}"/>
    <dgm:cxn modelId="{495CF118-96D9-4D7C-B2EA-975D9D281019}" srcId="{99590D11-6B80-4406-8C70-E64686ADCC6F}" destId="{3CAE7E3D-5804-4F00-A002-7A917D99ADEB}" srcOrd="6" destOrd="0" parTransId="{9D561484-FB19-466B-BAB0-4B4B79F613F8}" sibTransId="{D6B8254A-3192-4E30-AF99-4A8043E627C9}"/>
    <dgm:cxn modelId="{68CD5067-168E-4284-B2FB-F470CE1C94CB}" type="presOf" srcId="{87FFB367-113D-42DC-A65B-7D92E41B45AE}" destId="{3016EA7D-1183-43B8-AE39-A113B74D334C}" srcOrd="0" destOrd="0" presId="urn:microsoft.com/office/officeart/2005/8/layout/cycle3"/>
    <dgm:cxn modelId="{8819B2CA-983B-48BF-8EB2-D4B485F9427C}" srcId="{99590D11-6B80-4406-8C70-E64686ADCC6F}" destId="{E88F8C38-B2AE-4467-9A1F-E0F5637EB5FF}" srcOrd="8" destOrd="0" parTransId="{554C9261-24C9-4A8D-9F9D-50AA469D980D}" sibTransId="{76C8B71E-B2E4-4DF6-A237-AF9831D0D5A4}"/>
    <dgm:cxn modelId="{88B9184A-0E9F-40B6-BA9B-B92B8890E25E}" type="presOf" srcId="{1D3C8627-1D66-43B8-806F-0861EA81D9E9}" destId="{D736E8EB-94D6-4DF1-B3EF-A81184307076}" srcOrd="0" destOrd="0" presId="urn:microsoft.com/office/officeart/2005/8/layout/cycle3"/>
    <dgm:cxn modelId="{A3E188B8-1E52-43D3-8A0A-A096E3189CDE}" type="presOf" srcId="{99590D11-6B80-4406-8C70-E64686ADCC6F}" destId="{13682075-DA41-433A-B1CF-E79AD76736D1}" srcOrd="0" destOrd="0" presId="urn:microsoft.com/office/officeart/2005/8/layout/cycle3"/>
    <dgm:cxn modelId="{17ECCF45-F971-4214-A859-ACB7A54DBBB1}" type="presOf" srcId="{16C1591D-024F-4908-B972-2ACA7D651519}" destId="{3E35D5B5-752B-4AD0-B914-54514B5037A3}" srcOrd="0" destOrd="0" presId="urn:microsoft.com/office/officeart/2005/8/layout/cycle3"/>
    <dgm:cxn modelId="{55460B96-2646-4238-AB2D-53EC426A0ACB}" type="presOf" srcId="{3B3CDEF3-9E10-495E-9A32-C64B9EC7505B}" destId="{C007D9DD-F3CF-4A8A-A208-757872DBD5A6}" srcOrd="0" destOrd="0" presId="urn:microsoft.com/office/officeart/2005/8/layout/cycle3"/>
    <dgm:cxn modelId="{4A401EAA-3CAA-4A33-A4EA-F5B5520AA7D5}" srcId="{99590D11-6B80-4406-8C70-E64686ADCC6F}" destId="{9969CA25-BBCC-40EE-BB47-B528EAD56476}" srcOrd="4" destOrd="0" parTransId="{1990E6D0-B72D-47C6-951C-48B57E194C93}" sibTransId="{8BBC46CC-DDC5-4A46-818E-0DFEED1E860D}"/>
    <dgm:cxn modelId="{E234328E-882E-4C28-8662-89D35552642C}" type="presOf" srcId="{1102C3D8-BB15-4510-8724-E2B0D527FEF4}" destId="{F7FDE07B-E011-4FE2-B193-FE24654BD374}" srcOrd="0" destOrd="0" presId="urn:microsoft.com/office/officeart/2005/8/layout/cycle3"/>
    <dgm:cxn modelId="{A00AEAC3-CBCA-4800-9439-0B708254CCE4}" type="presOf" srcId="{E88F8C38-B2AE-4467-9A1F-E0F5637EB5FF}" destId="{857F60BB-BF92-423D-AF68-54B833573F49}" srcOrd="0" destOrd="0" presId="urn:microsoft.com/office/officeart/2005/8/layout/cycle3"/>
    <dgm:cxn modelId="{C0F5E844-B961-44D2-AB92-7189930B7B00}" type="presOf" srcId="{07682C39-1AA6-427A-A1A6-FE73FF5CD260}" destId="{BD5FF144-5E93-4AB9-9432-E8113225F0F4}" srcOrd="0" destOrd="0" presId="urn:microsoft.com/office/officeart/2005/8/layout/cycle3"/>
    <dgm:cxn modelId="{ED3DECE2-6E47-4074-A5D1-ADF1CBAEB428}" srcId="{99590D11-6B80-4406-8C70-E64686ADCC6F}" destId="{1D3C8627-1D66-43B8-806F-0861EA81D9E9}" srcOrd="3" destOrd="0" parTransId="{DC41CD8F-3434-4490-9352-9ABBEDE372DC}" sibTransId="{79EC4827-6459-440C-9AA9-81170FB0D086}"/>
    <dgm:cxn modelId="{6C7E84E8-FFD7-4C07-AF50-D1AB0B20B48E}" type="presOf" srcId="{9969CA25-BBCC-40EE-BB47-B528EAD56476}" destId="{C8EE7986-E718-4E51-BA83-5E9DFA53391A}" srcOrd="0" destOrd="0" presId="urn:microsoft.com/office/officeart/2005/8/layout/cycle3"/>
    <dgm:cxn modelId="{895EE05C-8EC7-49DF-9A56-4F98F89A40EF}" srcId="{99590D11-6B80-4406-8C70-E64686ADCC6F}" destId="{87FFB367-113D-42DC-A65B-7D92E41B45AE}" srcOrd="0" destOrd="0" parTransId="{4F34C66A-ADB3-47DF-B5C9-455337ED10F5}" sibTransId="{917B7FA7-A9C3-4B72-9DD9-E19C2748E532}"/>
    <dgm:cxn modelId="{33E83EB4-6C8C-4353-BEEA-36DFDFF377AD}" type="presParOf" srcId="{13682075-DA41-433A-B1CF-E79AD76736D1}" destId="{71BAC442-774E-4D53-8FA9-3040EFDE50F1}" srcOrd="0" destOrd="0" presId="urn:microsoft.com/office/officeart/2005/8/layout/cycle3"/>
    <dgm:cxn modelId="{7DA87761-ECBC-49F8-A970-11DACBBCB9F8}" type="presParOf" srcId="{71BAC442-774E-4D53-8FA9-3040EFDE50F1}" destId="{3016EA7D-1183-43B8-AE39-A113B74D334C}" srcOrd="0" destOrd="0" presId="urn:microsoft.com/office/officeart/2005/8/layout/cycle3"/>
    <dgm:cxn modelId="{72B54DA2-DE9C-419B-8F44-8BAB03C9450B}" type="presParOf" srcId="{71BAC442-774E-4D53-8FA9-3040EFDE50F1}" destId="{0835122E-57CE-4A18-A104-59EBE4FBC99D}" srcOrd="1" destOrd="0" presId="urn:microsoft.com/office/officeart/2005/8/layout/cycle3"/>
    <dgm:cxn modelId="{366D674C-DB3E-4678-B2CC-13163CEE25D8}" type="presParOf" srcId="{71BAC442-774E-4D53-8FA9-3040EFDE50F1}" destId="{F7FDE07B-E011-4FE2-B193-FE24654BD374}" srcOrd="2" destOrd="0" presId="urn:microsoft.com/office/officeart/2005/8/layout/cycle3"/>
    <dgm:cxn modelId="{F30EF4A7-0EA5-4109-BAAB-487551B95E82}" type="presParOf" srcId="{71BAC442-774E-4D53-8FA9-3040EFDE50F1}" destId="{3E35D5B5-752B-4AD0-B914-54514B5037A3}" srcOrd="3" destOrd="0" presId="urn:microsoft.com/office/officeart/2005/8/layout/cycle3"/>
    <dgm:cxn modelId="{364B0EAE-B591-41AA-A2DC-4B687EB71148}" type="presParOf" srcId="{71BAC442-774E-4D53-8FA9-3040EFDE50F1}" destId="{D736E8EB-94D6-4DF1-B3EF-A81184307076}" srcOrd="4" destOrd="0" presId="urn:microsoft.com/office/officeart/2005/8/layout/cycle3"/>
    <dgm:cxn modelId="{E7B6E292-2931-4143-96F9-6C74F7DE49C0}" type="presParOf" srcId="{71BAC442-774E-4D53-8FA9-3040EFDE50F1}" destId="{C8EE7986-E718-4E51-BA83-5E9DFA53391A}" srcOrd="5" destOrd="0" presId="urn:microsoft.com/office/officeart/2005/8/layout/cycle3"/>
    <dgm:cxn modelId="{FD5E978B-EC83-4DED-84FF-2712668208EC}" type="presParOf" srcId="{71BAC442-774E-4D53-8FA9-3040EFDE50F1}" destId="{BD5FF144-5E93-4AB9-9432-E8113225F0F4}" srcOrd="6" destOrd="0" presId="urn:microsoft.com/office/officeart/2005/8/layout/cycle3"/>
    <dgm:cxn modelId="{12DD1DDE-1C64-4C23-9E1A-B906CB71D1B9}" type="presParOf" srcId="{71BAC442-774E-4D53-8FA9-3040EFDE50F1}" destId="{71D65D06-1493-4287-898B-A15AA3B3B7FD}" srcOrd="7" destOrd="0" presId="urn:microsoft.com/office/officeart/2005/8/layout/cycle3"/>
    <dgm:cxn modelId="{F3AB2BCF-E6E6-4FA6-90C0-6A47EA746358}" type="presParOf" srcId="{71BAC442-774E-4D53-8FA9-3040EFDE50F1}" destId="{C007D9DD-F3CF-4A8A-A208-757872DBD5A6}" srcOrd="8" destOrd="0" presId="urn:microsoft.com/office/officeart/2005/8/layout/cycle3"/>
    <dgm:cxn modelId="{E40A149E-6694-4E65-B8A4-EA0541C538FA}" type="presParOf" srcId="{71BAC442-774E-4D53-8FA9-3040EFDE50F1}" destId="{857F60BB-BF92-423D-AF68-54B833573F49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5122E-57CE-4A18-A104-59EBE4FBC99D}">
      <dsp:nvSpPr>
        <dsp:cNvPr id="0" name=""/>
        <dsp:cNvSpPr/>
      </dsp:nvSpPr>
      <dsp:spPr>
        <a:xfrm>
          <a:off x="1357025" y="1911"/>
          <a:ext cx="6395384" cy="6395384"/>
        </a:xfrm>
        <a:prstGeom prst="circularArrow">
          <a:avLst>
            <a:gd name="adj1" fmla="val 5544"/>
            <a:gd name="adj2" fmla="val 330680"/>
            <a:gd name="adj3" fmla="val 14750634"/>
            <a:gd name="adj4" fmla="val 16816932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16EA7D-1183-43B8-AE39-A113B74D334C}">
      <dsp:nvSpPr>
        <dsp:cNvPr id="0" name=""/>
        <dsp:cNvSpPr/>
      </dsp:nvSpPr>
      <dsp:spPr>
        <a:xfrm>
          <a:off x="3581656" y="140876"/>
          <a:ext cx="1655898" cy="8279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  <a:t>Text &amp;</a:t>
          </a:r>
          <a:br>
            <a:rPr lang="en-US" sz="1600" b="1" i="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</a:br>
          <a:r>
            <a:rPr lang="en-US" sz="1600" b="1" i="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  <a:t>Telephone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  <a:t>Email</a:t>
          </a:r>
          <a:endParaRPr lang="en-US" sz="1600" b="1" i="0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endParaRPr>
        </a:p>
      </dsp:txBody>
      <dsp:txXfrm>
        <a:off x="3622073" y="181293"/>
        <a:ext cx="1575064" cy="747115"/>
      </dsp:txXfrm>
    </dsp:sp>
    <dsp:sp modelId="{F7FDE07B-E011-4FE2-B193-FE24654BD374}">
      <dsp:nvSpPr>
        <dsp:cNvPr id="0" name=""/>
        <dsp:cNvSpPr/>
      </dsp:nvSpPr>
      <dsp:spPr>
        <a:xfrm>
          <a:off x="5806540" y="905704"/>
          <a:ext cx="1655898" cy="8279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 Sites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46957" y="946121"/>
        <a:ext cx="1575064" cy="747115"/>
      </dsp:txXfrm>
    </dsp:sp>
    <dsp:sp modelId="{3E35D5B5-752B-4AD0-B914-54514B5037A3}">
      <dsp:nvSpPr>
        <dsp:cNvPr id="0" name=""/>
        <dsp:cNvSpPr/>
      </dsp:nvSpPr>
      <dsp:spPr>
        <a:xfrm>
          <a:off x="6223703" y="3964910"/>
          <a:ext cx="1655898" cy="8279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Campus 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Computers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64120" y="4005327"/>
        <a:ext cx="1575064" cy="747115"/>
      </dsp:txXfrm>
    </dsp:sp>
    <dsp:sp modelId="{D736E8EB-94D6-4DF1-B3EF-A81184307076}">
      <dsp:nvSpPr>
        <dsp:cNvPr id="0" name=""/>
        <dsp:cNvSpPr/>
      </dsp:nvSpPr>
      <dsp:spPr>
        <a:xfrm>
          <a:off x="4833155" y="5216403"/>
          <a:ext cx="1655898" cy="8279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 Telephones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3572" y="5256820"/>
        <a:ext cx="1575064" cy="747115"/>
      </dsp:txXfrm>
    </dsp:sp>
    <dsp:sp modelId="{C8EE7986-E718-4E51-BA83-5E9DFA53391A}">
      <dsp:nvSpPr>
        <dsp:cNvPr id="0" name=""/>
        <dsp:cNvSpPr/>
      </dsp:nvSpPr>
      <dsp:spPr>
        <a:xfrm>
          <a:off x="2191102" y="5216407"/>
          <a:ext cx="1655898" cy="8279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Signage System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1519" y="5256824"/>
        <a:ext cx="1575064" cy="747115"/>
      </dsp:txXfrm>
    </dsp:sp>
    <dsp:sp modelId="{BD5FF144-5E93-4AB9-9432-E8113225F0F4}">
      <dsp:nvSpPr>
        <dsp:cNvPr id="0" name=""/>
        <dsp:cNvSpPr/>
      </dsp:nvSpPr>
      <dsp:spPr>
        <a:xfrm>
          <a:off x="971016" y="3966180"/>
          <a:ext cx="1655898" cy="8279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Siren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1433" y="4006597"/>
        <a:ext cx="1575064" cy="747115"/>
      </dsp:txXfrm>
    </dsp:sp>
    <dsp:sp modelId="{71D65D06-1493-4287-898B-A15AA3B3B7FD}">
      <dsp:nvSpPr>
        <dsp:cNvPr id="0" name=""/>
        <dsp:cNvSpPr/>
      </dsp:nvSpPr>
      <dsp:spPr>
        <a:xfrm>
          <a:off x="778582" y="2449612"/>
          <a:ext cx="1655898" cy="8279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Cable TV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8999" y="2490029"/>
        <a:ext cx="1575064" cy="747115"/>
      </dsp:txXfrm>
    </dsp:sp>
    <dsp:sp modelId="{C007D9DD-F3CF-4A8A-A208-757872DBD5A6}">
      <dsp:nvSpPr>
        <dsp:cNvPr id="0" name=""/>
        <dsp:cNvSpPr/>
      </dsp:nvSpPr>
      <dsp:spPr>
        <a:xfrm>
          <a:off x="1186531" y="885771"/>
          <a:ext cx="1655898" cy="8279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WVRU </a:t>
          </a:r>
          <a:b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Radio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6948" y="926188"/>
        <a:ext cx="1575064" cy="747115"/>
      </dsp:txXfrm>
    </dsp:sp>
    <dsp:sp modelId="{857F60BB-BF92-423D-AF68-54B833573F49}">
      <dsp:nvSpPr>
        <dsp:cNvPr id="0" name=""/>
        <dsp:cNvSpPr/>
      </dsp:nvSpPr>
      <dsp:spPr>
        <a:xfrm>
          <a:off x="6362759" y="2296247"/>
          <a:ext cx="1655898" cy="8279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Facebook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b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Twitter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03176" y="2336664"/>
        <a:ext cx="1575064" cy="747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FAED8-0C56-964D-BD69-0DE277B481C2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69C16-9AF4-4F49-97A9-3BFB07C7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6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244C-3919-4B46-ACA5-70F90C8130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0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244C-3919-4B46-ACA5-70F90C8130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9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These are methods/tools that Radford University uses to communicate emergency and/or important information to the campus community-students/faculty, staff and visitors. 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0B008-48D6-45C2-B274-CE59023B0BA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5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BC0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adford-logo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56" y="4069893"/>
            <a:ext cx="2080693" cy="760685"/>
          </a:xfrm>
          <a:prstGeom prst="rect">
            <a:avLst/>
          </a:prstGeom>
          <a:solidFill>
            <a:srgbClr val="BC0523"/>
          </a:solidFill>
        </p:spPr>
      </p:pic>
      <p:sp>
        <p:nvSpPr>
          <p:cNvPr id="8" name="Title 17"/>
          <p:cNvSpPr>
            <a:spLocks noGrp="1"/>
          </p:cNvSpPr>
          <p:nvPr>
            <p:ph type="title" hasCustomPrompt="1"/>
          </p:nvPr>
        </p:nvSpPr>
        <p:spPr>
          <a:xfrm>
            <a:off x="0" y="2554682"/>
            <a:ext cx="9144000" cy="857250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405605"/>
            <a:ext cx="9144000" cy="454659"/>
          </a:xfrm>
          <a:prstGeom prst="rect">
            <a:avLst/>
          </a:prstGeom>
          <a:solidFill>
            <a:srgbClr val="BC0523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0" y="6453146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560713" y="6460843"/>
            <a:ext cx="1606378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Month &amp; Year</a:t>
            </a:r>
          </a:p>
        </p:txBody>
      </p:sp>
    </p:spTree>
    <p:extLst>
      <p:ext uri="{BB962C8B-B14F-4D97-AF65-F5344CB8AC3E}">
        <p14:creationId xmlns:p14="http://schemas.microsoft.com/office/powerpoint/2010/main" val="54023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97840" y="1082080"/>
            <a:ext cx="8188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25"/>
          <p:cNvSpPr>
            <a:spLocks noGrp="1"/>
          </p:cNvSpPr>
          <p:nvPr>
            <p:ph type="title" hasCustomPrompt="1"/>
          </p:nvPr>
        </p:nvSpPr>
        <p:spPr>
          <a:xfrm>
            <a:off x="457200" y="434002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PAGE HEADER</a:t>
            </a:r>
            <a:endParaRPr lang="en-US" dirty="0"/>
          </a:p>
        </p:txBody>
      </p:sp>
      <p:sp>
        <p:nvSpPr>
          <p:cNvPr id="5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33513"/>
            <a:ext cx="8229600" cy="1525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paragraph text here.</a:t>
            </a:r>
          </a:p>
        </p:txBody>
      </p:sp>
      <p:sp>
        <p:nvSpPr>
          <p:cNvPr id="6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006725"/>
            <a:ext cx="8229600" cy="12700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11038"/>
            <a:ext cx="9144000" cy="454659"/>
          </a:xfrm>
          <a:prstGeom prst="rect">
            <a:avLst/>
          </a:prstGeom>
          <a:solidFill>
            <a:srgbClr val="BC0523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0" y="6458579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pic>
        <p:nvPicPr>
          <p:cNvPr id="9" name="Picture 8" descr="RadfordHorizontal-logo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43" y="6545172"/>
            <a:ext cx="2403040" cy="1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9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11038"/>
            <a:ext cx="9144000" cy="454659"/>
          </a:xfrm>
          <a:prstGeom prst="rect">
            <a:avLst/>
          </a:prstGeom>
          <a:solidFill>
            <a:srgbClr val="BC0523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0" y="6458579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pic>
        <p:nvPicPr>
          <p:cNvPr id="6" name="Picture 5" descr="RadfordHorizontal-logo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43" y="6545172"/>
            <a:ext cx="2403040" cy="1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68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3D50B-CBE4-4023-B373-2D15C65FA3B7}" type="datetimeFigureOut">
              <a:rPr lang="en-US"/>
              <a:pPr>
                <a:defRPr/>
              </a:pPr>
              <a:t>6/6/2019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73613-A100-49EC-B2C6-70E359AB6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5605"/>
            <a:ext cx="9144000" cy="454659"/>
          </a:xfrm>
          <a:prstGeom prst="rect">
            <a:avLst/>
          </a:prstGeom>
          <a:solidFill>
            <a:srgbClr val="BC0523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0" y="6453146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sp>
        <p:nvSpPr>
          <p:cNvPr id="15" name="Title 17"/>
          <p:cNvSpPr>
            <a:spLocks noGrp="1"/>
          </p:cNvSpPr>
          <p:nvPr>
            <p:ph type="title" hasCustomPrompt="1"/>
          </p:nvPr>
        </p:nvSpPr>
        <p:spPr>
          <a:xfrm>
            <a:off x="0" y="2554682"/>
            <a:ext cx="9144000" cy="857250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rgbClr val="BC0523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 descr="RadfordPowerPoint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56" y="4069893"/>
            <a:ext cx="2080693" cy="757407"/>
          </a:xfrm>
          <a:prstGeom prst="rect">
            <a:avLst/>
          </a:prstGeom>
        </p:spPr>
      </p:pic>
      <p:sp>
        <p:nvSpPr>
          <p:cNvPr id="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560713" y="6460843"/>
            <a:ext cx="1606378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Month &amp; Year</a:t>
            </a:r>
          </a:p>
        </p:txBody>
      </p:sp>
    </p:spTree>
    <p:extLst>
      <p:ext uri="{BB962C8B-B14F-4D97-AF65-F5344CB8AC3E}">
        <p14:creationId xmlns:p14="http://schemas.microsoft.com/office/powerpoint/2010/main" val="354949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97840" y="1082080"/>
            <a:ext cx="8188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25"/>
          <p:cNvSpPr>
            <a:spLocks noGrp="1"/>
          </p:cNvSpPr>
          <p:nvPr>
            <p:ph type="title" hasCustomPrompt="1"/>
          </p:nvPr>
        </p:nvSpPr>
        <p:spPr>
          <a:xfrm>
            <a:off x="457200" y="434002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 b="1">
                <a:solidFill>
                  <a:srgbClr val="BC0523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PAGE HEADER</a:t>
            </a:r>
            <a:endParaRPr lang="en-US" dirty="0"/>
          </a:p>
        </p:txBody>
      </p:sp>
      <p:sp>
        <p:nvSpPr>
          <p:cNvPr id="5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33513"/>
            <a:ext cx="8229600" cy="1525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paragraph text here.</a:t>
            </a:r>
          </a:p>
        </p:txBody>
      </p:sp>
      <p:sp>
        <p:nvSpPr>
          <p:cNvPr id="6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006725"/>
            <a:ext cx="8229600" cy="12700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11038"/>
            <a:ext cx="9144000" cy="454659"/>
          </a:xfrm>
          <a:prstGeom prst="rect">
            <a:avLst/>
          </a:prstGeom>
          <a:solidFill>
            <a:srgbClr val="BC0523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0" y="6458579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pic>
        <p:nvPicPr>
          <p:cNvPr id="9" name="Picture 8" descr="RadfordHorizontal-logo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43" y="6545172"/>
            <a:ext cx="2403040" cy="1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2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97840" y="1082080"/>
            <a:ext cx="8188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25"/>
          <p:cNvSpPr>
            <a:spLocks noGrp="1"/>
          </p:cNvSpPr>
          <p:nvPr>
            <p:ph type="title" hasCustomPrompt="1"/>
          </p:nvPr>
        </p:nvSpPr>
        <p:spPr>
          <a:xfrm>
            <a:off x="457200" y="434002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PAGE HEADER</a:t>
            </a:r>
            <a:endParaRPr lang="en-US" dirty="0"/>
          </a:p>
        </p:txBody>
      </p:sp>
      <p:sp>
        <p:nvSpPr>
          <p:cNvPr id="5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33513"/>
            <a:ext cx="8229600" cy="1525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paragraph text here.</a:t>
            </a:r>
          </a:p>
        </p:txBody>
      </p:sp>
      <p:sp>
        <p:nvSpPr>
          <p:cNvPr id="6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006725"/>
            <a:ext cx="8229600" cy="12700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11038"/>
            <a:ext cx="9144000" cy="454659"/>
          </a:xfrm>
          <a:prstGeom prst="rect">
            <a:avLst/>
          </a:prstGeom>
          <a:solidFill>
            <a:srgbClr val="BC0523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0" y="6458579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pic>
        <p:nvPicPr>
          <p:cNvPr id="9" name="Picture 8" descr="RadfordHorizontal-logo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43" y="6545172"/>
            <a:ext cx="2403040" cy="1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11038"/>
            <a:ext cx="9144000" cy="454659"/>
          </a:xfrm>
          <a:prstGeom prst="rect">
            <a:avLst/>
          </a:prstGeom>
          <a:solidFill>
            <a:srgbClr val="BC0523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0" y="6458579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pic>
        <p:nvPicPr>
          <p:cNvPr id="6" name="Picture 5" descr="RadfordHorizontal-logo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43" y="6545172"/>
            <a:ext cx="2403040" cy="1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2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54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BC0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adford-logo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56" y="4069893"/>
            <a:ext cx="2080693" cy="760685"/>
          </a:xfrm>
          <a:prstGeom prst="rect">
            <a:avLst/>
          </a:prstGeom>
          <a:solidFill>
            <a:srgbClr val="BC0523"/>
          </a:solidFill>
        </p:spPr>
      </p:pic>
      <p:sp>
        <p:nvSpPr>
          <p:cNvPr id="8" name="Title 17"/>
          <p:cNvSpPr>
            <a:spLocks noGrp="1"/>
          </p:cNvSpPr>
          <p:nvPr>
            <p:ph type="title" hasCustomPrompt="1"/>
          </p:nvPr>
        </p:nvSpPr>
        <p:spPr>
          <a:xfrm>
            <a:off x="0" y="2554682"/>
            <a:ext cx="9144000" cy="857250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405605"/>
            <a:ext cx="9144000" cy="454659"/>
          </a:xfrm>
          <a:prstGeom prst="rect">
            <a:avLst/>
          </a:prstGeom>
          <a:solidFill>
            <a:srgbClr val="BC0523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0" y="6453146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560713" y="6460843"/>
            <a:ext cx="1606378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Month &amp; Year</a:t>
            </a:r>
          </a:p>
        </p:txBody>
      </p:sp>
    </p:spTree>
    <p:extLst>
      <p:ext uri="{BB962C8B-B14F-4D97-AF65-F5344CB8AC3E}">
        <p14:creationId xmlns:p14="http://schemas.microsoft.com/office/powerpoint/2010/main" val="1844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5605"/>
            <a:ext cx="9144000" cy="454659"/>
          </a:xfrm>
          <a:prstGeom prst="rect">
            <a:avLst/>
          </a:prstGeom>
          <a:solidFill>
            <a:srgbClr val="BC0523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0" y="6453146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sp>
        <p:nvSpPr>
          <p:cNvPr id="15" name="Title 17"/>
          <p:cNvSpPr>
            <a:spLocks noGrp="1"/>
          </p:cNvSpPr>
          <p:nvPr>
            <p:ph type="title" hasCustomPrompt="1"/>
          </p:nvPr>
        </p:nvSpPr>
        <p:spPr>
          <a:xfrm>
            <a:off x="0" y="2554682"/>
            <a:ext cx="9144000" cy="857250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rgbClr val="BC0523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 descr="RadfordPowerPoint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56" y="4069893"/>
            <a:ext cx="2080693" cy="757407"/>
          </a:xfrm>
          <a:prstGeom prst="rect">
            <a:avLst/>
          </a:prstGeom>
        </p:spPr>
      </p:pic>
      <p:sp>
        <p:nvSpPr>
          <p:cNvPr id="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560713" y="6460843"/>
            <a:ext cx="1606378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Month &amp; Year</a:t>
            </a:r>
          </a:p>
        </p:txBody>
      </p:sp>
    </p:spTree>
    <p:extLst>
      <p:ext uri="{BB962C8B-B14F-4D97-AF65-F5344CB8AC3E}">
        <p14:creationId xmlns:p14="http://schemas.microsoft.com/office/powerpoint/2010/main" val="373577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97840" y="1082080"/>
            <a:ext cx="8188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25"/>
          <p:cNvSpPr>
            <a:spLocks noGrp="1"/>
          </p:cNvSpPr>
          <p:nvPr>
            <p:ph type="title" hasCustomPrompt="1"/>
          </p:nvPr>
        </p:nvSpPr>
        <p:spPr>
          <a:xfrm>
            <a:off x="457200" y="434002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 b="1">
                <a:solidFill>
                  <a:srgbClr val="BC0523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PAGE HEADER</a:t>
            </a:r>
            <a:endParaRPr lang="en-US" dirty="0"/>
          </a:p>
        </p:txBody>
      </p:sp>
      <p:sp>
        <p:nvSpPr>
          <p:cNvPr id="5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33513"/>
            <a:ext cx="8229600" cy="1525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paragraph text here.</a:t>
            </a:r>
          </a:p>
        </p:txBody>
      </p:sp>
      <p:sp>
        <p:nvSpPr>
          <p:cNvPr id="6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006725"/>
            <a:ext cx="8229600" cy="12700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11038"/>
            <a:ext cx="9144000" cy="454659"/>
          </a:xfrm>
          <a:prstGeom prst="rect">
            <a:avLst/>
          </a:prstGeom>
          <a:solidFill>
            <a:srgbClr val="BC0523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0" y="6458579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pic>
        <p:nvPicPr>
          <p:cNvPr id="9" name="Picture 8" descr="RadfordHorizontal-logo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43" y="6545172"/>
            <a:ext cx="2403040" cy="1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3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6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5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Quest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04895"/>
            <a:ext cx="91440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b="1" kern="0" dirty="0">
                <a:latin typeface="Trebuchet MS" panose="020B0603020202020204" pitchFamily="34" charset="0"/>
              </a:rPr>
              <a:t>Radford University Police Department </a:t>
            </a:r>
            <a:r>
              <a:rPr lang="en-US" sz="3600" b="1" kern="0" dirty="0">
                <a:latin typeface="Trebuchet MS" panose="020B0603020202020204" pitchFamily="34" charset="0"/>
              </a:rPr>
              <a:t>(RUPD</a:t>
            </a:r>
            <a:r>
              <a:rPr lang="en-US" sz="3600" b="1" kern="0" dirty="0" smtClean="0">
                <a:latin typeface="Trebuchet MS" panose="020B0603020202020204" pitchFamily="34" charset="0"/>
              </a:rPr>
              <a:t>)</a:t>
            </a:r>
            <a:br>
              <a:rPr lang="en-US" sz="3600" b="1" kern="0" dirty="0" smtClean="0">
                <a:latin typeface="Trebuchet MS" panose="020B0603020202020204" pitchFamily="34" charset="0"/>
              </a:rPr>
            </a:br>
            <a:r>
              <a:rPr lang="en-US" sz="3600" kern="0" dirty="0">
                <a:latin typeface="Trebuchet MS" panose="020B0603020202020204" pitchFamily="34" charset="0"/>
              </a:rPr>
              <a:t/>
            </a:r>
            <a:br>
              <a:rPr lang="en-US" sz="3600" kern="0" dirty="0">
                <a:latin typeface="Trebuchet MS" panose="020B0603020202020204" pitchFamily="34" charset="0"/>
              </a:rPr>
            </a:br>
            <a:r>
              <a:rPr lang="en-US" sz="3200" kern="0" dirty="0" smtClean="0">
                <a:latin typeface="Trebuchet MS" panose="020B0603020202020204" pitchFamily="34" charset="0"/>
              </a:rPr>
              <a:t>Allen Building</a:t>
            </a:r>
            <a:br>
              <a:rPr lang="en-US" sz="3200" kern="0" dirty="0" smtClean="0">
                <a:latin typeface="Trebuchet MS" panose="020B0603020202020204" pitchFamily="34" charset="0"/>
              </a:rPr>
            </a:br>
            <a:r>
              <a:rPr lang="en-US" sz="3200" kern="0" dirty="0" smtClean="0">
                <a:latin typeface="Trebuchet MS" panose="020B0603020202020204" pitchFamily="34" charset="0"/>
              </a:rPr>
              <a:t>540-831-5500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B71027"/>
                </a:solidFill>
              </a:rPr>
              <a:t>Allen Building</a:t>
            </a:r>
          </a:p>
          <a:p>
            <a:pPr algn="ctr">
              <a:buNone/>
            </a:pPr>
            <a:r>
              <a:rPr lang="en-US" sz="3200" b="1" dirty="0" smtClean="0">
                <a:solidFill>
                  <a:srgbClr val="B71027"/>
                </a:solidFill>
              </a:rPr>
              <a:t>540-831-5500</a:t>
            </a:r>
            <a:endParaRPr lang="en-US" sz="1800" dirty="0">
              <a:solidFill>
                <a:srgbClr val="B71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788" y="6429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#1 Question asked by parents: How safe is Radford?? Feel free to look it up!!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7460" y="6458579"/>
            <a:ext cx="5196390" cy="435642"/>
          </a:xfrm>
        </p:spPr>
        <p:txBody>
          <a:bodyPr/>
          <a:lstStyle/>
          <a:p>
            <a:r>
              <a:rPr lang="en-US" dirty="0"/>
              <a:t>Radford University Police Department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7200" y="1321500"/>
            <a:ext cx="804545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rebuchet MS" panose="020B0603020202020204" pitchFamily="34" charset="0"/>
              </a:rPr>
              <a:t>Come see us at the Info Fair!</a:t>
            </a:r>
            <a:endParaRPr lang="en-US" sz="4000" b="1" dirty="0">
              <a:latin typeface="Trebuchet MS" panose="020B0603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7459" y="6458579"/>
            <a:ext cx="5169229" cy="435642"/>
          </a:xfrm>
        </p:spPr>
        <p:txBody>
          <a:bodyPr/>
          <a:lstStyle/>
          <a:p>
            <a:r>
              <a:rPr lang="en-US" dirty="0"/>
              <a:t>Radford University Police Department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8" r="15936"/>
          <a:stretch>
            <a:fillRect/>
          </a:stretch>
        </p:blipFill>
        <p:spPr bwMode="auto">
          <a:xfrm>
            <a:off x="344035" y="1487788"/>
            <a:ext cx="2652346" cy="4571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145" y="1496218"/>
            <a:ext cx="5445255" cy="4581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2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33513"/>
            <a:ext cx="8229600" cy="3536839"/>
          </a:xfrm>
        </p:spPr>
        <p:txBody>
          <a:bodyPr>
            <a:normAutofit fontScale="62500" lnSpcReduction="20000"/>
          </a:bodyPr>
          <a:lstStyle/>
          <a:p>
            <a:pPr marL="571500" indent="-5715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800" dirty="0">
                <a:solidFill>
                  <a:srgbClr val="000000"/>
                </a:solidFill>
              </a:rPr>
              <a:t>A fully sworn, armed, and accredited agency with jurisdiction on campus, campus owned/controlled property and adjacent streets and sidewalks</a:t>
            </a:r>
          </a:p>
          <a:p>
            <a:pPr marL="0" lv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US" altLang="en-US" sz="3800" dirty="0">
              <a:solidFill>
                <a:srgbClr val="000000"/>
              </a:solidFill>
            </a:endParaRPr>
          </a:p>
          <a:p>
            <a:pPr marL="571500" indent="-5715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800" dirty="0">
                <a:solidFill>
                  <a:srgbClr val="000000"/>
                </a:solidFill>
              </a:rPr>
              <a:t>Same police powers as your local police and sheriffs’ departments</a:t>
            </a:r>
          </a:p>
          <a:p>
            <a:pPr marL="0" lv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US" altLang="en-US" sz="3800" dirty="0">
              <a:solidFill>
                <a:srgbClr val="000000"/>
              </a:solidFill>
            </a:endParaRPr>
          </a:p>
          <a:p>
            <a:pPr marL="571500" indent="-5715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800" dirty="0">
                <a:solidFill>
                  <a:srgbClr val="000000"/>
                </a:solidFill>
              </a:rPr>
              <a:t>Mutual Aid Agreements are in place with surrounding jurisdictions</a:t>
            </a:r>
          </a:p>
          <a:p>
            <a:pPr marL="0" lv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US" altLang="en-US" sz="3800" dirty="0">
              <a:solidFill>
                <a:srgbClr val="000000"/>
              </a:solidFill>
            </a:endParaRPr>
          </a:p>
          <a:p>
            <a:pPr marL="571500" indent="-5715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800" dirty="0">
                <a:solidFill>
                  <a:srgbClr val="000000"/>
                </a:solidFill>
              </a:rPr>
              <a:t>24 Sworn police officers, 3 security officers and 8 full-time dispatchers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59" y="6458579"/>
            <a:ext cx="4454005" cy="435642"/>
          </a:xfrm>
        </p:spPr>
        <p:txBody>
          <a:bodyPr/>
          <a:lstStyle/>
          <a:p>
            <a:r>
              <a:rPr lang="en-US" dirty="0" smtClean="0"/>
              <a:t>Radford University Police Department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Provides vehicle, bicycle, ATV and foot patrol response on all campus property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Safety escorts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Personal Safety presentations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Alcohol/Drug Safety &amp; Awareness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University 100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59" y="6458579"/>
            <a:ext cx="4082813" cy="435642"/>
          </a:xfrm>
        </p:spPr>
        <p:txBody>
          <a:bodyPr/>
          <a:lstStyle/>
          <a:p>
            <a:r>
              <a:rPr lang="en-US" dirty="0"/>
              <a:t>Radford University Police Department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7461">
            <a:off x="4589476" y="4052769"/>
            <a:ext cx="2555369" cy="107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Safety at a glance…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Restricted access to Residential Facilities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Emergency blue light phones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</a:rPr>
              <a:t>LiveSafe</a:t>
            </a:r>
            <a:r>
              <a:rPr lang="en-US" sz="2800" dirty="0" smtClean="0">
                <a:solidFill>
                  <a:srgbClr val="000000"/>
                </a:solidFill>
              </a:rPr>
              <a:t> App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RU ALERT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59" y="6458579"/>
            <a:ext cx="4417791" cy="435642"/>
          </a:xfrm>
        </p:spPr>
        <p:txBody>
          <a:bodyPr/>
          <a:lstStyle/>
          <a:p>
            <a:r>
              <a:rPr lang="en-US" dirty="0"/>
              <a:t>Radford University Police Department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70"/>
          <a:stretch/>
        </p:blipFill>
        <p:spPr bwMode="auto">
          <a:xfrm>
            <a:off x="2950665" y="3506220"/>
            <a:ext cx="1718319" cy="285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35" y="2051160"/>
            <a:ext cx="1612491" cy="342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8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mpus-Background-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0"/>
          <a:stretch/>
        </p:blipFill>
        <p:spPr>
          <a:xfrm>
            <a:off x="0" y="1"/>
            <a:ext cx="9144000" cy="64007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451" y="1912628"/>
            <a:ext cx="5758230" cy="374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" indent="0">
              <a:spcAft>
                <a:spcPts val="100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Trebuchet MS" panose="020B0603020202020204" pitchFamily="34" charset="0"/>
                <a:cs typeface="Avenir Next Regular"/>
              </a:rPr>
              <a:t>A two-way communication </a:t>
            </a:r>
            <a:r>
              <a:rPr lang="en-US" b="1" dirty="0" smtClean="0">
                <a:solidFill>
                  <a:srgbClr val="000000"/>
                </a:solidFill>
                <a:latin typeface="Trebuchet MS" panose="020B0603020202020204" pitchFamily="34" charset="0"/>
                <a:cs typeface="Avenir Next Regular"/>
              </a:rPr>
              <a:t>tool to </a:t>
            </a:r>
            <a:r>
              <a:rPr lang="en-US" b="1" dirty="0">
                <a:solidFill>
                  <a:srgbClr val="000000"/>
                </a:solidFill>
                <a:latin typeface="Trebuchet MS" panose="020B0603020202020204" pitchFamily="34" charset="0"/>
                <a:cs typeface="Avenir Next Regular"/>
              </a:rPr>
              <a:t>help </a:t>
            </a:r>
            <a:r>
              <a:rPr lang="en-US" b="1" dirty="0" smtClean="0">
                <a:solidFill>
                  <a:srgbClr val="000000"/>
                </a:solidFill>
                <a:latin typeface="Trebuchet MS" panose="020B0603020202020204" pitchFamily="34" charset="0"/>
                <a:cs typeface="Avenir Next Regular"/>
              </a:rPr>
              <a:t>you and your friends look out for each other.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cs typeface="Avenir Next Regular"/>
            </a:endParaRPr>
          </a:p>
          <a:p>
            <a:pPr marL="649224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rebuchet MS" panose="020B0603020202020204" pitchFamily="34" charset="0"/>
                <a:cs typeface="Avenir Next Regular"/>
              </a:rPr>
              <a:t>Anonymously share information with safety officials (text or call). We’ll respond immediately and send help.</a:t>
            </a:r>
          </a:p>
          <a:p>
            <a:pPr marL="649224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rebuchet MS" panose="020B0603020202020204" pitchFamily="34" charset="0"/>
                <a:cs typeface="Avenir Next Regular"/>
              </a:rPr>
              <a:t>Access counseling services and other campus resources.</a:t>
            </a:r>
          </a:p>
          <a:p>
            <a:pPr marL="649224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rebuchet MS" panose="020B0603020202020204" pitchFamily="34" charset="0"/>
                <a:cs typeface="Avenir Next Regular"/>
              </a:rPr>
              <a:t>Request </a:t>
            </a:r>
            <a:r>
              <a:rPr lang="en-US" dirty="0" smtClean="0">
                <a:solidFill>
                  <a:srgbClr val="000000"/>
                </a:solidFill>
                <a:latin typeface="Trebuchet MS" panose="020B0603020202020204" pitchFamily="34" charset="0"/>
                <a:cs typeface="Avenir Next Regular"/>
              </a:rPr>
              <a:t>an on-campus safety escort </a:t>
            </a:r>
            <a:r>
              <a:rPr lang="en-US" dirty="0">
                <a:solidFill>
                  <a:srgbClr val="000000"/>
                </a:solidFill>
                <a:latin typeface="Trebuchet MS" panose="020B0603020202020204" pitchFamily="34" charset="0"/>
                <a:cs typeface="Avenir Next Regular"/>
              </a:rPr>
              <a:t>late at night to get you to your destination safely</a:t>
            </a:r>
            <a:r>
              <a:rPr lang="en-US" dirty="0" smtClean="0">
                <a:solidFill>
                  <a:srgbClr val="000000"/>
                </a:solidFill>
                <a:latin typeface="Trebuchet MS" panose="020B0603020202020204" pitchFamily="34" charset="0"/>
                <a:cs typeface="Avenir Next Regular"/>
              </a:rPr>
              <a:t>.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cs typeface="Avenir Next Regular"/>
            </a:endParaRPr>
          </a:p>
          <a:p>
            <a:pPr marL="649224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rebuchet MS" panose="020B0603020202020204" pitchFamily="34" charset="0"/>
                <a:cs typeface="Avenir Next Regular"/>
              </a:rPr>
              <a:t>SafeWalk™ with friends to see them get to their destination on a safety map.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408" y="165541"/>
            <a:ext cx="5997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B71027"/>
                </a:solidFill>
                <a:latin typeface="Trebuchet MS" panose="020B0603020202020204" pitchFamily="34" charset="0"/>
                <a:cs typeface="Avenir Next Regular"/>
              </a:rPr>
              <a:t>Download the Radford </a:t>
            </a:r>
          </a:p>
          <a:p>
            <a:r>
              <a:rPr lang="en-US" sz="4000" b="1" dirty="0" smtClean="0">
                <a:solidFill>
                  <a:srgbClr val="B71027"/>
                </a:solidFill>
                <a:latin typeface="Trebuchet MS" panose="020B0603020202020204" pitchFamily="34" charset="0"/>
                <a:cs typeface="Avenir Next Regular"/>
              </a:rPr>
              <a:t>University LiveSafe App</a:t>
            </a:r>
            <a:endParaRPr lang="en-US" sz="4000" b="1" dirty="0">
              <a:solidFill>
                <a:srgbClr val="B71027"/>
              </a:solidFill>
              <a:latin typeface="Trebuchet MS" panose="020B0603020202020204" pitchFamily="34" charset="0"/>
              <a:cs typeface="Avenir Next Regular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69" y="-177114"/>
            <a:ext cx="3209831" cy="675502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59" y="6458579"/>
            <a:ext cx="4363471" cy="435642"/>
          </a:xfrm>
        </p:spPr>
        <p:txBody>
          <a:bodyPr/>
          <a:lstStyle/>
          <a:p>
            <a:r>
              <a:rPr lang="en-US" dirty="0"/>
              <a:t>Radford University Police Department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6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14"/>
          <a:stretch/>
        </p:blipFill>
        <p:spPr>
          <a:xfrm>
            <a:off x="0" y="2815237"/>
            <a:ext cx="9144000" cy="29071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012579"/>
            <a:ext cx="77576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lnSpc>
                <a:spcPct val="110000"/>
              </a:lnSpc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rebuchet MS" panose="020B0603020202020204" pitchFamily="34" charset="0"/>
                <a:cs typeface="Avenir Next Regular"/>
              </a:rPr>
              <a:t>Go to Google Play or the Apple App Store. </a:t>
            </a:r>
            <a:endParaRPr lang="en-US" sz="2000" b="1" dirty="0">
              <a:solidFill>
                <a:srgbClr val="000000"/>
              </a:solidFill>
              <a:latin typeface="Trebuchet MS" panose="020B0603020202020204" pitchFamily="34" charset="0"/>
              <a:cs typeface="Avenir Next Regular"/>
            </a:endParaRP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rebuchet MS" panose="020B0603020202020204" pitchFamily="34" charset="0"/>
                <a:cs typeface="Avenir Next Regular"/>
              </a:rPr>
              <a:t>Search for “LiveSafe”. Look for the blue shield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cs typeface="Avenir Next Regular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rebuchet MS" panose="020B0603020202020204" pitchFamily="34" charset="0"/>
                <a:cs typeface="Avenir Next Regular"/>
              </a:rPr>
              <a:t>and install.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rebuchet MS" panose="020B0603020202020204" pitchFamily="34" charset="0"/>
                <a:cs typeface="Avenir Next Regular"/>
              </a:rPr>
              <a:t>Enter your email. Create a password and fill in your name.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rebuchet MS" panose="020B0603020202020204" pitchFamily="34" charset="0"/>
                <a:cs typeface="Avenir Next Regular"/>
              </a:rPr>
              <a:t>Verify your email address.</a:t>
            </a:r>
            <a:endParaRPr lang="en-US" sz="2000" dirty="0">
              <a:solidFill>
                <a:srgbClr val="000000"/>
              </a:solidFill>
              <a:latin typeface="Trebuchet MS" panose="020B0603020202020204" pitchFamily="34" charset="0"/>
              <a:cs typeface="Avenir Next Regular"/>
            </a:endParaRP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rebuchet MS" panose="020B0603020202020204" pitchFamily="34" charset="0"/>
                <a:cs typeface="Avenir Next Regular"/>
              </a:rPr>
              <a:t>Search for and select </a:t>
            </a:r>
            <a:r>
              <a:rPr lang="en-US" sz="2000" b="1" dirty="0" smtClean="0">
                <a:solidFill>
                  <a:srgbClr val="000000"/>
                </a:solidFill>
                <a:latin typeface="Trebuchet MS" panose="020B0603020202020204" pitchFamily="34" charset="0"/>
                <a:cs typeface="Avenir Next Regular"/>
              </a:rPr>
              <a:t>“Radford University”</a:t>
            </a:r>
            <a:r>
              <a:rPr lang="en-US" sz="2000" dirty="0" smtClean="0">
                <a:solidFill>
                  <a:srgbClr val="000000"/>
                </a:solidFill>
                <a:latin typeface="Trebuchet MS" panose="020B0603020202020204" pitchFamily="34" charset="0"/>
                <a:cs typeface="Avenir Next Regular"/>
              </a:rPr>
              <a:t>. You’re set!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3346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B71027"/>
                </a:solidFill>
                <a:latin typeface="Trebuchet MS" panose="020B0603020202020204" pitchFamily="34" charset="0"/>
                <a:cs typeface="Avenir Next Regular"/>
              </a:rPr>
              <a:t>Download the app</a:t>
            </a:r>
            <a:endParaRPr lang="en-US" sz="4000" b="1" dirty="0">
              <a:solidFill>
                <a:srgbClr val="B71027"/>
              </a:solidFill>
              <a:latin typeface="Trebuchet MS" panose="020B0603020202020204" pitchFamily="34" charset="0"/>
              <a:cs typeface="Avenir Next 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2658" y="5739928"/>
            <a:ext cx="6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en-US" b="1" i="1" dirty="0" smtClean="0">
                <a:solidFill>
                  <a:srgbClr val="B71027"/>
                </a:solidFill>
                <a:latin typeface="Avenir Next Regular"/>
                <a:cs typeface="Avenir Next Regular"/>
              </a:rPr>
              <a:t>Allow “location services” and “push notifications” when prompted. It’s for your safety.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59" y="6458579"/>
            <a:ext cx="4218615" cy="435642"/>
          </a:xfrm>
        </p:spPr>
        <p:txBody>
          <a:bodyPr/>
          <a:lstStyle/>
          <a:p>
            <a:r>
              <a:rPr lang="en-US" dirty="0"/>
              <a:t>Radford University Police Department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302" y="177119"/>
            <a:ext cx="3770671" cy="61090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60" y="6458579"/>
            <a:ext cx="5024374" cy="435642"/>
          </a:xfrm>
        </p:spPr>
        <p:txBody>
          <a:bodyPr/>
          <a:lstStyle/>
          <a:p>
            <a:r>
              <a:rPr lang="en-US" dirty="0"/>
              <a:t>Radford University Police Department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977" y="43963"/>
            <a:ext cx="4443046" cy="603738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Alert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381000" y="647701"/>
          <a:ext cx="8763000" cy="612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6868" name="Picture 3" descr="C:\Documents and Settings\dtemplet\Local Settings\Temporary Internet Files\Content.IE5\J0J2Q953\MP900438761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23" y="2413489"/>
            <a:ext cx="350458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6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5" y="4788664"/>
            <a:ext cx="2499751" cy="158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8800" dirty="0">
                <a:solidFill>
                  <a:srgbClr val="000000"/>
                </a:solidFill>
              </a:rPr>
              <a:t>Larceny is the number one crime reported on campus.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8800" dirty="0">
                <a:solidFill>
                  <a:srgbClr val="000000"/>
                </a:solidFill>
              </a:rPr>
              <a:t>Keep your door locked when sleeping or when you are out of your room.  This includes “just going down the hall for a few seconds.”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8800" dirty="0">
                <a:solidFill>
                  <a:srgbClr val="000000"/>
                </a:solidFill>
              </a:rPr>
              <a:t>Report suspicious behavior to police or building staff immediately.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8800" dirty="0">
                <a:solidFill>
                  <a:srgbClr val="000000"/>
                </a:solidFill>
              </a:rPr>
              <a:t>Keep valuables locked in a safe place, out of view.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8800" dirty="0">
                <a:solidFill>
                  <a:srgbClr val="000000"/>
                </a:solidFill>
              </a:rPr>
              <a:t>Mark or engrave all valuables and record serial numbers</a:t>
            </a:r>
            <a:r>
              <a:rPr lang="en-US" altLang="en-US" sz="88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8800" dirty="0" smtClean="0">
                <a:solidFill>
                  <a:srgbClr val="000000"/>
                </a:solidFill>
              </a:rPr>
              <a:t>Operation ID</a:t>
            </a:r>
            <a:endParaRPr lang="en-US" altLang="en-US" sz="8800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 flipV="1">
            <a:off x="457200" y="862627"/>
            <a:ext cx="822960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60" y="6458579"/>
            <a:ext cx="4236722" cy="435642"/>
          </a:xfrm>
        </p:spPr>
        <p:txBody>
          <a:bodyPr/>
          <a:lstStyle/>
          <a:p>
            <a:r>
              <a:rPr lang="en-US" dirty="0"/>
              <a:t>Radford University Police Department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445</Words>
  <Application>Microsoft Office PowerPoint</Application>
  <PresentationFormat>On-screen Show (4:3)</PresentationFormat>
  <Paragraphs>70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Avenir Next Regular</vt:lpstr>
      <vt:lpstr>Calibri</vt:lpstr>
      <vt:lpstr>Times New Roman</vt:lpstr>
      <vt:lpstr>Trebuchet MS</vt:lpstr>
      <vt:lpstr>Wingdings</vt:lpstr>
      <vt:lpstr>Office Theme</vt:lpstr>
      <vt:lpstr>1_Office Theme</vt:lpstr>
      <vt:lpstr>Radford University Police Department (RUPD)  Allen Building 540-831-5500</vt:lpstr>
      <vt:lpstr>RUPD</vt:lpstr>
      <vt:lpstr>RUPD</vt:lpstr>
      <vt:lpstr>Safety at a glance…</vt:lpstr>
      <vt:lpstr>PowerPoint Presentation</vt:lpstr>
      <vt:lpstr>PowerPoint Presentation</vt:lpstr>
      <vt:lpstr>PowerPoint Presentation</vt:lpstr>
      <vt:lpstr>RU Alert</vt:lpstr>
      <vt:lpstr>RUPD</vt:lpstr>
      <vt:lpstr>#1 Question asked by parents: How safe is Radford?? Feel free to look it up!!</vt:lpstr>
      <vt:lpstr>Come see us at the Info Fair!</vt:lpstr>
    </vt:vector>
  </TitlesOfParts>
  <Company>Fuseideas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Scherdell</dc:creator>
  <cp:lastModifiedBy>Dunford, James</cp:lastModifiedBy>
  <cp:revision>29</cp:revision>
  <dcterms:created xsi:type="dcterms:W3CDTF">2015-05-26T15:12:14Z</dcterms:created>
  <dcterms:modified xsi:type="dcterms:W3CDTF">2019-06-06T20:45:35Z</dcterms:modified>
</cp:coreProperties>
</file>