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9" r:id="rId2"/>
    <p:sldId id="327" r:id="rId3"/>
    <p:sldId id="335" r:id="rId4"/>
    <p:sldId id="334" r:id="rId5"/>
    <p:sldId id="328" r:id="rId6"/>
    <p:sldId id="329" r:id="rId7"/>
    <p:sldId id="331" r:id="rId8"/>
    <p:sldId id="33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Carpenter" initials="LJC" lastIdx="12" clrIdx="0"/>
  <p:cmAuthor id="1" name="Chris Ritt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523"/>
    <a:srgbClr val="6C6D70"/>
    <a:srgbClr val="9A9A9A"/>
    <a:srgbClr val="0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0546" autoAdjust="0"/>
  </p:normalViewPr>
  <p:slideViewPr>
    <p:cSldViewPr snapToGrid="0" snapToObjects="1">
      <p:cViewPr varScale="1">
        <p:scale>
          <a:sx n="155" d="100"/>
          <a:sy n="155" d="100"/>
        </p:scale>
        <p:origin x="150" y="-3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2E56-F308-C743-8383-24DFF1D26B6D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0A1DA-E657-C645-A2F6-5995DCC30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8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0A1DA-E657-C645-A2F6-5995DCC30F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54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0A1DA-E657-C645-A2F6-5995DCC30F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1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0A1DA-E657-C645-A2F6-5995DCC30F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4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0A1DA-E657-C645-A2F6-5995DCC30F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7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0A1DA-E657-C645-A2F6-5995DCC30F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85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0A1DA-E657-C645-A2F6-5995DCC30F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6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0A1DA-E657-C645-A2F6-5995DCC30F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808221"/>
            <a:ext cx="9144000" cy="340994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RadfordHorizontal-logo-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89" y="4922826"/>
            <a:ext cx="1792224" cy="14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4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0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6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8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0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4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4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2CD74F1-C6BD-C44E-BE64-835660C330B7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A2BAED4-5691-2E48-B3AF-6457C2B9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6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08221"/>
            <a:ext cx="9144000" cy="340994"/>
          </a:xfrm>
          <a:prstGeom prst="rect">
            <a:avLst/>
          </a:prstGeom>
          <a:solidFill>
            <a:srgbClr val="BC0523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RadfordHorizontal-logo-White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89" y="4922826"/>
            <a:ext cx="1792224" cy="14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12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ford.edu/Bursa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ursar@radford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05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0" y="1201441"/>
            <a:ext cx="9144000" cy="1639733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Trebuchet MS"/>
                <a:cs typeface="Trebuchet MS"/>
              </a:rPr>
              <a:t>Office of the Bursar</a:t>
            </a:r>
            <a:endParaRPr lang="en-US" sz="5400" b="1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pic>
        <p:nvPicPr>
          <p:cNvPr id="16" name="Picture 15" descr="Radford-logo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74" y="3269502"/>
            <a:ext cx="1559052" cy="5699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6960" y="4747052"/>
            <a:ext cx="4018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Division of Finance &amp; Administration</a:t>
            </a:r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92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107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BC0523"/>
                </a:solidFill>
                <a:latin typeface="Trebuchet MS"/>
                <a:cs typeface="Trebuchet MS"/>
              </a:rPr>
              <a:t>Fall 2019 Bill Payment Due Date</a:t>
            </a:r>
            <a:endParaRPr lang="en-US" sz="3200" b="1" dirty="0">
              <a:solidFill>
                <a:srgbClr val="BC0523"/>
              </a:solidFill>
              <a:latin typeface="Trebuchet MS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20" y="4774168"/>
            <a:ext cx="3094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What’s a Bursar?</a:t>
            </a:r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7840" y="102870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7839" y="1431984"/>
            <a:ext cx="8466987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Bills will be sent electronically to all pre-registered students on July 24, 2019 </a:t>
            </a:r>
          </a:p>
          <a:p>
            <a:pPr>
              <a:lnSpc>
                <a:spcPct val="110000"/>
              </a:lnSpc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Final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Payment Deadline – August 14, 2019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200" y="2011995"/>
            <a:ext cx="797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Classes will be </a:t>
            </a:r>
            <a:r>
              <a:rPr lang="en-US" sz="1600" b="1" i="1" u="sng" dirty="0" smtClean="0">
                <a:solidFill>
                  <a:srgbClr val="BC0523"/>
                </a:solidFill>
                <a:latin typeface="Trebuchet MS"/>
                <a:cs typeface="Trebuchet MS"/>
              </a:rPr>
              <a:t>cancelled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if payment in full is not received by the deadline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Payment Options - Financial Aid and Payment Plan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Students access their account and make payments through the MyRU portal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Parents/guardians have the same access by becoming an “Authorized Payer”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BC0523"/>
                </a:solidFill>
                <a:latin typeface="Trebuchet MS"/>
                <a:cs typeface="Trebuchet MS"/>
              </a:rPr>
              <a:t>This is separate from FERPA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Payment methods – cash, check, electronic check, or credit card </a:t>
            </a:r>
            <a:r>
              <a:rPr lang="en-US" sz="1600" b="1" dirty="0" smtClean="0">
                <a:solidFill>
                  <a:srgbClr val="BC0523"/>
                </a:solidFill>
                <a:latin typeface="Trebuchet MS"/>
                <a:cs typeface="Trebuchet MS"/>
              </a:rPr>
              <a:t>(plus a 2.7% service fee)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911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107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BC0523"/>
                </a:solidFill>
                <a:latin typeface="Trebuchet MS"/>
                <a:cs typeface="Trebuchet MS"/>
              </a:rPr>
              <a:t>Tuition and Fee Rates</a:t>
            </a:r>
            <a:endParaRPr lang="en-US" sz="3200" b="1" dirty="0">
              <a:solidFill>
                <a:srgbClr val="BC0523"/>
              </a:solidFill>
              <a:latin typeface="Trebuchet MS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20" y="4774168"/>
            <a:ext cx="3094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Dollars &amp; Sense</a:t>
            </a:r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7840" y="102870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74251"/>
              </p:ext>
            </p:extLst>
          </p:nvPr>
        </p:nvGraphicFramePr>
        <p:xfrm>
          <a:off x="497840" y="1317350"/>
          <a:ext cx="8188959" cy="30962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50335">
                  <a:extLst>
                    <a:ext uri="{9D8B030D-6E8A-4147-A177-3AD203B41FA5}">
                      <a16:colId xmlns:a16="http://schemas.microsoft.com/office/drawing/2014/main" val="333581917"/>
                    </a:ext>
                  </a:extLst>
                </a:gridCol>
                <a:gridCol w="1265425">
                  <a:extLst>
                    <a:ext uri="{9D8B030D-6E8A-4147-A177-3AD203B41FA5}">
                      <a16:colId xmlns:a16="http://schemas.microsoft.com/office/drawing/2014/main" val="677793703"/>
                    </a:ext>
                  </a:extLst>
                </a:gridCol>
                <a:gridCol w="2714179">
                  <a:extLst>
                    <a:ext uri="{9D8B030D-6E8A-4147-A177-3AD203B41FA5}">
                      <a16:colId xmlns:a16="http://schemas.microsoft.com/office/drawing/2014/main" val="630559461"/>
                    </a:ext>
                  </a:extLst>
                </a:gridCol>
                <a:gridCol w="1559020">
                  <a:extLst>
                    <a:ext uri="{9D8B030D-6E8A-4147-A177-3AD203B41FA5}">
                      <a16:colId xmlns:a16="http://schemas.microsoft.com/office/drawing/2014/main" val="2816080422"/>
                    </a:ext>
                  </a:extLst>
                </a:gridCol>
              </a:tblGrid>
              <a:tr h="47187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State Tuition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Out-of-State Tuition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634788"/>
                  </a:ext>
                </a:extLst>
              </a:tr>
              <a:tr h="471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Tuition</a:t>
                      </a:r>
                      <a:r>
                        <a:rPr lang="en-US" sz="1600" baseline="0" dirty="0" smtClean="0"/>
                        <a:t> &amp; Required Fees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5,950.00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Tuition</a:t>
                      </a:r>
                      <a:r>
                        <a:rPr lang="en-US" sz="1600" baseline="0" dirty="0" smtClean="0"/>
                        <a:t> &amp; Required Fees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$11,991.00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091061"/>
                  </a:ext>
                </a:extLst>
              </a:tr>
              <a:tr h="471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2,693.50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2,693.50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810309"/>
                  </a:ext>
                </a:extLst>
              </a:tr>
              <a:tr h="4718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Meal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2,112.50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Meal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 2,112.50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23045"/>
                  </a:ext>
                </a:extLst>
              </a:tr>
              <a:tr h="73689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Tuition</a:t>
                      </a:r>
                      <a:r>
                        <a:rPr lang="en-US" sz="1600" baseline="0" dirty="0" smtClean="0"/>
                        <a:t>, Fees, Room and Board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$10,756.00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Tuition</a:t>
                      </a:r>
                      <a:r>
                        <a:rPr lang="en-US" sz="1600" baseline="0" dirty="0" smtClean="0"/>
                        <a:t>, Fees, Room and Board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$16,797.00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141700"/>
                  </a:ext>
                </a:extLst>
              </a:tr>
              <a:tr h="47187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 Housing and Meal Plan</a:t>
                      </a:r>
                      <a:r>
                        <a:rPr lang="en-US" sz="1400" baseline="0" dirty="0" smtClean="0"/>
                        <a:t> rates are based on Standard Double Room &amp; Flex Meal Plan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45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http://primalfeeding.com/wp-content/uploads/2014/03/broke-monopoly-gu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400" y="331200"/>
            <a:ext cx="4053599" cy="405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4720" y="4774168"/>
            <a:ext cx="3094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HELP!!!</a:t>
            </a:r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772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107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BC0523"/>
                </a:solidFill>
                <a:latin typeface="Trebuchet MS"/>
                <a:cs typeface="Trebuchet MS"/>
              </a:rPr>
              <a:t>Payment Plan Details</a:t>
            </a:r>
            <a:endParaRPr lang="en-US" sz="3200" b="1" dirty="0">
              <a:solidFill>
                <a:srgbClr val="BC0523"/>
              </a:solidFill>
              <a:latin typeface="Trebuchet MS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20" y="4774168"/>
            <a:ext cx="4208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Financial Aid Is Not the Only Way …</a:t>
            </a:r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7840" y="102870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7840" y="1164620"/>
            <a:ext cx="297976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Payment Plan Benefits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Allows for Monthly Installments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Interest Free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No Credit Check Required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Monthly payments are drafted on the 5</a:t>
            </a:r>
            <a:r>
              <a:rPr lang="en-US" sz="1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th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of each month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6800" y="1149640"/>
            <a:ext cx="42300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Payment Plan Types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4 Payment Plan (enroll by June 27, 2019)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$45 Enrollment Fee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Monthly payments: July-October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3 Payment Plan (enroll by August 1, 2019)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$45 Enrollment Fee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Monthly payments: August-October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6137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107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BC0523"/>
                </a:solidFill>
                <a:latin typeface="Trebuchet MS"/>
                <a:cs typeface="Trebuchet MS"/>
              </a:rPr>
              <a:t>Direct Deposit</a:t>
            </a:r>
            <a:endParaRPr lang="en-US" sz="3200" b="1" dirty="0">
              <a:solidFill>
                <a:srgbClr val="BC0523"/>
              </a:solidFill>
              <a:latin typeface="Trebuchet MS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20" y="4774168"/>
            <a:ext cx="3847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A Faster Way To Get Your Money …</a:t>
            </a:r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7840" y="102870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7840" y="1431984"/>
            <a:ext cx="7975600" cy="373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Instructions to sign up for Direct Deposit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200" y="1801680"/>
            <a:ext cx="797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  <a:hlinkClick r:id="rId3"/>
              </a:rPr>
              <a:t>www.Radford.edu/Bursar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 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Click: Forms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Select: Direct Deposit Enrollment Form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Complete, sign, and return the form to our office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A confirmation email will be sent once processed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4960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107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BC0523"/>
                </a:solidFill>
                <a:latin typeface="Trebuchet MS"/>
                <a:cs typeface="Trebuchet MS"/>
              </a:rPr>
              <a:t>Bursar Basics</a:t>
            </a:r>
            <a:endParaRPr lang="en-US" sz="3200" b="1" dirty="0">
              <a:solidFill>
                <a:srgbClr val="BC0523"/>
              </a:solidFill>
              <a:latin typeface="Trebuchet MS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20" y="4774168"/>
            <a:ext cx="3847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Tips For Success …</a:t>
            </a:r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7840" y="102870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7840" y="1431984"/>
            <a:ext cx="7975600" cy="373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Friendly Reminders</a:t>
            </a:r>
            <a:endParaRPr lang="en-US" b="1" u="sng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200" y="1801680"/>
            <a:ext cx="797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Read all university emails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Review student account information through the MyRU portal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Register parents/guardians as Authorized Payers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Sign up for Direct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Deposit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Always keep your address and/or bank account information up to date with the university.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Provide our office with documentation for any payments coming from a 3</a:t>
            </a:r>
            <a:r>
              <a:rPr lang="en-US" sz="1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rd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 party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1143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107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BC0523"/>
                </a:solidFill>
                <a:latin typeface="Trebuchet MS"/>
                <a:cs typeface="Trebuchet MS"/>
              </a:rPr>
              <a:t>Contact Information – Office of the Bursar</a:t>
            </a:r>
            <a:endParaRPr lang="en-US" sz="3200" b="1" dirty="0">
              <a:solidFill>
                <a:srgbClr val="BC0523"/>
              </a:solidFill>
              <a:latin typeface="Trebuchet MS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20" y="4774168"/>
            <a:ext cx="3847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ebuchet MS"/>
                <a:cs typeface="Trebuchet MS"/>
              </a:rPr>
              <a:t>Let’s Keep In Touch …</a:t>
            </a:r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endParaRPr lang="en-US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7840" y="1028700"/>
            <a:ext cx="8188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7840" y="1431984"/>
            <a:ext cx="797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PO Box 6922</a:t>
            </a:r>
            <a:b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</a:b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Fairfax Street, Heth Hall</a:t>
            </a:r>
          </a:p>
          <a:p>
            <a:pPr algn="ctr">
              <a:lnSpc>
                <a:spcPct val="11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Radford, VA 24142</a:t>
            </a:r>
          </a:p>
          <a:p>
            <a:pPr algn="ctr">
              <a:lnSpc>
                <a:spcPct val="11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Phone: 540-831-5417</a:t>
            </a:r>
            <a:b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</a:b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Fax: 540-831-5501	Email: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  <a:hlinkClick r:id="rId3"/>
              </a:rPr>
              <a:t>bursar@radford.edu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  <a:p>
            <a:pPr algn="ctr">
              <a:lnSpc>
                <a:spcPct val="11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web address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: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/>
            </a:r>
            <a:b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</a:b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Office Hours – Monday-Friday</a:t>
            </a:r>
          </a:p>
          <a:p>
            <a:pPr algn="ctr">
              <a:lnSpc>
                <a:spcPct val="11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Phones: 8:00am – 5:00pm</a:t>
            </a:r>
          </a:p>
          <a:p>
            <a:pPr algn="ctr">
              <a:lnSpc>
                <a:spcPct val="110000"/>
              </a:lnSpc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rPr>
              <a:t>Windows: 8:00am – 4:30pm</a:t>
            </a:r>
          </a:p>
          <a:p>
            <a:pPr algn="ctr">
              <a:lnSpc>
                <a:spcPct val="110000"/>
              </a:lnSpc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994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5341</TotalTime>
  <Words>389</Words>
  <Application>Microsoft Office PowerPoint</Application>
  <PresentationFormat>On-screen Show (16:9)</PresentationFormat>
  <Paragraphs>80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Office Theme</vt:lpstr>
      <vt:lpstr>PowerPoint Presentation</vt:lpstr>
      <vt:lpstr>Fall 2019 Bill Payment Due Date</vt:lpstr>
      <vt:lpstr>Tuition and Fee Rates</vt:lpstr>
      <vt:lpstr>PowerPoint Presentation</vt:lpstr>
      <vt:lpstr>Payment Plan Details</vt:lpstr>
      <vt:lpstr>Direct Deposit</vt:lpstr>
      <vt:lpstr>Bursar Basics</vt:lpstr>
      <vt:lpstr>Contact Information – Office of the Bursar</vt:lpstr>
    </vt:vector>
  </TitlesOfParts>
  <Company>Fuseideas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Scherdell</dc:creator>
  <cp:lastModifiedBy>Caldwell, Donna</cp:lastModifiedBy>
  <cp:revision>197</cp:revision>
  <dcterms:created xsi:type="dcterms:W3CDTF">2015-03-25T14:30:05Z</dcterms:created>
  <dcterms:modified xsi:type="dcterms:W3CDTF">2019-05-29T17:36:18Z</dcterms:modified>
</cp:coreProperties>
</file>