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75" r:id="rId3"/>
    <p:sldId id="257" r:id="rId4"/>
    <p:sldId id="260" r:id="rId5"/>
    <p:sldId id="262" r:id="rId6"/>
    <p:sldId id="263" r:id="rId7"/>
    <p:sldId id="264" r:id="rId8"/>
    <p:sldId id="265" r:id="rId9"/>
    <p:sldId id="273" r:id="rId10"/>
    <p:sldId id="266" r:id="rId11"/>
    <p:sldId id="267" r:id="rId12"/>
    <p:sldId id="268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0E6"/>
    <a:srgbClr val="42D23C"/>
    <a:srgbClr val="B5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9"/>
    <p:restoredTop sz="94645"/>
  </p:normalViewPr>
  <p:slideViewPr>
    <p:cSldViewPr snapToGrid="0" snapToObjects="1">
      <p:cViewPr varScale="1">
        <p:scale>
          <a:sx n="85" d="100"/>
          <a:sy n="85" d="100"/>
        </p:scale>
        <p:origin x="5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46F3D6-FC74-6A4A-82EB-A468FCF52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15781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072510-ED82-E04A-AD49-DE94CD7FDF7C}"/>
              </a:ext>
            </a:extLst>
          </p:cNvPr>
          <p:cNvSpPr/>
          <p:nvPr userDrawn="1"/>
        </p:nvSpPr>
        <p:spPr>
          <a:xfrm>
            <a:off x="0" y="1779103"/>
            <a:ext cx="12191999" cy="3299791"/>
          </a:xfrm>
          <a:prstGeom prst="rect">
            <a:avLst/>
          </a:prstGeom>
          <a:gradFill flip="none" rotWithShape="1">
            <a:gsLst>
              <a:gs pos="0">
                <a:srgbClr val="42D23C">
                  <a:lumMod val="75000"/>
                  <a:lumOff val="25000"/>
                </a:srgbClr>
              </a:gs>
              <a:gs pos="100000">
                <a:srgbClr val="56C0E6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001837"/>
            <a:ext cx="10515600" cy="15081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2880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64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7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5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92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2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19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35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87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20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4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4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6C0E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90351" cy="365125"/>
          </a:xfrm>
        </p:spPr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0E375D-320E-CE4D-8445-373E91FC32B2}"/>
              </a:ext>
            </a:extLst>
          </p:cNvPr>
          <p:cNvCxnSpPr>
            <a:cxnSpLocks/>
          </p:cNvCxnSpPr>
          <p:nvPr userDrawn="1"/>
        </p:nvCxnSpPr>
        <p:spPr>
          <a:xfrm>
            <a:off x="232719" y="6257494"/>
            <a:ext cx="11726562" cy="0"/>
          </a:xfrm>
          <a:prstGeom prst="line">
            <a:avLst/>
          </a:prstGeom>
          <a:ln w="22225">
            <a:solidFill>
              <a:srgbClr val="56C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3B55A6A-5DA5-5447-B4FE-502E15BE99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1188" y="6412202"/>
            <a:ext cx="1048093" cy="2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50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79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1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9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2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7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9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9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0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9211A-6A7E-C746-880E-0135530DAB77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2576-D49D-824D-8928-15471F1CC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A3A10-DD6C-8C4B-A6F0-F602EE4B9992}" type="datetimeFigureOut">
              <a:rPr lang="en-US" smtClean="0"/>
              <a:pPr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A280D-2584-294C-B8BB-D5DB922BA4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9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chj.tbe.taleo.net/chj06/ats/careers/jobSearch.jsp?org=BNCOLLEGE&amp;cws=38&amp;org=BNCOLLEG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3B10-C32D-A042-B104-C95EDE8B3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56028"/>
            <a:ext cx="10515600" cy="2607275"/>
          </a:xfrm>
        </p:spPr>
        <p:txBody>
          <a:bodyPr>
            <a:normAutofit/>
          </a:bodyPr>
          <a:lstStyle/>
          <a:p>
            <a:r>
              <a:rPr lang="en-US" b="1" dirty="0"/>
              <a:t>WELCOME TO THE</a:t>
            </a:r>
            <a:br>
              <a:rPr lang="en-US" b="1" dirty="0"/>
            </a:br>
            <a:r>
              <a:rPr lang="en-US" b="1" dirty="0"/>
              <a:t>BOOKSTORE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35C97-6380-4A4E-B3C0-9D095D5B5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339" y="3679929"/>
            <a:ext cx="3010061" cy="119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42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2404"/>
            <a:ext cx="10515600" cy="448627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should I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my textbooks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Should I wait until classes start?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Buying or renting your textbooks as soon as you get your course schedule ensures that you get the best price.  </a:t>
            </a:r>
          </a:p>
          <a:p>
            <a:pPr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difference between a “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package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and a “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 component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 Do I need to buy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need to buy both! The package components make up the required package. If you are unsure please check with a bookseller.</a:t>
            </a:r>
          </a:p>
          <a:p>
            <a:pPr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</a:t>
            </a:r>
            <a:r>
              <a:rPr lang="en-US" altLang="en-US" sz="2000" dirty="0">
                <a:solidFill>
                  <a:srgbClr val="B5B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take notes in my textbook rental?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write in them and highlight as usual!</a:t>
            </a:r>
          </a:p>
          <a:p>
            <a:pPr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I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</a:t>
            </a:r>
            <a:r>
              <a:rPr lang="en-US" altLang="en-US" sz="2000" dirty="0">
                <a:solidFill>
                  <a:srgbClr val="B5B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class?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full refund when you return the book 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Tuesday 9/3/19</a:t>
            </a:r>
          </a:p>
        </p:txBody>
      </p:sp>
    </p:spTree>
    <p:extLst>
      <p:ext uri="{BB962C8B-B14F-4D97-AF65-F5344CB8AC3E}">
        <p14:creationId xmlns:p14="http://schemas.microsoft.com/office/powerpoint/2010/main" val="275850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I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forget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my textbook rental is due?</a:t>
            </a:r>
          </a:p>
          <a:p>
            <a:pPr lvl="1"/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Rental textbooks are due 12/12/19. We will send you an email reminder and mobile app alert when they’re due back. 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 use my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Aid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method of payment?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 requesting Book Voucher through the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MyRU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Portal 7/29/19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 are available to use in store through 9/20/19.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day to request funds is 8/30/19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decide I want to keep my rental book,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 buy it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Yes!  At the end of term you will have the option to purchase and keep your rental book.</a:t>
            </a:r>
          </a:p>
        </p:txBody>
      </p:sp>
    </p:spTree>
    <p:extLst>
      <p:ext uri="{BB962C8B-B14F-4D97-AF65-F5344CB8AC3E}">
        <p14:creationId xmlns:p14="http://schemas.microsoft.com/office/powerpoint/2010/main" val="3705338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C65C44-8514-4307-93C5-971E67DC1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765" y="1803917"/>
            <a:ext cx="2686653" cy="37309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7A884B-EE28-4E19-B715-FE093FAB8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383" y="1803917"/>
            <a:ext cx="2630936" cy="37309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85791" y="301925"/>
            <a:ext cx="81534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Download the My College Bookstore app and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GET 20%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Off School Spirit Apparel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8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Our Team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 Environment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 competitive wages in a professional working environment; view open positions &amp; apply online: </a:t>
            </a:r>
            <a:r>
              <a:rPr lang="en-US" altLang="en-US" dirty="0">
                <a:solidFill>
                  <a:srgbClr val="4EC7E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bncollegejobs.com</a:t>
            </a:r>
            <a:endParaRPr lang="en-US" altLang="en-US" dirty="0">
              <a:solidFill>
                <a:srgbClr val="4EC7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Discount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Discount on textbooks and other bookstore merchandise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Schedule</a:t>
            </a:r>
            <a:endParaRPr lang="en-US" altLang="ja-JP" sz="2000" dirty="0">
              <a:solidFill>
                <a:srgbClr val="56C0E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ll partner with you to create a work schedule that works with your classes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Convenient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 right on campus, near everywhere else you need to be</a:t>
            </a:r>
          </a:p>
        </p:txBody>
      </p:sp>
    </p:spTree>
    <p:extLst>
      <p:ext uri="{BB962C8B-B14F-4D97-AF65-F5344CB8AC3E}">
        <p14:creationId xmlns:p14="http://schemas.microsoft.com/office/powerpoint/2010/main" val="152404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079" y="2209799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60001" r="43333" b="16251"/>
          <a:stretch>
            <a:fillRect/>
          </a:stretch>
        </p:blipFill>
        <p:spPr bwMode="auto">
          <a:xfrm>
            <a:off x="6849279" y="2362199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2010579" y="3505199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  <a:cs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BNcollege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OR your store’s Facebook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4144179" y="3505199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  <a:cs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@</a:t>
            </a:r>
            <a:r>
              <a:rPr lang="en-US" alt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bncollege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OR your store’s Twitter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6277779" y="3505199"/>
            <a:ext cx="2209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  <a:cs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My College Bookstore App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8563779" y="3505199"/>
            <a:ext cx="160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  <a:cs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@</a:t>
            </a:r>
            <a:r>
              <a:rPr lang="en-US" alt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bncollege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OR your store’s Instagram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43979" y="2362199"/>
            <a:ext cx="1066800" cy="106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7579" y="2362199"/>
            <a:ext cx="1066800" cy="1066800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Stay Connected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CC0EC-0D34-4B8D-B714-E9B8DFF909D7}"/>
              </a:ext>
            </a:extLst>
          </p:cNvPr>
          <p:cNvSpPr txBox="1"/>
          <p:nvPr/>
        </p:nvSpPr>
        <p:spPr>
          <a:xfrm>
            <a:off x="2201079" y="5106838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Plus, sign up for email to get access to spirit gear promotions, new arrivals, trending supplies &amp; more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2000" b="1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welcomeclassof.com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or our website to get started</a:t>
            </a:r>
          </a:p>
        </p:txBody>
      </p:sp>
    </p:spTree>
    <p:extLst>
      <p:ext uri="{BB962C8B-B14F-4D97-AF65-F5344CB8AC3E}">
        <p14:creationId xmlns:p14="http://schemas.microsoft.com/office/powerpoint/2010/main" val="158115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Fairfax St. – Dalton Hall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Beneath the dining hall in Dalton</a:t>
            </a:r>
          </a:p>
          <a:p>
            <a:r>
              <a:rPr lang="en-US" altLang="en-US" sz="24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and Spring Semester hours: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M-F 7:30am – 7:30pm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10am – 5pm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 11am – 3pm</a:t>
            </a:r>
          </a:p>
          <a:p>
            <a:r>
              <a:rPr lang="en-US" altLang="en-US" sz="24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</a:t>
            </a:r>
            <a:r>
              <a:rPr lang="en-US" altLang="ja-JP" sz="24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Open 24/7 Online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www.radfordu.bncollege.com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www.facebook.com/RadfordBookstore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Barnes &amp; Noble Radford University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3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Source for Textbooks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616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 OR BUY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New, Used, and Digital Textbooks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save the most money up front,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</a:t>
            </a:r>
            <a:r>
              <a:rPr lang="en-US" altLang="en-US" sz="2000" dirty="0">
                <a:solidFill>
                  <a:srgbClr val="4EC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textbooks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We’ll email you a reminder when your rentals are due back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Buying your books? Save with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en-US" altLang="en-US" sz="2000" dirty="0">
                <a:solidFill>
                  <a:srgbClr val="4EC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textbooks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 us your used textbooks during finals week and get cash back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textbooks let you organize &amp; read your content on your devices or via a web browser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the best price with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 MATCH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bookseller or visit our website for full details.</a:t>
            </a:r>
          </a:p>
        </p:txBody>
      </p:sp>
    </p:spTree>
    <p:extLst>
      <p:ext uri="{BB962C8B-B14F-4D97-AF65-F5344CB8AC3E}">
        <p14:creationId xmlns:p14="http://schemas.microsoft.com/office/powerpoint/2010/main" val="4286357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 Support System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98676" cy="4351338"/>
          </a:xfrm>
        </p:spPr>
        <p:txBody>
          <a:bodyPr>
            <a:no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 OR BUY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textbooks from Barnes &amp; Noble Radford University, you’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guaranteed:</a:t>
            </a:r>
          </a:p>
          <a:p>
            <a:pPr lvl="1"/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RIGHT TEXTBOOK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work directly with your professors to get the right textbook for your class</a:t>
            </a:r>
          </a:p>
          <a:p>
            <a:pPr lvl="1"/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SAVINGS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 or Buy, save up to 90% on textbooks from the bookstore</a:t>
            </a:r>
          </a:p>
          <a:p>
            <a:pPr lvl="1"/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CONVENIENCE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bookstore is located right on campus. Order online with free in-store pickup.</a:t>
            </a:r>
          </a:p>
          <a:p>
            <a:pPr lvl="1"/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HASSLE RETURNS 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full refund when you return the book 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[customize return policy – use the date or timeframe for full refund such as add/drop]</a:t>
            </a:r>
          </a:p>
        </p:txBody>
      </p:sp>
    </p:spTree>
    <p:extLst>
      <p:ext uri="{BB962C8B-B14F-4D97-AF65-F5344CB8AC3E}">
        <p14:creationId xmlns:p14="http://schemas.microsoft.com/office/powerpoint/2010/main" val="3731517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Buying Textbooks In Store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53112"/>
            <a:ext cx="10023389" cy="46238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us in store with your </a:t>
            </a:r>
            <a:r>
              <a:rPr 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schedule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Our booksellers are ready &amp; waiting to help you.</a:t>
            </a:r>
          </a:p>
          <a:p>
            <a:pPr>
              <a:lnSpc>
                <a:spcPct val="12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aisle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find your department &amp; class. The aisles are in alphabetical order by subject.</a:t>
            </a:r>
          </a:p>
          <a:p>
            <a:pPr>
              <a:lnSpc>
                <a:spcPct val="12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the tag under each stack of books and match your </a:t>
            </a:r>
            <a:r>
              <a:rPr 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schedule’s department and course number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class.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your textbook </a:t>
            </a:r>
            <a:r>
              <a:rPr 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you’re done!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6639139" y="3965467"/>
            <a:ext cx="3584575" cy="1895475"/>
            <a:chOff x="5037980" y="4191000"/>
            <a:chExt cx="3584154" cy="1895475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734" y="4191000"/>
              <a:ext cx="3581400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037980" y="4192588"/>
              <a:ext cx="2247636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550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Buying Textbooks Online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1881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radfordu.bncollege.com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place your order online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courses into the </a:t>
            </a:r>
            <a:r>
              <a:rPr 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wizard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 books you need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your textbook </a:t>
            </a:r>
            <a:r>
              <a:rPr 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Rent or Buy: New, Used, Digital.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“Pickup” or “Ship” &amp; </a:t>
            </a:r>
            <a:r>
              <a:rPr 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 to checkout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You’ll get an email when your order is shipped or ready for in store pickup.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10" y="1424781"/>
            <a:ext cx="4347634" cy="19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214" y="3549353"/>
            <a:ext cx="37052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16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Everything You Need to Succeed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Supplies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Radford Binders, Miquel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Ruis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notebooks,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accessories, etc.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&amp; Electronics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and Dell computers, Beats Headphones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Radford University Apparel &amp; Gifts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Nike, Under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Armour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Champion, Blue 84, etc.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Snacks &amp; More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of sweet and salty options, and convenience items</a:t>
            </a:r>
          </a:p>
          <a:p>
            <a:pPr>
              <a:lnSpc>
                <a:spcPct val="70000"/>
              </a:lnSpc>
              <a:defRPr/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Shop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www.radfordteamshop.com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6162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solidFill>
                  <a:srgbClr val="000000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Can’</a:t>
            </a:r>
            <a:r>
              <a:rPr lang="en-US" altLang="ja-JP" dirty="0">
                <a:solidFill>
                  <a:srgbClr val="000000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t find what you’re looking for? </a:t>
            </a:r>
            <a:r>
              <a:rPr lang="en-US" altLang="en-US" dirty="0">
                <a:latin typeface="Myriad Pro" panose="020B0503030403020204" pitchFamily="34" charset="0"/>
                <a:cs typeface="Myriad Pro" panose="020B0503030403020204" pitchFamily="34" charset="0"/>
              </a:rPr>
              <a:t>Our Booksellers are happy to help.</a:t>
            </a:r>
          </a:p>
        </p:txBody>
      </p:sp>
    </p:spTree>
    <p:extLst>
      <p:ext uri="{BB962C8B-B14F-4D97-AF65-F5344CB8AC3E}">
        <p14:creationId xmlns:p14="http://schemas.microsoft.com/office/powerpoint/2010/main" val="1785112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Bookstore Hosted and Partnered Events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partnership with the Move-In Events committee we are developing an exciting weekend of events happening just after move in Thursday, August 22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Meet new friends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Play games and win cool prizes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Enter to win bookstore gift cards and other cool prizes!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FB765F-760F-48EE-A3FC-67E29E1D5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06" y="3629573"/>
            <a:ext cx="2393492" cy="184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6BA7A-7D93-441D-A077-796E2B2BD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71" y="1743976"/>
            <a:ext cx="1467032" cy="3797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4B0A0B-E1EA-4188-BD0B-2261C8CFF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10" y="1763714"/>
            <a:ext cx="1792833" cy="17928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D94522-AB86-4EB2-80CF-E0C8C7999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1" y="1800815"/>
            <a:ext cx="1288973" cy="1718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54A178-202F-4EEE-B1F3-EC614D080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1" y="3629573"/>
            <a:ext cx="1364777" cy="181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4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My College Bookstore App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714412"/>
            <a:ext cx="5907657" cy="4667250"/>
          </a:xfrm>
        </p:spPr>
        <p:txBody>
          <a:bodyPr>
            <a:noAutofit/>
          </a:bodyPr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to Download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Search for ‘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My College Bookstore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 in the App Store or visit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appbnc.com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Select and install the Barnes &amp; Noble College Bookstore App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Get Started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button and enter your information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Features of the App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Coupons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exclusive discounts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Rental due date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Order &amp; shipment </a:t>
            </a: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&amp; advice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students</a:t>
            </a:r>
          </a:p>
          <a:p>
            <a:pPr lvl="1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56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NOW AND GET 20% OFF ONE RADFORD UNIVERSITY ITEM</a:t>
            </a:r>
          </a:p>
        </p:txBody>
      </p:sp>
      <p:pic>
        <p:nvPicPr>
          <p:cNvPr id="7" name="Picture 6" descr="Activity-Feed---from-Sign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10842"/>
          <a:stretch/>
        </p:blipFill>
        <p:spPr bwMode="auto">
          <a:xfrm>
            <a:off x="9397388" y="1756904"/>
            <a:ext cx="2335576" cy="442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6BD828C-A22F-4732-90A1-FA89B908DF46}"/>
              </a:ext>
            </a:extLst>
          </p:cNvPr>
          <p:cNvGrpSpPr/>
          <p:nvPr/>
        </p:nvGrpSpPr>
        <p:grpSpPr>
          <a:xfrm>
            <a:off x="6952123" y="1690688"/>
            <a:ext cx="2206762" cy="4486275"/>
            <a:chOff x="6952123" y="1690688"/>
            <a:chExt cx="2206762" cy="4486275"/>
          </a:xfrm>
        </p:grpSpPr>
        <p:pic>
          <p:nvPicPr>
            <p:cNvPr id="9" name="Picture 8"/>
            <p:cNvPicPr/>
            <p:nvPr/>
          </p:nvPicPr>
          <p:blipFill rotWithShape="1">
            <a:blip r:embed="rId3"/>
            <a:srcRect l="56411" t="34644" r="3250" b="10729"/>
            <a:stretch/>
          </p:blipFill>
          <p:spPr>
            <a:xfrm>
              <a:off x="6952123" y="1690688"/>
              <a:ext cx="2206762" cy="44862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07BC2-B5EE-4E6F-A51E-179AA709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7837" y="2341030"/>
              <a:ext cx="1785507" cy="3175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437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/>
        </a:solidFill>
      </a:spPr>
      <a:bodyPr wrap="square" rtlCol="0">
        <a:spAutoFit/>
      </a:bodyPr>
      <a:lstStyle>
        <a:defPPr algn="ctr">
          <a:defRPr sz="20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938</Words>
  <Application>Microsoft Office PowerPoint</Application>
  <PresentationFormat>Widescreen</PresentationFormat>
  <Paragraphs>108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PGothic</vt:lpstr>
      <vt:lpstr>Yu Gothic</vt:lpstr>
      <vt:lpstr>Arial</vt:lpstr>
      <vt:lpstr>Calibri</vt:lpstr>
      <vt:lpstr>Calibri Light</vt:lpstr>
      <vt:lpstr>Myriad Pro</vt:lpstr>
      <vt:lpstr>Office Theme</vt:lpstr>
      <vt:lpstr>Custom Design</vt:lpstr>
      <vt:lpstr>WELCOME TO THE BOOKSTORE </vt:lpstr>
      <vt:lpstr>Barnes &amp; Noble Radford University</vt:lpstr>
      <vt:lpstr>Best Source for Textbooks</vt:lpstr>
      <vt:lpstr>We Are a Support System</vt:lpstr>
      <vt:lpstr>Buying Textbooks In Store</vt:lpstr>
      <vt:lpstr>Buying Textbooks Online</vt:lpstr>
      <vt:lpstr>We Have Everything You Need to Succeed</vt:lpstr>
      <vt:lpstr>Bookstore Hosted and Partnered Events</vt:lpstr>
      <vt:lpstr>My College Bookstore App</vt:lpstr>
      <vt:lpstr>Frequently Asked Questions</vt:lpstr>
      <vt:lpstr>Frequently Asked Questions</vt:lpstr>
      <vt:lpstr>PowerPoint Presentation</vt:lpstr>
      <vt:lpstr>Join Our Team</vt:lpstr>
      <vt:lpstr>Stay Connected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Huhn</dc:creator>
  <cp:lastModifiedBy>SM8165</cp:lastModifiedBy>
  <cp:revision>46</cp:revision>
  <dcterms:created xsi:type="dcterms:W3CDTF">2017-03-23T15:50:26Z</dcterms:created>
  <dcterms:modified xsi:type="dcterms:W3CDTF">2019-06-05T16:28:16Z</dcterms:modified>
</cp:coreProperties>
</file>