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09" r:id="rId2"/>
    <p:sldId id="371" r:id="rId3"/>
    <p:sldId id="373" r:id="rId4"/>
    <p:sldId id="345" r:id="rId5"/>
    <p:sldId id="347" r:id="rId6"/>
    <p:sldId id="374" r:id="rId7"/>
    <p:sldId id="315" r:id="rId8"/>
    <p:sldId id="316" r:id="rId9"/>
    <p:sldId id="321" r:id="rId10"/>
    <p:sldId id="322" r:id="rId11"/>
    <p:sldId id="366" r:id="rId12"/>
    <p:sldId id="368" r:id="rId13"/>
    <p:sldId id="369" r:id="rId14"/>
    <p:sldId id="370" r:id="rId15"/>
    <p:sldId id="335" r:id="rId16"/>
    <p:sldId id="337" r:id="rId17"/>
    <p:sldId id="338" r:id="rId18"/>
    <p:sldId id="339" r:id="rId19"/>
    <p:sldId id="340" r:id="rId20"/>
    <p:sldId id="341" r:id="rId21"/>
    <p:sldId id="342" r:id="rId22"/>
    <p:sldId id="328" r:id="rId23"/>
    <p:sldId id="329" r:id="rId24"/>
    <p:sldId id="331" r:id="rId25"/>
    <p:sldId id="364" r:id="rId26"/>
    <p:sldId id="372" r:id="rId27"/>
    <p:sldId id="363" r:id="rId28"/>
  </p:sldIdLst>
  <p:sldSz cx="9144000" cy="5143500" type="screen16x9"/>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Carpenter" initials="LJC" lastIdx="12" clrIdx="0"/>
  <p:cmAuthor id="1" name="Chris Ritter" initials="" lastIdx="0" clrIdx="1"/>
  <p:cmAuthor id="2" name="Caldwell, Donna" initials="CD" lastIdx="0" clrIdx="2">
    <p:extLst>
      <p:ext uri="{19B8F6BF-5375-455C-9EA6-DF929625EA0E}">
        <p15:presenceInfo xmlns:p15="http://schemas.microsoft.com/office/powerpoint/2012/main" userId="S-1-5-21-1547161642-1788223648-682003330-15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523"/>
    <a:srgbClr val="6C6D70"/>
    <a:srgbClr val="9A9A9A"/>
    <a:srgbClr val="00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3"/>
    <p:restoredTop sz="90543" autoAdjust="0"/>
  </p:normalViewPr>
  <p:slideViewPr>
    <p:cSldViewPr snapToGrid="0" snapToObjects="1">
      <p:cViewPr varScale="1">
        <p:scale>
          <a:sx n="65" d="100"/>
          <a:sy n="65" d="100"/>
        </p:scale>
        <p:origin x="720" y="38"/>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C39C2E56-F308-C743-8383-24DFF1D26B6D}" type="datetimeFigureOut">
              <a:rPr lang="en-US" smtClean="0"/>
              <a:t>1/13/2021</a:t>
            </a:fld>
            <a:endParaRPr lang="en-US" dirty="0"/>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46A0A1DA-E657-C645-A2F6-5995DCC30F74}" type="slidenum">
              <a:rPr lang="en-US" smtClean="0"/>
              <a:t>‹#›</a:t>
            </a:fld>
            <a:endParaRPr lang="en-US" dirty="0"/>
          </a:p>
        </p:txBody>
      </p:sp>
    </p:spTree>
    <p:extLst>
      <p:ext uri="{BB962C8B-B14F-4D97-AF65-F5344CB8AC3E}">
        <p14:creationId xmlns:p14="http://schemas.microsoft.com/office/powerpoint/2010/main" val="2934589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0A1DA-E657-C645-A2F6-5995DCC30F74}" type="slidenum">
              <a:rPr lang="en-US" smtClean="0"/>
              <a:t>1</a:t>
            </a:fld>
            <a:endParaRPr lang="en-US" dirty="0"/>
          </a:p>
        </p:txBody>
      </p:sp>
    </p:spTree>
    <p:extLst>
      <p:ext uri="{BB962C8B-B14F-4D97-AF65-F5344CB8AC3E}">
        <p14:creationId xmlns:p14="http://schemas.microsoft.com/office/powerpoint/2010/main" val="91465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Selected by the</a:t>
            </a:r>
            <a:r>
              <a:rPr lang="en-US" baseline="0" dirty="0"/>
              <a:t> Department of Education, not Radford University</a:t>
            </a:r>
          </a:p>
          <a:p>
            <a:endParaRPr lang="en-US" baseline="0" dirty="0"/>
          </a:p>
          <a:p>
            <a:r>
              <a:rPr lang="en-US" baseline="0" dirty="0"/>
              <a:t>Verifies tax information, household information, etc. </a:t>
            </a:r>
          </a:p>
          <a:p>
            <a:endParaRPr lang="en-US" baseline="0" dirty="0"/>
          </a:p>
          <a:p>
            <a:r>
              <a:rPr lang="en-US" baseline="0" dirty="0"/>
              <a:t>Radford is responsible for collecting and verifying this information prior to awarding any financial aid.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72DD29-D2D8-4D7E-8D94-FCD3FDA35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43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notified of an award package, review your award package, accept your financial aid awards.</a:t>
            </a:r>
          </a:p>
          <a:p>
            <a:endParaRPr lang="en-US" dirty="0"/>
          </a:p>
          <a:p>
            <a:r>
              <a:rPr lang="en-US" dirty="0"/>
              <a:t>Don’t be afraid to ask questions about your financial aid awards.  Make sure you understand how your awards will be applied to charges.  Take a few minutes to calculate what your out-of-pocket expenses will be for each semester or the full academic year.</a:t>
            </a:r>
          </a:p>
          <a:p>
            <a:endParaRPr lang="en-US" dirty="0"/>
          </a:p>
          <a:p>
            <a:r>
              <a:rPr lang="en-US" dirty="0"/>
              <a:t>We anticipate the first round of award letters will be release in December.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9A8BA1-2275-4346-947F-8B51D5BF10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84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to start investigating other payment options early.  There are multiple options for additional education loans.  The Parent PLUS loan is federal loan program available to parents.  Additionally, there are Private Education loans that are borrowed by the student with a credit worthy co-signer.  </a:t>
            </a:r>
          </a:p>
          <a:p>
            <a:endParaRPr lang="en-US" dirty="0"/>
          </a:p>
          <a:p>
            <a:r>
              <a:rPr lang="en-US" altLang="en-US" dirty="0">
                <a:latin typeface="Trebuchet MS" panose="020B0603020202020204" pitchFamily="34" charset="0"/>
              </a:rPr>
              <a:t>Our payment plan is a partnership with Nelnet.  There are various plan options, it is important to sign-up early to maximize the number of payment periods.  You can learn more about the payment plan by visiting the Office of the Bursar’s website.</a:t>
            </a:r>
          </a:p>
          <a:p>
            <a:endParaRPr lang="en-US" altLang="en-US" dirty="0">
              <a:latin typeface="Trebuchet MS" panose="020B0603020202020204" pitchFamily="34" charset="0"/>
            </a:endParaRPr>
          </a:p>
          <a:p>
            <a:r>
              <a:rPr lang="en-US" altLang="en-US" dirty="0">
                <a:latin typeface="Trebuchet MS" panose="020B0603020202020204" pitchFamily="34" charset="0"/>
              </a:rPr>
              <a:t>We do accept pre-paid education plans.  We encourage you to contact the Office of the Bursar about submitting the necessary paperwork once you are ready to commit to Radford for the fall semester.</a:t>
            </a:r>
          </a:p>
        </p:txBody>
      </p:sp>
      <p:sp>
        <p:nvSpPr>
          <p:cNvPr id="4" name="Slide Number Placeholder 3"/>
          <p:cNvSpPr>
            <a:spLocks noGrp="1"/>
          </p:cNvSpPr>
          <p:nvPr>
            <p:ph type="sldNum" sz="quarter" idx="10"/>
          </p:nvPr>
        </p:nvSpPr>
        <p:spPr/>
        <p:txBody>
          <a:bodyPr/>
          <a:lstStyle/>
          <a:p>
            <a:fld id="{AB9A8BA1-2275-4346-947F-8B51D5BF108D}" type="slidenum">
              <a:rPr lang="en-US" smtClean="0"/>
              <a:t>10</a:t>
            </a:fld>
            <a:endParaRPr lang="en-US"/>
          </a:p>
        </p:txBody>
      </p:sp>
    </p:spTree>
    <p:extLst>
      <p:ext uri="{BB962C8B-B14F-4D97-AF65-F5344CB8AC3E}">
        <p14:creationId xmlns:p14="http://schemas.microsoft.com/office/powerpoint/2010/main" val="3923183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0A1DA-E657-C645-A2F6-5995DCC30F74}" type="slidenum">
              <a:rPr lang="en-US" smtClean="0"/>
              <a:t>15</a:t>
            </a:fld>
            <a:endParaRPr lang="en-US"/>
          </a:p>
        </p:txBody>
      </p:sp>
    </p:spTree>
    <p:extLst>
      <p:ext uri="{BB962C8B-B14F-4D97-AF65-F5344CB8AC3E}">
        <p14:creationId xmlns:p14="http://schemas.microsoft.com/office/powerpoint/2010/main" val="3016446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0A1DA-E657-C645-A2F6-5995DCC30F74}" type="slidenum">
              <a:rPr lang="en-US" smtClean="0"/>
              <a:t>22</a:t>
            </a:fld>
            <a:endParaRPr lang="en-US"/>
          </a:p>
        </p:txBody>
      </p:sp>
    </p:spTree>
    <p:extLst>
      <p:ext uri="{BB962C8B-B14F-4D97-AF65-F5344CB8AC3E}">
        <p14:creationId xmlns:p14="http://schemas.microsoft.com/office/powerpoint/2010/main" val="114757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0A1DA-E657-C645-A2F6-5995DCC30F74}" type="slidenum">
              <a:rPr lang="en-US" smtClean="0"/>
              <a:t>23</a:t>
            </a:fld>
            <a:endParaRPr lang="en-US"/>
          </a:p>
        </p:txBody>
      </p:sp>
    </p:spTree>
    <p:extLst>
      <p:ext uri="{BB962C8B-B14F-4D97-AF65-F5344CB8AC3E}">
        <p14:creationId xmlns:p14="http://schemas.microsoft.com/office/powerpoint/2010/main" val="117538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0A1DA-E657-C645-A2F6-5995DCC30F74}" type="slidenum">
              <a:rPr lang="en-US" smtClean="0"/>
              <a:t>24</a:t>
            </a:fld>
            <a:endParaRPr lang="en-US"/>
          </a:p>
        </p:txBody>
      </p:sp>
    </p:spTree>
    <p:extLst>
      <p:ext uri="{BB962C8B-B14F-4D97-AF65-F5344CB8AC3E}">
        <p14:creationId xmlns:p14="http://schemas.microsoft.com/office/powerpoint/2010/main" val="323076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0A1DA-E657-C645-A2F6-5995DCC30F74}" type="slidenum">
              <a:rPr lang="en-US" smtClean="0"/>
              <a:t>26</a:t>
            </a:fld>
            <a:endParaRPr lang="en-US"/>
          </a:p>
        </p:txBody>
      </p:sp>
    </p:spTree>
    <p:extLst>
      <p:ext uri="{BB962C8B-B14F-4D97-AF65-F5344CB8AC3E}">
        <p14:creationId xmlns:p14="http://schemas.microsoft.com/office/powerpoint/2010/main" val="1038341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4808221"/>
            <a:ext cx="9144000" cy="340994"/>
          </a:xfrm>
          <a:prstGeom prst="rect">
            <a:avLst/>
          </a:prstGeom>
          <a:solidFill>
            <a:srgbClr val="BC052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6" name="Picture 5" descr="RadfordHorizontal-logo-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5489" y="4922826"/>
            <a:ext cx="1792224" cy="142240"/>
          </a:xfrm>
          <a:prstGeom prst="rect">
            <a:avLst/>
          </a:prstGeom>
        </p:spPr>
      </p:pic>
    </p:spTree>
    <p:extLst>
      <p:ext uri="{BB962C8B-B14F-4D97-AF65-F5344CB8AC3E}">
        <p14:creationId xmlns:p14="http://schemas.microsoft.com/office/powerpoint/2010/main" val="28097429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E2CD74F1-C6BD-C44E-BE64-835660C330B7}" type="datetimeFigureOut">
              <a:rPr lang="en-US" smtClean="0"/>
              <a:t>1/13/2021</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A2BAED4-5691-2E48-B3AF-6457C2B9F860}" type="slidenum">
              <a:rPr lang="en-US" smtClean="0"/>
              <a:t>‹#›</a:t>
            </a:fld>
            <a:endParaRPr lang="en-US" dirty="0"/>
          </a:p>
        </p:txBody>
      </p:sp>
    </p:spTree>
    <p:extLst>
      <p:ext uri="{BB962C8B-B14F-4D97-AF65-F5344CB8AC3E}">
        <p14:creationId xmlns:p14="http://schemas.microsoft.com/office/powerpoint/2010/main" val="428639657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E2CD74F1-C6BD-C44E-BE64-835660C330B7}" type="datetimeFigureOut">
              <a:rPr lang="en-US" smtClean="0"/>
              <a:t>1/13/2021</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A2BAED4-5691-2E48-B3AF-6457C2B9F860}" type="slidenum">
              <a:rPr lang="en-US" smtClean="0"/>
              <a:t>‹#›</a:t>
            </a:fld>
            <a:endParaRPr lang="en-US" dirty="0"/>
          </a:p>
        </p:txBody>
      </p:sp>
    </p:spTree>
    <p:extLst>
      <p:ext uri="{BB962C8B-B14F-4D97-AF65-F5344CB8AC3E}">
        <p14:creationId xmlns:p14="http://schemas.microsoft.com/office/powerpoint/2010/main" val="40816083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E2CD74F1-C6BD-C44E-BE64-835660C330B7}" type="datetimeFigureOut">
              <a:rPr lang="en-US" smtClean="0"/>
              <a:t>1/13/2021</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A2BAED4-5691-2E48-B3AF-6457C2B9F860}" type="slidenum">
              <a:rPr lang="en-US" smtClean="0"/>
              <a:t>‹#›</a:t>
            </a:fld>
            <a:endParaRPr lang="en-US" dirty="0"/>
          </a:p>
        </p:txBody>
      </p:sp>
    </p:spTree>
    <p:extLst>
      <p:ext uri="{BB962C8B-B14F-4D97-AF65-F5344CB8AC3E}">
        <p14:creationId xmlns:p14="http://schemas.microsoft.com/office/powerpoint/2010/main" val="6539608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E2CD74F1-C6BD-C44E-BE64-835660C330B7}" type="datetimeFigureOut">
              <a:rPr lang="en-US" smtClean="0"/>
              <a:t>1/13/2021</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A2BAED4-5691-2E48-B3AF-6457C2B9F860}" type="slidenum">
              <a:rPr lang="en-US" smtClean="0"/>
              <a:t>‹#›</a:t>
            </a:fld>
            <a:endParaRPr lang="en-US" dirty="0"/>
          </a:p>
        </p:txBody>
      </p:sp>
    </p:spTree>
    <p:extLst>
      <p:ext uri="{BB962C8B-B14F-4D97-AF65-F5344CB8AC3E}">
        <p14:creationId xmlns:p14="http://schemas.microsoft.com/office/powerpoint/2010/main" val="390398444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E2CD74F1-C6BD-C44E-BE64-835660C330B7}" type="datetimeFigureOut">
              <a:rPr lang="en-US" smtClean="0"/>
              <a:t>1/13/2021</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A2BAED4-5691-2E48-B3AF-6457C2B9F860}" type="slidenum">
              <a:rPr lang="en-US" smtClean="0"/>
              <a:t>‹#›</a:t>
            </a:fld>
            <a:endParaRPr lang="en-US" dirty="0"/>
          </a:p>
        </p:txBody>
      </p:sp>
    </p:spTree>
    <p:extLst>
      <p:ext uri="{BB962C8B-B14F-4D97-AF65-F5344CB8AC3E}">
        <p14:creationId xmlns:p14="http://schemas.microsoft.com/office/powerpoint/2010/main" val="11953044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E2CD74F1-C6BD-C44E-BE64-835660C330B7}" type="datetimeFigureOut">
              <a:rPr lang="en-US" smtClean="0"/>
              <a:t>1/13/2021</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6A2BAED4-5691-2E48-B3AF-6457C2B9F860}" type="slidenum">
              <a:rPr lang="en-US" smtClean="0"/>
              <a:t>‹#›</a:t>
            </a:fld>
            <a:endParaRPr lang="en-US" dirty="0"/>
          </a:p>
        </p:txBody>
      </p:sp>
    </p:spTree>
    <p:extLst>
      <p:ext uri="{BB962C8B-B14F-4D97-AF65-F5344CB8AC3E}">
        <p14:creationId xmlns:p14="http://schemas.microsoft.com/office/powerpoint/2010/main" val="3819482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E2CD74F1-C6BD-C44E-BE64-835660C330B7}" type="datetimeFigureOut">
              <a:rPr lang="en-US" smtClean="0"/>
              <a:t>1/13/2021</a:t>
            </a:fld>
            <a:endParaRPr lang="en-US" dirty="0"/>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6A2BAED4-5691-2E48-B3AF-6457C2B9F860}" type="slidenum">
              <a:rPr lang="en-US" smtClean="0"/>
              <a:t>‹#›</a:t>
            </a:fld>
            <a:endParaRPr lang="en-US" dirty="0"/>
          </a:p>
        </p:txBody>
      </p:sp>
    </p:spTree>
    <p:extLst>
      <p:ext uri="{BB962C8B-B14F-4D97-AF65-F5344CB8AC3E}">
        <p14:creationId xmlns:p14="http://schemas.microsoft.com/office/powerpoint/2010/main" val="20126409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E2CD74F1-C6BD-C44E-BE64-835660C330B7}" type="datetimeFigureOut">
              <a:rPr lang="en-US" smtClean="0"/>
              <a:t>1/13/2021</a:t>
            </a:fld>
            <a:endParaRPr lang="en-US" dirty="0"/>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6A2BAED4-5691-2E48-B3AF-6457C2B9F860}" type="slidenum">
              <a:rPr lang="en-US" smtClean="0"/>
              <a:t>‹#›</a:t>
            </a:fld>
            <a:endParaRPr lang="en-US" dirty="0"/>
          </a:p>
        </p:txBody>
      </p:sp>
    </p:spTree>
    <p:extLst>
      <p:ext uri="{BB962C8B-B14F-4D97-AF65-F5344CB8AC3E}">
        <p14:creationId xmlns:p14="http://schemas.microsoft.com/office/powerpoint/2010/main" val="356914968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E2CD74F1-C6BD-C44E-BE64-835660C330B7}" type="datetimeFigureOut">
              <a:rPr lang="en-US" smtClean="0"/>
              <a:t>1/13/2021</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6A2BAED4-5691-2E48-B3AF-6457C2B9F860}" type="slidenum">
              <a:rPr lang="en-US" smtClean="0"/>
              <a:t>‹#›</a:t>
            </a:fld>
            <a:endParaRPr lang="en-US" dirty="0"/>
          </a:p>
        </p:txBody>
      </p:sp>
    </p:spTree>
    <p:extLst>
      <p:ext uri="{BB962C8B-B14F-4D97-AF65-F5344CB8AC3E}">
        <p14:creationId xmlns:p14="http://schemas.microsoft.com/office/powerpoint/2010/main" val="1808115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5"/>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E2CD74F1-C6BD-C44E-BE64-835660C330B7}" type="datetimeFigureOut">
              <a:rPr lang="en-US" smtClean="0"/>
              <a:t>1/13/2021</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6A2BAED4-5691-2E48-B3AF-6457C2B9F860}" type="slidenum">
              <a:rPr lang="en-US" smtClean="0"/>
              <a:t>‹#›</a:t>
            </a:fld>
            <a:endParaRPr lang="en-US" dirty="0"/>
          </a:p>
        </p:txBody>
      </p:sp>
    </p:spTree>
    <p:extLst>
      <p:ext uri="{BB962C8B-B14F-4D97-AF65-F5344CB8AC3E}">
        <p14:creationId xmlns:p14="http://schemas.microsoft.com/office/powerpoint/2010/main" val="11905670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08221"/>
            <a:ext cx="9144000" cy="340994"/>
          </a:xfrm>
          <a:prstGeom prst="rect">
            <a:avLst/>
          </a:prstGeom>
          <a:solidFill>
            <a:srgbClr val="BC052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8" name="Picture 7" descr="RadfordHorizontal-logo-White.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35489" y="4922826"/>
            <a:ext cx="1792224" cy="142240"/>
          </a:xfrm>
          <a:prstGeom prst="rect">
            <a:avLst/>
          </a:prstGeom>
        </p:spPr>
      </p:pic>
    </p:spTree>
    <p:extLst>
      <p:ext uri="{BB962C8B-B14F-4D97-AF65-F5344CB8AC3E}">
        <p14:creationId xmlns:p14="http://schemas.microsoft.com/office/powerpoint/2010/main" val="3594123083"/>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radford.edu/bursar" TargetMode="External"/><Relationship Id="rId2" Type="http://schemas.openxmlformats.org/officeDocument/2006/relationships/hyperlink" Target="mailto:bursar@radford.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finaid@radford.ed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radford.edu/finaid" TargetMode="External"/><Relationship Id="rId2" Type="http://schemas.openxmlformats.org/officeDocument/2006/relationships/hyperlink" Target="mailto:finaid@radford.edu" TargetMode="Externa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s://fafsa.ed.gov/"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C0523"/>
        </a:solid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0" y="663987"/>
            <a:ext cx="9144000" cy="2520087"/>
          </a:xfrm>
        </p:spPr>
        <p:txBody>
          <a:bodyPr>
            <a:noAutofit/>
          </a:bodyPr>
          <a:lstStyle/>
          <a:p>
            <a:r>
              <a:rPr lang="en-US" sz="5400" b="1" dirty="0">
                <a:solidFill>
                  <a:schemeClr val="bg1"/>
                </a:solidFill>
                <a:latin typeface="Trebuchet MS"/>
                <a:cs typeface="Trebuchet MS"/>
              </a:rPr>
              <a:t>Financial Aid &amp; the Bursar:</a:t>
            </a:r>
          </a:p>
          <a:p>
            <a:r>
              <a:rPr lang="en-US" sz="5400" b="1" dirty="0">
                <a:solidFill>
                  <a:schemeClr val="bg1"/>
                </a:solidFill>
                <a:latin typeface="Trebuchet MS"/>
                <a:cs typeface="Trebuchet MS"/>
              </a:rPr>
              <a:t>Need to Know</a:t>
            </a:r>
          </a:p>
        </p:txBody>
      </p:sp>
      <p:pic>
        <p:nvPicPr>
          <p:cNvPr id="16" name="Picture 15" descr="Radford-logo-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888" y="3290751"/>
            <a:ext cx="1559052" cy="569976"/>
          </a:xfrm>
          <a:prstGeom prst="rect">
            <a:avLst/>
          </a:prstGeom>
        </p:spPr>
      </p:pic>
      <p:sp>
        <p:nvSpPr>
          <p:cNvPr id="3" name="Rectangle 2"/>
          <p:cNvSpPr/>
          <p:nvPr/>
        </p:nvSpPr>
        <p:spPr>
          <a:xfrm>
            <a:off x="74085" y="4699427"/>
            <a:ext cx="4068853" cy="369332"/>
          </a:xfrm>
          <a:prstGeom prst="rect">
            <a:avLst/>
          </a:prstGeom>
        </p:spPr>
        <p:txBody>
          <a:bodyPr wrap="square">
            <a:spAutoFit/>
          </a:bodyPr>
          <a:lstStyle/>
          <a:p>
            <a:r>
              <a:rPr lang="en-US" dirty="0">
                <a:solidFill>
                  <a:schemeClr val="bg1"/>
                </a:solidFill>
                <a:latin typeface="Trebuchet MS"/>
                <a:cs typeface="Trebuchet MS"/>
              </a:rPr>
              <a:t>Office of Financial Aid &amp; The Bursar</a:t>
            </a:r>
          </a:p>
        </p:txBody>
      </p:sp>
    </p:spTree>
    <p:extLst>
      <p:ext uri="{BB962C8B-B14F-4D97-AF65-F5344CB8AC3E}">
        <p14:creationId xmlns:p14="http://schemas.microsoft.com/office/powerpoint/2010/main" val="38925149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09700" y="205979"/>
            <a:ext cx="6324600" cy="994172"/>
          </a:xfrm>
        </p:spPr>
        <p:txBody>
          <a:bodyPr>
            <a:noAutofit/>
          </a:bodyPr>
          <a:lstStyle/>
          <a:p>
            <a:pPr algn="ctr"/>
            <a:r>
              <a:rPr lang="en-US" altLang="en-US" b="1" dirty="0">
                <a:solidFill>
                  <a:srgbClr val="C00000"/>
                </a:solidFill>
                <a:latin typeface="Trebuchet MS" panose="020B0603020202020204" pitchFamily="34" charset="0"/>
              </a:rPr>
              <a:t>Other Payment Options</a:t>
            </a:r>
          </a:p>
        </p:txBody>
      </p:sp>
      <p:sp>
        <p:nvSpPr>
          <p:cNvPr id="18435" name="Content Placeholder 2"/>
          <p:cNvSpPr>
            <a:spLocks noGrp="1"/>
          </p:cNvSpPr>
          <p:nvPr>
            <p:ph idx="1"/>
          </p:nvPr>
        </p:nvSpPr>
        <p:spPr>
          <a:xfrm>
            <a:off x="457200" y="1352551"/>
            <a:ext cx="8229600" cy="3394472"/>
          </a:xfrm>
        </p:spPr>
        <p:txBody>
          <a:bodyPr>
            <a:normAutofit/>
          </a:bodyPr>
          <a:lstStyle/>
          <a:p>
            <a:pPr>
              <a:buFont typeface="Arial" panose="020B0604020202020204" pitchFamily="34" charset="0"/>
              <a:buChar char="•"/>
            </a:pPr>
            <a:r>
              <a:rPr lang="en-US" altLang="en-US" sz="1800" u="sng" dirty="0">
                <a:latin typeface="Trebuchet MS" panose="020B0603020202020204" pitchFamily="34" charset="0"/>
              </a:rPr>
              <a:t>Parent PLUS loans </a:t>
            </a:r>
            <a:r>
              <a:rPr lang="en-US" altLang="en-US" sz="1800" dirty="0">
                <a:latin typeface="Trebuchet MS" panose="020B0603020202020204" pitchFamily="34" charset="0"/>
              </a:rPr>
              <a:t>are loans taken out by the parent to help pay the education expenses.  </a:t>
            </a:r>
          </a:p>
          <a:p>
            <a:pPr marL="0" indent="0">
              <a:buNone/>
            </a:pPr>
            <a:endParaRPr lang="en-US" altLang="en-US" sz="1800" dirty="0">
              <a:latin typeface="Trebuchet MS" panose="020B0603020202020204" pitchFamily="34" charset="0"/>
            </a:endParaRPr>
          </a:p>
          <a:p>
            <a:pPr>
              <a:buFont typeface="Arial" panose="020B0604020202020204" pitchFamily="34" charset="0"/>
              <a:buChar char="•"/>
            </a:pPr>
            <a:r>
              <a:rPr lang="en-US" altLang="en-US" sz="1800" u="sng" dirty="0">
                <a:latin typeface="Trebuchet MS" panose="020B0603020202020204" pitchFamily="34" charset="0"/>
              </a:rPr>
              <a:t>Private Education loans</a:t>
            </a:r>
            <a:r>
              <a:rPr lang="en-US" altLang="en-US" sz="1800" dirty="0">
                <a:latin typeface="Trebuchet MS" panose="020B0603020202020204" pitchFamily="34" charset="0"/>
              </a:rPr>
              <a:t> are loans taken out by the student to help pay the education expenses.</a:t>
            </a:r>
            <a:endParaRPr lang="en-US" altLang="en-US" sz="1800" u="sng" dirty="0">
              <a:latin typeface="Trebuchet MS" panose="020B0603020202020204" pitchFamily="34" charset="0"/>
            </a:endParaRPr>
          </a:p>
          <a:p>
            <a:endParaRPr lang="en-US" altLang="en-US" sz="1800" dirty="0">
              <a:latin typeface="Trebuchet MS" panose="020B0603020202020204" pitchFamily="34" charset="0"/>
            </a:endParaRPr>
          </a:p>
        </p:txBody>
      </p:sp>
    </p:spTree>
    <p:extLst>
      <p:ext uri="{BB962C8B-B14F-4D97-AF65-F5344CB8AC3E}">
        <p14:creationId xmlns:p14="http://schemas.microsoft.com/office/powerpoint/2010/main" val="21703677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715E-44AF-4ECD-8C23-53D44088F7F0}"/>
              </a:ext>
            </a:extLst>
          </p:cNvPr>
          <p:cNvSpPr>
            <a:spLocks noGrp="1"/>
          </p:cNvSpPr>
          <p:nvPr>
            <p:ph type="title"/>
          </p:nvPr>
        </p:nvSpPr>
        <p:spPr/>
        <p:txBody>
          <a:bodyPr/>
          <a:lstStyle/>
          <a:p>
            <a:r>
              <a:rPr lang="en-US" b="1" dirty="0">
                <a:solidFill>
                  <a:srgbClr val="C00000"/>
                </a:solidFill>
              </a:rPr>
              <a:t>Bookstore Voucher</a:t>
            </a:r>
          </a:p>
        </p:txBody>
      </p:sp>
      <p:sp>
        <p:nvSpPr>
          <p:cNvPr id="3" name="Content Placeholder 2">
            <a:extLst>
              <a:ext uri="{FF2B5EF4-FFF2-40B4-BE49-F238E27FC236}">
                <a16:creationId xmlns:a16="http://schemas.microsoft.com/office/drawing/2014/main" id="{0348E0C4-A530-4C5B-BF0D-E58F63291C9A}"/>
              </a:ext>
            </a:extLst>
          </p:cNvPr>
          <p:cNvSpPr>
            <a:spLocks noGrp="1"/>
          </p:cNvSpPr>
          <p:nvPr>
            <p:ph idx="1"/>
          </p:nvPr>
        </p:nvSpPr>
        <p:spPr>
          <a:xfrm>
            <a:off x="457200" y="1209676"/>
            <a:ext cx="8229600" cy="3394472"/>
          </a:xfrm>
        </p:spPr>
        <p:txBody>
          <a:bodyPr/>
          <a:lstStyle/>
          <a:p>
            <a:pPr>
              <a:spcBef>
                <a:spcPts val="0"/>
              </a:spcBef>
            </a:pPr>
            <a:r>
              <a:rPr lang="en-US" sz="2000" dirty="0"/>
              <a:t>If you are receiving excess funds (above your charges), your student can apply for a book voucher directly through their Radford portal.</a:t>
            </a:r>
            <a:r>
              <a:rPr lang="en-US" dirty="0"/>
              <a:t>  </a:t>
            </a:r>
          </a:p>
          <a:p>
            <a:pPr marL="0" indent="0">
              <a:spcBef>
                <a:spcPts val="0"/>
              </a:spcBef>
              <a:buNone/>
            </a:pPr>
            <a:endParaRPr lang="en-US" dirty="0"/>
          </a:p>
        </p:txBody>
      </p:sp>
      <p:pic>
        <p:nvPicPr>
          <p:cNvPr id="13" name="Picture 12">
            <a:extLst>
              <a:ext uri="{FF2B5EF4-FFF2-40B4-BE49-F238E27FC236}">
                <a16:creationId xmlns:a16="http://schemas.microsoft.com/office/drawing/2014/main" id="{033B3141-180B-4793-A493-79D6D5AC72FF}"/>
              </a:ext>
            </a:extLst>
          </p:cNvPr>
          <p:cNvPicPr>
            <a:picLocks noChangeAspect="1"/>
          </p:cNvPicPr>
          <p:nvPr/>
        </p:nvPicPr>
        <p:blipFill>
          <a:blip r:embed="rId2"/>
          <a:stretch>
            <a:fillRect/>
          </a:stretch>
        </p:blipFill>
        <p:spPr>
          <a:xfrm>
            <a:off x="5758626" y="2275530"/>
            <a:ext cx="2928174" cy="1861452"/>
          </a:xfrm>
          <a:prstGeom prst="rect">
            <a:avLst/>
          </a:prstGeom>
        </p:spPr>
      </p:pic>
      <p:pic>
        <p:nvPicPr>
          <p:cNvPr id="4" name="Picture 3">
            <a:extLst>
              <a:ext uri="{FF2B5EF4-FFF2-40B4-BE49-F238E27FC236}">
                <a16:creationId xmlns:a16="http://schemas.microsoft.com/office/drawing/2014/main" id="{244711EE-51E1-43B1-A020-B3FA83C015E5}"/>
              </a:ext>
            </a:extLst>
          </p:cNvPr>
          <p:cNvPicPr>
            <a:picLocks noChangeAspect="1"/>
          </p:cNvPicPr>
          <p:nvPr/>
        </p:nvPicPr>
        <p:blipFill>
          <a:blip r:embed="rId3"/>
          <a:stretch>
            <a:fillRect/>
          </a:stretch>
        </p:blipFill>
        <p:spPr>
          <a:xfrm>
            <a:off x="1026083" y="2211442"/>
            <a:ext cx="3673271" cy="1809262"/>
          </a:xfrm>
          <a:prstGeom prst="rect">
            <a:avLst/>
          </a:prstGeom>
        </p:spPr>
      </p:pic>
    </p:spTree>
    <p:extLst>
      <p:ext uri="{BB962C8B-B14F-4D97-AF65-F5344CB8AC3E}">
        <p14:creationId xmlns:p14="http://schemas.microsoft.com/office/powerpoint/2010/main" val="31229141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715E-44AF-4ECD-8C23-53D44088F7F0}"/>
              </a:ext>
            </a:extLst>
          </p:cNvPr>
          <p:cNvSpPr>
            <a:spLocks noGrp="1"/>
          </p:cNvSpPr>
          <p:nvPr>
            <p:ph type="title"/>
          </p:nvPr>
        </p:nvSpPr>
        <p:spPr/>
        <p:txBody>
          <a:bodyPr/>
          <a:lstStyle/>
          <a:p>
            <a:r>
              <a:rPr lang="en-US" b="1" dirty="0">
                <a:solidFill>
                  <a:srgbClr val="C00000"/>
                </a:solidFill>
              </a:rPr>
              <a:t>Handshake App</a:t>
            </a:r>
          </a:p>
        </p:txBody>
      </p:sp>
      <p:sp>
        <p:nvSpPr>
          <p:cNvPr id="3" name="Content Placeholder 2">
            <a:extLst>
              <a:ext uri="{FF2B5EF4-FFF2-40B4-BE49-F238E27FC236}">
                <a16:creationId xmlns:a16="http://schemas.microsoft.com/office/drawing/2014/main" id="{0348E0C4-A530-4C5B-BF0D-E58F63291C9A}"/>
              </a:ext>
            </a:extLst>
          </p:cNvPr>
          <p:cNvSpPr>
            <a:spLocks noGrp="1"/>
          </p:cNvSpPr>
          <p:nvPr>
            <p:ph idx="1"/>
          </p:nvPr>
        </p:nvSpPr>
        <p:spPr>
          <a:xfrm>
            <a:off x="354779" y="1063229"/>
            <a:ext cx="8603955" cy="3394472"/>
          </a:xfrm>
        </p:spPr>
        <p:txBody>
          <a:bodyPr/>
          <a:lstStyle/>
          <a:p>
            <a:pPr>
              <a:spcBef>
                <a:spcPts val="0"/>
              </a:spcBef>
            </a:pPr>
            <a:r>
              <a:rPr lang="en-US" sz="2000" dirty="0"/>
              <a:t>Students who were awarded work study are responsible for finding a job on campus.</a:t>
            </a:r>
          </a:p>
          <a:p>
            <a:pPr>
              <a:spcBef>
                <a:spcPts val="0"/>
              </a:spcBef>
            </a:pPr>
            <a:r>
              <a:rPr lang="en-US" sz="2000" dirty="0"/>
              <a:t>Students will need to look for a job through the Handshake app in the portal.</a:t>
            </a:r>
            <a:endParaRPr lang="en-US" dirty="0"/>
          </a:p>
          <a:p>
            <a:pPr marL="0" indent="0">
              <a:spcBef>
                <a:spcPts val="0"/>
              </a:spcBef>
              <a:buNone/>
            </a:pPr>
            <a:endParaRPr lang="en-US" dirty="0"/>
          </a:p>
        </p:txBody>
      </p:sp>
      <p:pic>
        <p:nvPicPr>
          <p:cNvPr id="8" name="Picture 7">
            <a:extLst>
              <a:ext uri="{FF2B5EF4-FFF2-40B4-BE49-F238E27FC236}">
                <a16:creationId xmlns:a16="http://schemas.microsoft.com/office/drawing/2014/main" id="{BF7AB957-602F-41E2-9A4F-8EBB482A3E49}"/>
              </a:ext>
            </a:extLst>
          </p:cNvPr>
          <p:cNvPicPr>
            <a:picLocks noChangeAspect="1"/>
          </p:cNvPicPr>
          <p:nvPr/>
        </p:nvPicPr>
        <p:blipFill>
          <a:blip r:embed="rId2"/>
          <a:stretch>
            <a:fillRect/>
          </a:stretch>
        </p:blipFill>
        <p:spPr>
          <a:xfrm>
            <a:off x="4338166" y="2500163"/>
            <a:ext cx="4348634" cy="2032682"/>
          </a:xfrm>
          <a:prstGeom prst="rect">
            <a:avLst/>
          </a:prstGeom>
        </p:spPr>
      </p:pic>
      <p:pic>
        <p:nvPicPr>
          <p:cNvPr id="4" name="Picture 3">
            <a:extLst>
              <a:ext uri="{FF2B5EF4-FFF2-40B4-BE49-F238E27FC236}">
                <a16:creationId xmlns:a16="http://schemas.microsoft.com/office/drawing/2014/main" id="{73ED8AF2-6DA9-47F9-BD88-28A2FA1239B1}"/>
              </a:ext>
            </a:extLst>
          </p:cNvPr>
          <p:cNvPicPr>
            <a:picLocks noChangeAspect="1"/>
          </p:cNvPicPr>
          <p:nvPr/>
        </p:nvPicPr>
        <p:blipFill>
          <a:blip r:embed="rId3"/>
          <a:stretch>
            <a:fillRect/>
          </a:stretch>
        </p:blipFill>
        <p:spPr>
          <a:xfrm>
            <a:off x="457200" y="2500163"/>
            <a:ext cx="3490271" cy="1879173"/>
          </a:xfrm>
          <a:prstGeom prst="rect">
            <a:avLst/>
          </a:prstGeom>
        </p:spPr>
      </p:pic>
    </p:spTree>
    <p:extLst>
      <p:ext uri="{BB962C8B-B14F-4D97-AF65-F5344CB8AC3E}">
        <p14:creationId xmlns:p14="http://schemas.microsoft.com/office/powerpoint/2010/main" val="214329087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819028-CC27-4C98-9669-6F301651965C}"/>
              </a:ext>
            </a:extLst>
          </p:cNvPr>
          <p:cNvSpPr txBox="1"/>
          <p:nvPr/>
        </p:nvSpPr>
        <p:spPr>
          <a:xfrm>
            <a:off x="252248" y="268244"/>
            <a:ext cx="8639504" cy="4308872"/>
          </a:xfrm>
          <a:prstGeom prst="rect">
            <a:avLst/>
          </a:prstGeom>
          <a:noFill/>
        </p:spPr>
        <p:txBody>
          <a:bodyPr wrap="square" rtlCol="0">
            <a:spAutoFit/>
          </a:bodyPr>
          <a:lstStyle/>
          <a:p>
            <a:pPr algn="ctr"/>
            <a:r>
              <a:rPr lang="en-US" sz="4400" b="1" dirty="0">
                <a:solidFill>
                  <a:srgbClr val="C00000"/>
                </a:solidFill>
                <a:latin typeface="Trebuchet MS" panose="020B0603020202020204" pitchFamily="34" charset="0"/>
              </a:rPr>
              <a:t>The Role of the Bursar’s Office at Radford University:</a:t>
            </a:r>
            <a:endParaRPr lang="en-US" sz="4400" dirty="0">
              <a:solidFill>
                <a:srgbClr val="C00000"/>
              </a:solidFill>
              <a:latin typeface="Trebuchet MS" panose="020B0603020202020204" pitchFamily="34" charset="0"/>
            </a:endParaRPr>
          </a:p>
          <a:p>
            <a:pPr marL="285750" indent="-285750">
              <a:lnSpc>
                <a:spcPct val="150000"/>
              </a:lnSpc>
              <a:buFont typeface="Arial" panose="020B0604020202020204" pitchFamily="34" charset="0"/>
              <a:buChar char="•"/>
            </a:pPr>
            <a:endParaRPr lang="en-US" sz="2000" dirty="0">
              <a:latin typeface="Trebuchet MS" panose="020B0603020202020204" pitchFamily="34" charset="0"/>
            </a:endParaRPr>
          </a:p>
          <a:p>
            <a:pPr marL="285750" indent="-285750">
              <a:lnSpc>
                <a:spcPct val="150000"/>
              </a:lnSpc>
              <a:buFont typeface="Arial" panose="020B0604020202020204" pitchFamily="34" charset="0"/>
              <a:buChar char="•"/>
            </a:pPr>
            <a:r>
              <a:rPr lang="en-US" sz="2000" dirty="0">
                <a:latin typeface="Trebuchet MS" panose="020B0603020202020204" pitchFamily="34" charset="0"/>
              </a:rPr>
              <a:t>Billing </a:t>
            </a:r>
          </a:p>
          <a:p>
            <a:pPr marL="285750" indent="-285750">
              <a:lnSpc>
                <a:spcPct val="150000"/>
              </a:lnSpc>
              <a:buFont typeface="Arial" panose="020B0604020202020204" pitchFamily="34" charset="0"/>
              <a:buChar char="•"/>
            </a:pPr>
            <a:r>
              <a:rPr lang="en-US" sz="2000" dirty="0">
                <a:latin typeface="Trebuchet MS" panose="020B0603020202020204" pitchFamily="34" charset="0"/>
              </a:rPr>
              <a:t>Refunds</a:t>
            </a:r>
          </a:p>
          <a:p>
            <a:pPr marL="285750" indent="-285750">
              <a:lnSpc>
                <a:spcPct val="150000"/>
              </a:lnSpc>
              <a:buFont typeface="Arial" panose="020B0604020202020204" pitchFamily="34" charset="0"/>
              <a:buChar char="•"/>
            </a:pPr>
            <a:r>
              <a:rPr lang="en-US" sz="2000" dirty="0">
                <a:latin typeface="Trebuchet MS" panose="020B0603020202020204" pitchFamily="34" charset="0"/>
              </a:rPr>
              <a:t>Payment Plans</a:t>
            </a:r>
          </a:p>
          <a:p>
            <a:pPr marL="285750" indent="-285750">
              <a:lnSpc>
                <a:spcPct val="150000"/>
              </a:lnSpc>
              <a:buFont typeface="Arial" panose="020B0604020202020204" pitchFamily="34" charset="0"/>
              <a:buChar char="•"/>
            </a:pPr>
            <a:r>
              <a:rPr lang="en-US" sz="2000" dirty="0">
                <a:latin typeface="Trebuchet MS" panose="020B0603020202020204" pitchFamily="34" charset="0"/>
              </a:rPr>
              <a:t>Processing Payments</a:t>
            </a:r>
          </a:p>
          <a:p>
            <a:pPr marL="285750" indent="-285750">
              <a:buFont typeface="Wingdings" panose="05000000000000000000" pitchFamily="2" charset="2"/>
              <a:buChar char="Ø"/>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896849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74FFA6-3DD2-4905-949A-DF6938456409}"/>
              </a:ext>
            </a:extLst>
          </p:cNvPr>
          <p:cNvSpPr/>
          <p:nvPr/>
        </p:nvSpPr>
        <p:spPr>
          <a:xfrm>
            <a:off x="265671" y="249453"/>
            <a:ext cx="1830950" cy="646331"/>
          </a:xfrm>
          <a:prstGeom prst="rect">
            <a:avLst/>
          </a:prstGeom>
        </p:spPr>
        <p:txBody>
          <a:bodyPr wrap="none">
            <a:spAutoFit/>
          </a:bodyPr>
          <a:lstStyle/>
          <a:p>
            <a:r>
              <a:rPr lang="en-US" sz="3600" b="1" dirty="0">
                <a:solidFill>
                  <a:srgbClr val="BC0523"/>
                </a:solidFill>
                <a:latin typeface="Trebuchet MS"/>
                <a:cs typeface="Trebuchet MS"/>
              </a:rPr>
              <a:t>The Bill</a:t>
            </a:r>
            <a:endParaRPr lang="en-US" sz="3600" dirty="0"/>
          </a:p>
        </p:txBody>
      </p:sp>
      <p:sp>
        <p:nvSpPr>
          <p:cNvPr id="3" name="Rectangle 2">
            <a:extLst>
              <a:ext uri="{FF2B5EF4-FFF2-40B4-BE49-F238E27FC236}">
                <a16:creationId xmlns:a16="http://schemas.microsoft.com/office/drawing/2014/main" id="{667B6D52-D7EB-42B7-A167-91F1A9242B01}"/>
              </a:ext>
            </a:extLst>
          </p:cNvPr>
          <p:cNvSpPr/>
          <p:nvPr/>
        </p:nvSpPr>
        <p:spPr>
          <a:xfrm>
            <a:off x="3952" y="1079407"/>
            <a:ext cx="4907183" cy="2918171"/>
          </a:xfrm>
          <a:prstGeom prst="rect">
            <a:avLst/>
          </a:prstGeom>
        </p:spPr>
        <p:txBody>
          <a:bodyPr wrap="square">
            <a:spAutoFit/>
          </a:bodyPr>
          <a:lstStyle/>
          <a:p>
            <a:pPr marL="285750" indent="-285750">
              <a:lnSpc>
                <a:spcPct val="110000"/>
              </a:lnSpc>
              <a:buFont typeface="Arial" panose="020B0604020202020204" pitchFamily="34" charset="0"/>
              <a:buChar char="•"/>
            </a:pPr>
            <a:r>
              <a:rPr lang="en-US" sz="1400" b="1" dirty="0">
                <a:solidFill>
                  <a:schemeClr val="tx1">
                    <a:lumMod val="95000"/>
                    <a:lumOff val="5000"/>
                  </a:schemeClr>
                </a:solidFill>
                <a:latin typeface="Trebuchet MS"/>
                <a:cs typeface="Trebuchet MS"/>
              </a:rPr>
              <a:t>Semester Bills are sent electronically to all pre-registered students</a:t>
            </a:r>
          </a:p>
          <a:p>
            <a:pPr>
              <a:lnSpc>
                <a:spcPct val="110000"/>
              </a:lnSpc>
            </a:pPr>
            <a:endParaRPr lang="en-US" sz="1400" b="1" dirty="0">
              <a:solidFill>
                <a:schemeClr val="tx1">
                  <a:lumMod val="95000"/>
                  <a:lumOff val="5000"/>
                </a:schemeClr>
              </a:solidFill>
              <a:latin typeface="Trebuchet MS"/>
              <a:cs typeface="Trebuchet MS"/>
            </a:endParaRPr>
          </a:p>
          <a:p>
            <a:pPr marL="742950" lvl="1" indent="-285750">
              <a:lnSpc>
                <a:spcPct val="110000"/>
              </a:lnSpc>
              <a:buFont typeface="Arial" panose="020B0604020202020204" pitchFamily="34" charset="0"/>
              <a:buChar char="•"/>
            </a:pPr>
            <a:r>
              <a:rPr lang="en-US" sz="1400" dirty="0">
                <a:solidFill>
                  <a:schemeClr val="tx1">
                    <a:lumMod val="95000"/>
                    <a:lumOff val="5000"/>
                  </a:schemeClr>
                </a:solidFill>
                <a:latin typeface="Trebuchet MS"/>
                <a:cs typeface="Trebuchet MS"/>
              </a:rPr>
              <a:t>Classes will be</a:t>
            </a:r>
            <a:r>
              <a:rPr lang="en-US" sz="1400" dirty="0">
                <a:solidFill>
                  <a:srgbClr val="C00000"/>
                </a:solidFill>
                <a:latin typeface="Trebuchet MS"/>
                <a:cs typeface="Trebuchet MS"/>
              </a:rPr>
              <a:t> </a:t>
            </a:r>
            <a:r>
              <a:rPr lang="en-US" sz="1400" b="1" i="1" dirty="0">
                <a:solidFill>
                  <a:srgbClr val="C00000"/>
                </a:solidFill>
                <a:latin typeface="Trebuchet MS"/>
                <a:cs typeface="Trebuchet MS"/>
              </a:rPr>
              <a:t>cancelled</a:t>
            </a:r>
            <a:r>
              <a:rPr lang="en-US" sz="1400" i="1" dirty="0">
                <a:solidFill>
                  <a:srgbClr val="C00000"/>
                </a:solidFill>
                <a:latin typeface="Trebuchet MS"/>
                <a:cs typeface="Trebuchet MS"/>
              </a:rPr>
              <a:t> </a:t>
            </a:r>
            <a:r>
              <a:rPr lang="en-US" sz="1400" dirty="0">
                <a:solidFill>
                  <a:schemeClr val="tx1">
                    <a:lumMod val="95000"/>
                    <a:lumOff val="5000"/>
                  </a:schemeClr>
                </a:solidFill>
                <a:latin typeface="Trebuchet MS"/>
                <a:cs typeface="Trebuchet MS"/>
              </a:rPr>
              <a:t>if payment in full is not received or covered by </a:t>
            </a:r>
            <a:r>
              <a:rPr lang="en-US" sz="1400" b="1" dirty="0">
                <a:solidFill>
                  <a:srgbClr val="C00000"/>
                </a:solidFill>
                <a:latin typeface="Trebuchet MS"/>
                <a:cs typeface="Trebuchet MS"/>
              </a:rPr>
              <a:t>January 28, 2021</a:t>
            </a:r>
            <a:r>
              <a:rPr lang="en-US" sz="1400" dirty="0">
                <a:solidFill>
                  <a:schemeClr val="tx1">
                    <a:lumMod val="95000"/>
                    <a:lumOff val="5000"/>
                  </a:schemeClr>
                </a:solidFill>
                <a:latin typeface="Trebuchet MS"/>
                <a:cs typeface="Trebuchet MS"/>
              </a:rPr>
              <a:t>.</a:t>
            </a:r>
          </a:p>
          <a:p>
            <a:pPr marL="742950" lvl="1" indent="-285750">
              <a:lnSpc>
                <a:spcPct val="110000"/>
              </a:lnSpc>
              <a:buFont typeface="Arial" panose="020B0604020202020204" pitchFamily="34" charset="0"/>
              <a:buChar char="•"/>
            </a:pPr>
            <a:r>
              <a:rPr lang="en-US" sz="1400" dirty="0">
                <a:solidFill>
                  <a:schemeClr val="tx1">
                    <a:lumMod val="95000"/>
                    <a:lumOff val="5000"/>
                  </a:schemeClr>
                </a:solidFill>
                <a:latin typeface="Trebuchet MS"/>
                <a:cs typeface="Trebuchet MS"/>
              </a:rPr>
              <a:t>Payment Options- Financial Aid and Payment Plan</a:t>
            </a:r>
          </a:p>
          <a:p>
            <a:pPr marL="742950" lvl="1" indent="-285750">
              <a:lnSpc>
                <a:spcPct val="110000"/>
              </a:lnSpc>
              <a:buFont typeface="Arial" panose="020B0604020202020204" pitchFamily="34" charset="0"/>
              <a:buChar char="•"/>
            </a:pPr>
            <a:r>
              <a:rPr lang="en-US" sz="1400" dirty="0">
                <a:solidFill>
                  <a:schemeClr val="tx1">
                    <a:lumMod val="95000"/>
                    <a:lumOff val="5000"/>
                  </a:schemeClr>
                </a:solidFill>
                <a:latin typeface="Trebuchet MS"/>
                <a:cs typeface="Trebuchet MS"/>
              </a:rPr>
              <a:t>Students access their account and make payments through the RU Portal</a:t>
            </a:r>
          </a:p>
          <a:p>
            <a:pPr marL="742950" lvl="1" indent="-285750">
              <a:lnSpc>
                <a:spcPct val="110000"/>
              </a:lnSpc>
              <a:buFont typeface="Arial" panose="020B0604020202020204" pitchFamily="34" charset="0"/>
              <a:buChar char="•"/>
            </a:pPr>
            <a:r>
              <a:rPr lang="en-US" sz="1400" dirty="0">
                <a:solidFill>
                  <a:schemeClr val="tx1">
                    <a:lumMod val="95000"/>
                    <a:lumOff val="5000"/>
                  </a:schemeClr>
                </a:solidFill>
                <a:latin typeface="Trebuchet MS"/>
                <a:cs typeface="Trebuchet MS"/>
              </a:rPr>
              <a:t>Parents/guardians have the same access by becoming an “</a:t>
            </a:r>
            <a:r>
              <a:rPr lang="en-US" sz="1400" b="1" dirty="0">
                <a:solidFill>
                  <a:schemeClr val="tx1">
                    <a:lumMod val="95000"/>
                    <a:lumOff val="5000"/>
                  </a:schemeClr>
                </a:solidFill>
                <a:latin typeface="Trebuchet MS"/>
                <a:cs typeface="Trebuchet MS"/>
              </a:rPr>
              <a:t>Authorized Payer</a:t>
            </a:r>
            <a:r>
              <a:rPr lang="en-US" sz="1400" dirty="0">
                <a:solidFill>
                  <a:schemeClr val="tx1">
                    <a:lumMod val="95000"/>
                    <a:lumOff val="5000"/>
                  </a:schemeClr>
                </a:solidFill>
                <a:latin typeface="Trebuchet MS"/>
                <a:cs typeface="Trebuchet MS"/>
              </a:rPr>
              <a:t>”</a:t>
            </a:r>
          </a:p>
          <a:p>
            <a:pPr marL="742950" lvl="1" indent="-285750">
              <a:lnSpc>
                <a:spcPct val="110000"/>
              </a:lnSpc>
              <a:buFont typeface="Arial" panose="020B0604020202020204" pitchFamily="34" charset="0"/>
              <a:buChar char="•"/>
            </a:pPr>
            <a:r>
              <a:rPr lang="en-US" sz="1400" dirty="0">
                <a:solidFill>
                  <a:schemeClr val="tx1">
                    <a:lumMod val="95000"/>
                    <a:lumOff val="5000"/>
                  </a:schemeClr>
                </a:solidFill>
                <a:latin typeface="Trebuchet MS"/>
                <a:cs typeface="Trebuchet MS"/>
              </a:rPr>
              <a:t>Payment Methods – cash, check, electronic check, or credit card </a:t>
            </a:r>
            <a:r>
              <a:rPr lang="en-US" sz="1400" dirty="0">
                <a:solidFill>
                  <a:srgbClr val="C00000"/>
                </a:solidFill>
                <a:latin typeface="Trebuchet MS"/>
                <a:cs typeface="Trebuchet MS"/>
              </a:rPr>
              <a:t>(plus a 2.7% service fee)</a:t>
            </a:r>
          </a:p>
        </p:txBody>
      </p:sp>
      <p:pic>
        <p:nvPicPr>
          <p:cNvPr id="10" name="Picture 9">
            <a:extLst>
              <a:ext uri="{FF2B5EF4-FFF2-40B4-BE49-F238E27FC236}">
                <a16:creationId xmlns:a16="http://schemas.microsoft.com/office/drawing/2014/main" id="{3C5BB4FD-5725-4997-8EB8-23022D3FD32F}"/>
              </a:ext>
            </a:extLst>
          </p:cNvPr>
          <p:cNvPicPr>
            <a:picLocks noChangeAspect="1"/>
          </p:cNvPicPr>
          <p:nvPr/>
        </p:nvPicPr>
        <p:blipFill>
          <a:blip r:embed="rId2"/>
          <a:stretch>
            <a:fillRect/>
          </a:stretch>
        </p:blipFill>
        <p:spPr>
          <a:xfrm>
            <a:off x="5367134" y="249453"/>
            <a:ext cx="3449824" cy="4343400"/>
          </a:xfrm>
          <a:prstGeom prst="rect">
            <a:avLst/>
          </a:prstGeom>
        </p:spPr>
      </p:pic>
    </p:spTree>
    <p:extLst>
      <p:ext uri="{BB962C8B-B14F-4D97-AF65-F5344CB8AC3E}">
        <p14:creationId xmlns:p14="http://schemas.microsoft.com/office/powerpoint/2010/main" val="11772529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87"/>
            <a:ext cx="9069280" cy="857250"/>
          </a:xfrm>
        </p:spPr>
        <p:txBody>
          <a:bodyPr>
            <a:noAutofit/>
          </a:bodyPr>
          <a:lstStyle/>
          <a:p>
            <a:pPr algn="l"/>
            <a:r>
              <a:rPr lang="en-US" sz="3600" b="1" dirty="0">
                <a:solidFill>
                  <a:srgbClr val="BC0523"/>
                </a:solidFill>
                <a:latin typeface="Trebuchet MS"/>
                <a:cs typeface="Trebuchet MS"/>
              </a:rPr>
              <a:t>Tuition and Fee Rates (per semester)</a:t>
            </a:r>
          </a:p>
        </p:txBody>
      </p:sp>
      <p:cxnSp>
        <p:nvCxnSpPr>
          <p:cNvPr id="10" name="Straight Connector 9"/>
          <p:cNvCxnSpPr/>
          <p:nvPr/>
        </p:nvCxnSpPr>
        <p:spPr>
          <a:xfrm>
            <a:off x="497840" y="1028700"/>
            <a:ext cx="818896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491134415"/>
              </p:ext>
            </p:extLst>
          </p:nvPr>
        </p:nvGraphicFramePr>
        <p:xfrm>
          <a:off x="497840" y="1317350"/>
          <a:ext cx="8188959" cy="3142538"/>
        </p:xfrm>
        <a:graphic>
          <a:graphicData uri="http://schemas.openxmlformats.org/drawingml/2006/table">
            <a:tbl>
              <a:tblPr firstRow="1" bandRow="1">
                <a:tableStyleId>{21E4AEA4-8DFA-4A89-87EB-49C32662AFE0}</a:tableStyleId>
              </a:tblPr>
              <a:tblGrid>
                <a:gridCol w="2650335">
                  <a:extLst>
                    <a:ext uri="{9D8B030D-6E8A-4147-A177-3AD203B41FA5}">
                      <a16:colId xmlns:a16="http://schemas.microsoft.com/office/drawing/2014/main" val="333581917"/>
                    </a:ext>
                  </a:extLst>
                </a:gridCol>
                <a:gridCol w="1265425">
                  <a:extLst>
                    <a:ext uri="{9D8B030D-6E8A-4147-A177-3AD203B41FA5}">
                      <a16:colId xmlns:a16="http://schemas.microsoft.com/office/drawing/2014/main" val="677793703"/>
                    </a:ext>
                  </a:extLst>
                </a:gridCol>
                <a:gridCol w="2714179">
                  <a:extLst>
                    <a:ext uri="{9D8B030D-6E8A-4147-A177-3AD203B41FA5}">
                      <a16:colId xmlns:a16="http://schemas.microsoft.com/office/drawing/2014/main" val="630559461"/>
                    </a:ext>
                  </a:extLst>
                </a:gridCol>
                <a:gridCol w="1559020">
                  <a:extLst>
                    <a:ext uri="{9D8B030D-6E8A-4147-A177-3AD203B41FA5}">
                      <a16:colId xmlns:a16="http://schemas.microsoft.com/office/drawing/2014/main" val="2816080422"/>
                    </a:ext>
                  </a:extLst>
                </a:gridCol>
              </a:tblGrid>
              <a:tr h="471871">
                <a:tc gridSpan="2">
                  <a:txBody>
                    <a:bodyPr/>
                    <a:lstStyle/>
                    <a:p>
                      <a:pPr algn="ctr"/>
                      <a:r>
                        <a:rPr lang="en-US" dirty="0"/>
                        <a:t>In State Tuition</a:t>
                      </a:r>
                    </a:p>
                  </a:txBody>
                  <a:tcPr/>
                </a:tc>
                <a:tc hMerge="1">
                  <a:txBody>
                    <a:bodyPr/>
                    <a:lstStyle/>
                    <a:p>
                      <a:endParaRPr lang="en-US" dirty="0"/>
                    </a:p>
                  </a:txBody>
                  <a:tcPr/>
                </a:tc>
                <a:tc gridSpan="2">
                  <a:txBody>
                    <a:bodyPr/>
                    <a:lstStyle/>
                    <a:p>
                      <a:pPr algn="ctr"/>
                      <a:r>
                        <a:rPr lang="en-US" dirty="0"/>
                        <a:t>Out-of-State Tuition</a:t>
                      </a:r>
                    </a:p>
                  </a:txBody>
                  <a:tcPr/>
                </a:tc>
                <a:tc hMerge="1">
                  <a:txBody>
                    <a:bodyPr/>
                    <a:lstStyle/>
                    <a:p>
                      <a:endParaRPr lang="en-US" dirty="0"/>
                    </a:p>
                  </a:txBody>
                  <a:tcPr/>
                </a:tc>
                <a:extLst>
                  <a:ext uri="{0D108BD9-81ED-4DB2-BD59-A6C34878D82A}">
                    <a16:rowId xmlns:a16="http://schemas.microsoft.com/office/drawing/2014/main" val="1734634788"/>
                  </a:ext>
                </a:extLst>
              </a:tr>
              <a:tr h="471871">
                <a:tc>
                  <a:txBody>
                    <a:bodyPr/>
                    <a:lstStyle/>
                    <a:p>
                      <a:r>
                        <a:rPr lang="en-US" sz="1600" dirty="0"/>
                        <a:t>Tuition</a:t>
                      </a:r>
                      <a:r>
                        <a:rPr lang="en-US" sz="1600" baseline="0" dirty="0"/>
                        <a:t> &amp; Required Fees</a:t>
                      </a:r>
                      <a:endParaRPr lang="en-US" sz="1600" dirty="0"/>
                    </a:p>
                  </a:txBody>
                  <a:tcPr/>
                </a:tc>
                <a:tc>
                  <a:txBody>
                    <a:bodyPr/>
                    <a:lstStyle/>
                    <a:p>
                      <a:r>
                        <a:rPr lang="en-US" sz="1600" dirty="0"/>
                        <a:t>$  5,983.00</a:t>
                      </a:r>
                    </a:p>
                  </a:txBody>
                  <a:tcPr/>
                </a:tc>
                <a:tc>
                  <a:txBody>
                    <a:bodyPr/>
                    <a:lstStyle/>
                    <a:p>
                      <a:r>
                        <a:rPr lang="en-US" sz="1600" dirty="0"/>
                        <a:t>Tuition</a:t>
                      </a:r>
                      <a:r>
                        <a:rPr lang="en-US" sz="1600" baseline="0" dirty="0"/>
                        <a:t> &amp; Required Fees</a:t>
                      </a:r>
                      <a:endParaRPr lang="en-US" sz="1600" dirty="0"/>
                    </a:p>
                  </a:txBody>
                  <a:tcPr/>
                </a:tc>
                <a:tc>
                  <a:txBody>
                    <a:bodyPr/>
                    <a:lstStyle/>
                    <a:p>
                      <a:r>
                        <a:rPr lang="en-US" sz="1600" dirty="0"/>
                        <a:t>$12,024.00</a:t>
                      </a:r>
                    </a:p>
                  </a:txBody>
                  <a:tcPr/>
                </a:tc>
                <a:extLst>
                  <a:ext uri="{0D108BD9-81ED-4DB2-BD59-A6C34878D82A}">
                    <a16:rowId xmlns:a16="http://schemas.microsoft.com/office/drawing/2014/main" val="1547091061"/>
                  </a:ext>
                </a:extLst>
              </a:tr>
              <a:tr h="471871">
                <a:tc>
                  <a:txBody>
                    <a:bodyPr/>
                    <a:lstStyle/>
                    <a:p>
                      <a:r>
                        <a:rPr lang="en-US" sz="1600" dirty="0"/>
                        <a:t>Housing</a:t>
                      </a:r>
                    </a:p>
                  </a:txBody>
                  <a:tcPr/>
                </a:tc>
                <a:tc>
                  <a:txBody>
                    <a:bodyPr/>
                    <a:lstStyle/>
                    <a:p>
                      <a:r>
                        <a:rPr lang="en-US" sz="1600" dirty="0"/>
                        <a:t>$  2,747.50</a:t>
                      </a:r>
                    </a:p>
                  </a:txBody>
                  <a:tcPr/>
                </a:tc>
                <a:tc>
                  <a:txBody>
                    <a:bodyPr/>
                    <a:lstStyle/>
                    <a:p>
                      <a:r>
                        <a:rPr lang="en-US" sz="1600" dirty="0"/>
                        <a:t>Housing</a:t>
                      </a:r>
                    </a:p>
                  </a:txBody>
                  <a:tcPr/>
                </a:tc>
                <a:tc>
                  <a:txBody>
                    <a:bodyPr/>
                    <a:lstStyle/>
                    <a:p>
                      <a:r>
                        <a:rPr lang="en-US" sz="1600" dirty="0"/>
                        <a:t>$  2,747.50</a:t>
                      </a:r>
                    </a:p>
                  </a:txBody>
                  <a:tcPr/>
                </a:tc>
                <a:extLst>
                  <a:ext uri="{0D108BD9-81ED-4DB2-BD59-A6C34878D82A}">
                    <a16:rowId xmlns:a16="http://schemas.microsoft.com/office/drawing/2014/main" val="3216810309"/>
                  </a:ext>
                </a:extLst>
              </a:tr>
              <a:tr h="471871">
                <a:tc>
                  <a:txBody>
                    <a:bodyPr/>
                    <a:lstStyle/>
                    <a:p>
                      <a:r>
                        <a:rPr lang="en-US" sz="1600" dirty="0"/>
                        <a:t>Meal Plan</a:t>
                      </a:r>
                    </a:p>
                  </a:txBody>
                  <a:tcPr/>
                </a:tc>
                <a:tc>
                  <a:txBody>
                    <a:bodyPr/>
                    <a:lstStyle/>
                    <a:p>
                      <a:r>
                        <a:rPr lang="en-US" sz="1600" dirty="0"/>
                        <a:t>$  2,112.50</a:t>
                      </a:r>
                    </a:p>
                  </a:txBody>
                  <a:tcPr/>
                </a:tc>
                <a:tc>
                  <a:txBody>
                    <a:bodyPr/>
                    <a:lstStyle/>
                    <a:p>
                      <a:r>
                        <a:rPr lang="en-US" sz="1600" dirty="0"/>
                        <a:t>Meal Plan</a:t>
                      </a:r>
                    </a:p>
                  </a:txBody>
                  <a:tcPr/>
                </a:tc>
                <a:tc>
                  <a:txBody>
                    <a:bodyPr/>
                    <a:lstStyle/>
                    <a:p>
                      <a:r>
                        <a:rPr lang="en-US" sz="1600" dirty="0"/>
                        <a:t>$  2,112.50</a:t>
                      </a:r>
                    </a:p>
                  </a:txBody>
                  <a:tcPr/>
                </a:tc>
                <a:extLst>
                  <a:ext uri="{0D108BD9-81ED-4DB2-BD59-A6C34878D82A}">
                    <a16:rowId xmlns:a16="http://schemas.microsoft.com/office/drawing/2014/main" val="3235223045"/>
                  </a:ext>
                </a:extLst>
              </a:tr>
              <a:tr h="736894">
                <a:tc>
                  <a:txBody>
                    <a:bodyPr/>
                    <a:lstStyle/>
                    <a:p>
                      <a:r>
                        <a:rPr lang="en-US" sz="1600" dirty="0"/>
                        <a:t>Total Tuition</a:t>
                      </a:r>
                      <a:r>
                        <a:rPr lang="en-US" sz="1600" baseline="0" dirty="0"/>
                        <a:t>, Fees, Room and Board</a:t>
                      </a:r>
                      <a:endParaRPr lang="en-US" sz="1600" dirty="0"/>
                    </a:p>
                  </a:txBody>
                  <a:tcPr/>
                </a:tc>
                <a:tc>
                  <a:txBody>
                    <a:bodyPr/>
                    <a:lstStyle/>
                    <a:p>
                      <a:r>
                        <a:rPr lang="en-US" sz="1600" dirty="0"/>
                        <a:t>$10,843.00</a:t>
                      </a:r>
                    </a:p>
                  </a:txBody>
                  <a:tcPr/>
                </a:tc>
                <a:tc>
                  <a:txBody>
                    <a:bodyPr/>
                    <a:lstStyle/>
                    <a:p>
                      <a:r>
                        <a:rPr lang="en-US" sz="1600" dirty="0"/>
                        <a:t>Total Tuition</a:t>
                      </a:r>
                      <a:r>
                        <a:rPr lang="en-US" sz="1600" baseline="0" dirty="0"/>
                        <a:t>, Fees, Room and Board</a:t>
                      </a:r>
                      <a:endParaRPr lang="en-US" sz="1600" dirty="0"/>
                    </a:p>
                  </a:txBody>
                  <a:tcPr/>
                </a:tc>
                <a:tc>
                  <a:txBody>
                    <a:bodyPr/>
                    <a:lstStyle/>
                    <a:p>
                      <a:r>
                        <a:rPr lang="en-US" sz="1600" dirty="0"/>
                        <a:t>$16,884.00</a:t>
                      </a:r>
                    </a:p>
                  </a:txBody>
                  <a:tcPr/>
                </a:tc>
                <a:extLst>
                  <a:ext uri="{0D108BD9-81ED-4DB2-BD59-A6C34878D82A}">
                    <a16:rowId xmlns:a16="http://schemas.microsoft.com/office/drawing/2014/main" val="658141700"/>
                  </a:ext>
                </a:extLst>
              </a:tr>
              <a:tr h="471871">
                <a:tc gridSpan="4">
                  <a:txBody>
                    <a:bodyPr/>
                    <a:lstStyle/>
                    <a:p>
                      <a:pPr marL="285750" indent="-285750" algn="ctr">
                        <a:buFont typeface="Arial" panose="020B0604020202020204" pitchFamily="34" charset="0"/>
                        <a:buChar char="•"/>
                      </a:pPr>
                      <a:r>
                        <a:rPr lang="en-US" sz="1400" dirty="0"/>
                        <a:t>Housing and Meal Plan</a:t>
                      </a:r>
                      <a:r>
                        <a:rPr lang="en-US" sz="1400" baseline="0" dirty="0"/>
                        <a:t> rates are based on Standard Double Room &amp; Flex Meal Plan, </a:t>
                      </a:r>
                    </a:p>
                    <a:p>
                      <a:pPr marL="0" indent="0" algn="ctr">
                        <a:buFont typeface="Arial" panose="020B0604020202020204" pitchFamily="34" charset="0"/>
                        <a:buNone/>
                      </a:pPr>
                      <a:r>
                        <a:rPr lang="en-US" sz="1400" baseline="0" dirty="0"/>
                        <a:t>Pending Board of Visitors approval</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95145521"/>
                  </a:ext>
                </a:extLst>
              </a:tr>
            </a:tbl>
          </a:graphicData>
        </a:graphic>
      </p:graphicFrame>
    </p:spTree>
    <p:extLst>
      <p:ext uri="{BB962C8B-B14F-4D97-AF65-F5344CB8AC3E}">
        <p14:creationId xmlns:p14="http://schemas.microsoft.com/office/powerpoint/2010/main" val="198934388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F13A-221A-46C3-983C-A1B2B1C44646}"/>
              </a:ext>
            </a:extLst>
          </p:cNvPr>
          <p:cNvSpPr>
            <a:spLocks noGrp="1"/>
          </p:cNvSpPr>
          <p:nvPr>
            <p:ph type="title"/>
          </p:nvPr>
        </p:nvSpPr>
        <p:spPr>
          <a:xfrm>
            <a:off x="242492" y="207717"/>
            <a:ext cx="8682040" cy="857250"/>
          </a:xfrm>
        </p:spPr>
        <p:txBody>
          <a:bodyPr/>
          <a:lstStyle/>
          <a:p>
            <a:r>
              <a:rPr lang="en-US" sz="3600" b="1" dirty="0">
                <a:solidFill>
                  <a:srgbClr val="BC0523"/>
                </a:solidFill>
                <a:latin typeface="Trebuchet MS" panose="020B0603020202020204" pitchFamily="34" charset="0"/>
              </a:rPr>
              <a:t>Viewing</a:t>
            </a:r>
            <a:r>
              <a:rPr lang="en-US" sz="3600" b="1" dirty="0">
                <a:solidFill>
                  <a:srgbClr val="C00000"/>
                </a:solidFill>
                <a:latin typeface="Trebuchet MS" panose="020B0603020202020204" pitchFamily="34" charset="0"/>
              </a:rPr>
              <a:t> your Student’s Account Online</a:t>
            </a:r>
            <a:endParaRPr lang="en-US" sz="3600" dirty="0">
              <a:latin typeface="Trebuchet MS" panose="020B0603020202020204" pitchFamily="34" charset="0"/>
            </a:endParaRPr>
          </a:p>
        </p:txBody>
      </p:sp>
      <p:pic>
        <p:nvPicPr>
          <p:cNvPr id="3" name="Picture 2">
            <a:extLst>
              <a:ext uri="{FF2B5EF4-FFF2-40B4-BE49-F238E27FC236}">
                <a16:creationId xmlns:a16="http://schemas.microsoft.com/office/drawing/2014/main" id="{B45D5975-43EB-4266-B438-8655101B4445}"/>
              </a:ext>
            </a:extLst>
          </p:cNvPr>
          <p:cNvPicPr>
            <a:picLocks noChangeAspect="1"/>
          </p:cNvPicPr>
          <p:nvPr/>
        </p:nvPicPr>
        <p:blipFill>
          <a:blip r:embed="rId2"/>
          <a:stretch>
            <a:fillRect/>
          </a:stretch>
        </p:blipFill>
        <p:spPr>
          <a:xfrm>
            <a:off x="242492" y="1583705"/>
            <a:ext cx="2950025" cy="1744749"/>
          </a:xfrm>
          <a:prstGeom prst="rect">
            <a:avLst/>
          </a:prstGeom>
        </p:spPr>
      </p:pic>
      <p:pic>
        <p:nvPicPr>
          <p:cNvPr id="10" name="Picture 9">
            <a:extLst>
              <a:ext uri="{FF2B5EF4-FFF2-40B4-BE49-F238E27FC236}">
                <a16:creationId xmlns:a16="http://schemas.microsoft.com/office/drawing/2014/main" id="{73B4597B-850C-4F0B-BE5D-93FA50830292}"/>
              </a:ext>
            </a:extLst>
          </p:cNvPr>
          <p:cNvPicPr>
            <a:picLocks noChangeAspect="1"/>
          </p:cNvPicPr>
          <p:nvPr/>
        </p:nvPicPr>
        <p:blipFill>
          <a:blip r:embed="rId3"/>
          <a:stretch>
            <a:fillRect/>
          </a:stretch>
        </p:blipFill>
        <p:spPr>
          <a:xfrm>
            <a:off x="2876812" y="1603119"/>
            <a:ext cx="3224442" cy="1683951"/>
          </a:xfrm>
          <a:prstGeom prst="rect">
            <a:avLst/>
          </a:prstGeom>
        </p:spPr>
      </p:pic>
      <p:pic>
        <p:nvPicPr>
          <p:cNvPr id="12" name="Picture 11">
            <a:extLst>
              <a:ext uri="{FF2B5EF4-FFF2-40B4-BE49-F238E27FC236}">
                <a16:creationId xmlns:a16="http://schemas.microsoft.com/office/drawing/2014/main" id="{3B75609B-77CE-4F1A-973D-5897ED45C542}"/>
              </a:ext>
            </a:extLst>
          </p:cNvPr>
          <p:cNvPicPr>
            <a:picLocks noChangeAspect="1"/>
          </p:cNvPicPr>
          <p:nvPr/>
        </p:nvPicPr>
        <p:blipFill>
          <a:blip r:embed="rId4"/>
          <a:stretch>
            <a:fillRect/>
          </a:stretch>
        </p:blipFill>
        <p:spPr>
          <a:xfrm>
            <a:off x="6101254" y="1426078"/>
            <a:ext cx="2950026" cy="1619622"/>
          </a:xfrm>
          <a:prstGeom prst="rect">
            <a:avLst/>
          </a:prstGeom>
        </p:spPr>
      </p:pic>
    </p:spTree>
    <p:extLst>
      <p:ext uri="{BB962C8B-B14F-4D97-AF65-F5344CB8AC3E}">
        <p14:creationId xmlns:p14="http://schemas.microsoft.com/office/powerpoint/2010/main" val="26219899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E26E-9821-4BDB-A1A4-D7C6EB791140}"/>
              </a:ext>
            </a:extLst>
          </p:cNvPr>
          <p:cNvSpPr>
            <a:spLocks noGrp="1"/>
          </p:cNvSpPr>
          <p:nvPr>
            <p:ph type="title"/>
          </p:nvPr>
        </p:nvSpPr>
        <p:spPr/>
        <p:txBody>
          <a:bodyPr/>
          <a:lstStyle/>
          <a:p>
            <a:pPr algn="l"/>
            <a:r>
              <a:rPr lang="en-US" b="1" dirty="0">
                <a:solidFill>
                  <a:srgbClr val="C00000"/>
                </a:solidFill>
              </a:rPr>
              <a:t>The </a:t>
            </a:r>
            <a:r>
              <a:rPr lang="en-US" b="1" dirty="0" err="1">
                <a:solidFill>
                  <a:srgbClr val="C00000"/>
                </a:solidFill>
              </a:rPr>
              <a:t>Quikpay</a:t>
            </a:r>
            <a:r>
              <a:rPr lang="en-US" b="1" dirty="0">
                <a:solidFill>
                  <a:srgbClr val="C00000"/>
                </a:solidFill>
              </a:rPr>
              <a:t> Site</a:t>
            </a:r>
            <a:br>
              <a:rPr lang="en-US" b="1" dirty="0">
                <a:solidFill>
                  <a:srgbClr val="C00000"/>
                </a:solidFill>
              </a:rPr>
            </a:br>
            <a:endParaRPr lang="en-US" dirty="0"/>
          </a:p>
        </p:txBody>
      </p:sp>
      <p:sp>
        <p:nvSpPr>
          <p:cNvPr id="4" name="TextBox 3">
            <a:extLst>
              <a:ext uri="{FF2B5EF4-FFF2-40B4-BE49-F238E27FC236}">
                <a16:creationId xmlns:a16="http://schemas.microsoft.com/office/drawing/2014/main" id="{7301FB83-6CA6-4803-A8C6-D431914ED36E}"/>
              </a:ext>
            </a:extLst>
          </p:cNvPr>
          <p:cNvSpPr txBox="1"/>
          <p:nvPr/>
        </p:nvSpPr>
        <p:spPr>
          <a:xfrm>
            <a:off x="161591" y="1258909"/>
            <a:ext cx="4410409" cy="2554545"/>
          </a:xfrm>
          <a:prstGeom prst="rect">
            <a:avLst/>
          </a:prstGeom>
          <a:noFill/>
        </p:spPr>
        <p:txBody>
          <a:bodyPr wrap="square" rtlCol="0">
            <a:spAutoFit/>
          </a:bodyPr>
          <a:lstStyle/>
          <a:p>
            <a:r>
              <a:rPr lang="en-US" sz="2000" dirty="0">
                <a:latin typeface="Trebuchet MS" panose="020B0603020202020204" pitchFamily="34" charset="0"/>
              </a:rPr>
              <a:t>On this site you can:</a:t>
            </a:r>
          </a:p>
          <a:p>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View and pay your student account charges</a:t>
            </a:r>
          </a:p>
          <a:p>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Set up an Authorized Payer</a:t>
            </a:r>
          </a:p>
          <a:p>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Set up a Payment Plan</a:t>
            </a:r>
          </a:p>
        </p:txBody>
      </p:sp>
      <p:pic>
        <p:nvPicPr>
          <p:cNvPr id="5" name="Content Placeholder 3">
            <a:extLst>
              <a:ext uri="{FF2B5EF4-FFF2-40B4-BE49-F238E27FC236}">
                <a16:creationId xmlns:a16="http://schemas.microsoft.com/office/drawing/2014/main" id="{AB396151-696C-4214-AA6F-35245694F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089" y="1188473"/>
            <a:ext cx="4353320" cy="2461753"/>
          </a:xfrm>
          <a:prstGeom prst="rect">
            <a:avLst/>
          </a:prstGeom>
        </p:spPr>
      </p:pic>
    </p:spTree>
    <p:extLst>
      <p:ext uri="{BB962C8B-B14F-4D97-AF65-F5344CB8AC3E}">
        <p14:creationId xmlns:p14="http://schemas.microsoft.com/office/powerpoint/2010/main" val="279902794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F97ACD-BC12-4883-BBBE-3B8C91E0979F}"/>
              </a:ext>
            </a:extLst>
          </p:cNvPr>
          <p:cNvSpPr txBox="1"/>
          <p:nvPr/>
        </p:nvSpPr>
        <p:spPr>
          <a:xfrm>
            <a:off x="123567" y="136563"/>
            <a:ext cx="8896865" cy="2862322"/>
          </a:xfrm>
          <a:prstGeom prst="rect">
            <a:avLst/>
          </a:prstGeom>
          <a:noFill/>
        </p:spPr>
        <p:txBody>
          <a:bodyPr wrap="square" rtlCol="0">
            <a:spAutoFit/>
          </a:bodyPr>
          <a:lstStyle/>
          <a:p>
            <a:r>
              <a:rPr lang="en-US" sz="3600" b="1" dirty="0">
                <a:solidFill>
                  <a:srgbClr val="C00000"/>
                </a:solidFill>
                <a:latin typeface="Trebuchet MS" panose="020B0603020202020204" pitchFamily="34" charset="0"/>
              </a:rPr>
              <a:t>Authorized Payer</a:t>
            </a:r>
          </a:p>
          <a:p>
            <a:endParaRPr lang="en-US" sz="3600" b="1" dirty="0">
              <a:solidFill>
                <a:srgbClr val="C00000"/>
              </a:solidFill>
              <a:latin typeface="Trebuchet MS" panose="020B0603020202020204" pitchFamily="34" charset="0"/>
            </a:endParaRPr>
          </a:p>
          <a:p>
            <a:r>
              <a:rPr lang="en-US" sz="2000" dirty="0">
                <a:latin typeface="Trebuchet MS" panose="020B0603020202020204" pitchFamily="34" charset="0"/>
              </a:rPr>
              <a:t>An authorized payer is someone other than the student that needs access to the online account to view the bills and make payments.  </a:t>
            </a:r>
            <a:r>
              <a:rPr lang="en-US" sz="2000" dirty="0">
                <a:solidFill>
                  <a:srgbClr val="C00000"/>
                </a:solidFill>
                <a:latin typeface="Trebuchet MS" panose="020B0603020202020204" pitchFamily="34" charset="0"/>
              </a:rPr>
              <a:t>This access is separate from the FERPA*</a:t>
            </a:r>
            <a:r>
              <a:rPr lang="en-US" sz="2000" dirty="0">
                <a:latin typeface="Trebuchet MS" panose="020B0603020202020204" pitchFamily="34" charset="0"/>
              </a:rPr>
              <a:t>.</a:t>
            </a:r>
          </a:p>
          <a:p>
            <a:endParaRPr lang="en-US" sz="2400" dirty="0">
              <a:solidFill>
                <a:srgbClr val="C00000"/>
              </a:solidFill>
              <a:latin typeface="Trebuchet MS" panose="020B0603020202020204" pitchFamily="34" charset="0"/>
            </a:endParaRPr>
          </a:p>
          <a:p>
            <a:endParaRPr lang="en-US" sz="2400" dirty="0">
              <a:solidFill>
                <a:srgbClr val="C00000"/>
              </a:solidFill>
            </a:endParaRPr>
          </a:p>
        </p:txBody>
      </p:sp>
      <p:pic>
        <p:nvPicPr>
          <p:cNvPr id="3" name="Picture 2">
            <a:extLst>
              <a:ext uri="{FF2B5EF4-FFF2-40B4-BE49-F238E27FC236}">
                <a16:creationId xmlns:a16="http://schemas.microsoft.com/office/drawing/2014/main" id="{98A798A2-BA86-47AC-9D55-F180E44C7CB7}"/>
              </a:ext>
            </a:extLst>
          </p:cNvPr>
          <p:cNvPicPr>
            <a:picLocks noChangeAspect="1"/>
          </p:cNvPicPr>
          <p:nvPr/>
        </p:nvPicPr>
        <p:blipFill>
          <a:blip r:embed="rId2"/>
          <a:stretch>
            <a:fillRect/>
          </a:stretch>
        </p:blipFill>
        <p:spPr>
          <a:xfrm>
            <a:off x="3017864" y="2238375"/>
            <a:ext cx="5912316" cy="2387500"/>
          </a:xfrm>
          <a:prstGeom prst="rect">
            <a:avLst/>
          </a:prstGeom>
        </p:spPr>
      </p:pic>
    </p:spTree>
    <p:extLst>
      <p:ext uri="{BB962C8B-B14F-4D97-AF65-F5344CB8AC3E}">
        <p14:creationId xmlns:p14="http://schemas.microsoft.com/office/powerpoint/2010/main" val="38908357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0D3C47-63CA-42A1-92CD-307CB5414B47}"/>
              </a:ext>
            </a:extLst>
          </p:cNvPr>
          <p:cNvSpPr/>
          <p:nvPr/>
        </p:nvSpPr>
        <p:spPr>
          <a:xfrm>
            <a:off x="155520" y="136254"/>
            <a:ext cx="8988480" cy="1538883"/>
          </a:xfrm>
          <a:prstGeom prst="rect">
            <a:avLst/>
          </a:prstGeom>
        </p:spPr>
        <p:txBody>
          <a:bodyPr wrap="square">
            <a:spAutoFit/>
          </a:bodyPr>
          <a:lstStyle/>
          <a:p>
            <a:r>
              <a:rPr lang="en-US" sz="3600" b="1" dirty="0">
                <a:solidFill>
                  <a:srgbClr val="C00000"/>
                </a:solidFill>
                <a:latin typeface="Trebuchet MS" panose="020B0603020202020204" pitchFamily="34" charset="0"/>
              </a:rPr>
              <a:t>Viewing your Student’s Account Charges:</a:t>
            </a:r>
          </a:p>
          <a:p>
            <a:endParaRPr lang="en-US" dirty="0">
              <a:latin typeface="Trebuchet MS" panose="020B0603020202020204" pitchFamily="34" charset="0"/>
            </a:endParaRPr>
          </a:p>
          <a:p>
            <a:r>
              <a:rPr lang="en-US" sz="2000" dirty="0">
                <a:latin typeface="Trebuchet MS" panose="020B0603020202020204" pitchFamily="34" charset="0"/>
              </a:rPr>
              <a:t>Click on View &amp; Pay Accounts to see the current balance.</a:t>
            </a:r>
          </a:p>
          <a:p>
            <a:r>
              <a:rPr lang="en-US" sz="2000" dirty="0">
                <a:latin typeface="Trebuchet MS" panose="020B0603020202020204" pitchFamily="34" charset="0"/>
              </a:rPr>
              <a:t>To view the details, click on the “View Account Details” (in red).</a:t>
            </a:r>
          </a:p>
        </p:txBody>
      </p:sp>
      <p:pic>
        <p:nvPicPr>
          <p:cNvPr id="6" name="Picture 5">
            <a:extLst>
              <a:ext uri="{FF2B5EF4-FFF2-40B4-BE49-F238E27FC236}">
                <a16:creationId xmlns:a16="http://schemas.microsoft.com/office/drawing/2014/main" id="{51AE2088-4220-44B7-B006-D113DB60EFEE}"/>
              </a:ext>
            </a:extLst>
          </p:cNvPr>
          <p:cNvPicPr>
            <a:picLocks noChangeAspect="1"/>
          </p:cNvPicPr>
          <p:nvPr/>
        </p:nvPicPr>
        <p:blipFill>
          <a:blip r:embed="rId2"/>
          <a:stretch>
            <a:fillRect/>
          </a:stretch>
        </p:blipFill>
        <p:spPr>
          <a:xfrm>
            <a:off x="2061341" y="1837524"/>
            <a:ext cx="5021317" cy="2662095"/>
          </a:xfrm>
          <a:prstGeom prst="rect">
            <a:avLst/>
          </a:prstGeom>
        </p:spPr>
      </p:pic>
    </p:spTree>
    <p:extLst>
      <p:ext uri="{BB962C8B-B14F-4D97-AF65-F5344CB8AC3E}">
        <p14:creationId xmlns:p14="http://schemas.microsoft.com/office/powerpoint/2010/main" val="27379085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819028-CC27-4C98-9669-6F301651965C}"/>
              </a:ext>
            </a:extLst>
          </p:cNvPr>
          <p:cNvSpPr txBox="1"/>
          <p:nvPr/>
        </p:nvSpPr>
        <p:spPr>
          <a:xfrm>
            <a:off x="252248" y="172994"/>
            <a:ext cx="8639504" cy="4401205"/>
          </a:xfrm>
          <a:prstGeom prst="rect">
            <a:avLst/>
          </a:prstGeom>
          <a:noFill/>
        </p:spPr>
        <p:txBody>
          <a:bodyPr wrap="square" rtlCol="0">
            <a:spAutoFit/>
          </a:bodyPr>
          <a:lstStyle/>
          <a:p>
            <a:pPr algn="ctr"/>
            <a:r>
              <a:rPr lang="en-US" sz="4400" b="1" dirty="0">
                <a:solidFill>
                  <a:srgbClr val="C00000"/>
                </a:solidFill>
                <a:latin typeface="Trebuchet MS" panose="020B0603020202020204" pitchFamily="34" charset="0"/>
              </a:rPr>
              <a:t>The Role of the Financial Aid Office at Radford University: </a:t>
            </a:r>
          </a:p>
          <a:p>
            <a:pPr algn="ctr"/>
            <a:endParaRPr lang="en-US" sz="3600" dirty="0">
              <a:solidFill>
                <a:srgbClr val="C00000"/>
              </a:solidFill>
              <a:latin typeface="Trebuchet MS" panose="020B0603020202020204" pitchFamily="34" charset="0"/>
            </a:endParaRPr>
          </a:p>
          <a:p>
            <a:pPr marL="342900" indent="-342900">
              <a:lnSpc>
                <a:spcPct val="150000"/>
              </a:lnSpc>
              <a:buFont typeface="Arial" panose="020B0604020202020204" pitchFamily="34" charset="0"/>
              <a:buChar char="•"/>
            </a:pPr>
            <a:r>
              <a:rPr lang="en-US" sz="2000" dirty="0">
                <a:latin typeface="Trebuchet MS" panose="020B0603020202020204" pitchFamily="34" charset="0"/>
              </a:rPr>
              <a:t>Process FAFSA to confirm eligibility</a:t>
            </a:r>
          </a:p>
          <a:p>
            <a:pPr marL="285750" indent="-285750">
              <a:lnSpc>
                <a:spcPct val="150000"/>
              </a:lnSpc>
              <a:buFont typeface="Arial" panose="020B0604020202020204" pitchFamily="34" charset="0"/>
              <a:buChar char="•"/>
            </a:pPr>
            <a:r>
              <a:rPr lang="en-US" sz="2000" dirty="0">
                <a:latin typeface="Trebuchet MS" panose="020B0603020202020204" pitchFamily="34" charset="0"/>
              </a:rPr>
              <a:t>Award federal, state, institutional aid programs</a:t>
            </a:r>
          </a:p>
          <a:p>
            <a:pPr marL="285750" indent="-285750">
              <a:lnSpc>
                <a:spcPct val="150000"/>
              </a:lnSpc>
              <a:buFont typeface="Arial" panose="020B0604020202020204" pitchFamily="34" charset="0"/>
              <a:buChar char="•"/>
            </a:pPr>
            <a:r>
              <a:rPr lang="en-US" sz="2000" dirty="0">
                <a:latin typeface="Trebuchet MS" panose="020B0603020202020204" pitchFamily="34" charset="0"/>
              </a:rPr>
              <a:t>Process private education &amp; Parent PLUS loans</a:t>
            </a:r>
          </a:p>
          <a:p>
            <a:pPr marL="285750" indent="-285750">
              <a:lnSpc>
                <a:spcPct val="150000"/>
              </a:lnSpc>
              <a:buFont typeface="Arial" panose="020B0604020202020204" pitchFamily="34" charset="0"/>
              <a:buChar char="•"/>
            </a:pPr>
            <a:r>
              <a:rPr lang="en-US" sz="2000" dirty="0">
                <a:latin typeface="Trebuchet MS" panose="020B0603020202020204" pitchFamily="34" charset="0"/>
              </a:rPr>
              <a:t>Disburse awards to the Office of Bursar</a:t>
            </a:r>
          </a:p>
          <a:p>
            <a:pPr marL="285750" indent="-285750">
              <a:buFont typeface="Wingdings" panose="05000000000000000000" pitchFamily="2" charset="2"/>
              <a:buChar char="Ø"/>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1206029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B8500-2A8C-4649-BE1E-EFDEB8320093}"/>
              </a:ext>
            </a:extLst>
          </p:cNvPr>
          <p:cNvSpPr/>
          <p:nvPr/>
        </p:nvSpPr>
        <p:spPr>
          <a:xfrm>
            <a:off x="204952" y="593046"/>
            <a:ext cx="3168869" cy="3570208"/>
          </a:xfrm>
          <a:prstGeom prst="rect">
            <a:avLst/>
          </a:prstGeom>
        </p:spPr>
        <p:txBody>
          <a:bodyPr wrap="square">
            <a:spAutoFit/>
          </a:bodyPr>
          <a:lstStyle/>
          <a:p>
            <a:r>
              <a:rPr lang="en-US" sz="1600" dirty="0">
                <a:latin typeface="Trebuchet MS" panose="020B0603020202020204" pitchFamily="34" charset="0"/>
              </a:rPr>
              <a:t>The “</a:t>
            </a:r>
            <a:r>
              <a:rPr lang="en-US" sz="1600" dirty="0">
                <a:solidFill>
                  <a:srgbClr val="C00000"/>
                </a:solidFill>
                <a:latin typeface="Trebuchet MS" panose="020B0603020202020204" pitchFamily="34" charset="0"/>
              </a:rPr>
              <a:t>Current Activity</a:t>
            </a:r>
            <a:r>
              <a:rPr lang="en-US" sz="1600" dirty="0">
                <a:latin typeface="Trebuchet MS" panose="020B0603020202020204" pitchFamily="34" charset="0"/>
              </a:rPr>
              <a:t>” is the most up-to-date version of the account and the best place to:</a:t>
            </a:r>
          </a:p>
          <a:p>
            <a:endParaRPr lang="en-US" sz="1600" dirty="0">
              <a:latin typeface="Trebuchet MS" panose="020B0603020202020204" pitchFamily="34" charset="0"/>
            </a:endParaRPr>
          </a:p>
          <a:p>
            <a:pPr marL="285750" indent="-285750">
              <a:buFont typeface="Arial" panose="020B0604020202020204" pitchFamily="34" charset="0"/>
              <a:buChar char="•"/>
            </a:pPr>
            <a:r>
              <a:rPr lang="en-US" sz="1600" dirty="0">
                <a:latin typeface="Trebuchet MS" panose="020B0603020202020204" pitchFamily="34" charset="0"/>
              </a:rPr>
              <a:t>Monitor the account to make sure expected financial aid funds and outside payments such as scholarships, 529 plans, etc. are listed as either pending or actual payments.</a:t>
            </a:r>
          </a:p>
          <a:p>
            <a:endParaRPr lang="en-US" sz="1600" dirty="0">
              <a:latin typeface="Trebuchet MS" panose="020B0603020202020204" pitchFamily="34" charset="0"/>
            </a:endParaRPr>
          </a:p>
          <a:p>
            <a:pPr marL="285750" indent="-285750">
              <a:buFont typeface="Arial" panose="020B0604020202020204" pitchFamily="34" charset="0"/>
              <a:buChar char="•"/>
            </a:pPr>
            <a:r>
              <a:rPr lang="en-US" sz="1600" dirty="0">
                <a:latin typeface="Trebuchet MS" panose="020B0603020202020204" pitchFamily="34" charset="0"/>
              </a:rPr>
              <a:t>Verify refund dates and amoun</a:t>
            </a:r>
            <a:r>
              <a:rPr lang="en-US" dirty="0"/>
              <a:t>ts.</a:t>
            </a:r>
          </a:p>
        </p:txBody>
      </p:sp>
      <p:pic>
        <p:nvPicPr>
          <p:cNvPr id="2" name="Picture 1">
            <a:extLst>
              <a:ext uri="{FF2B5EF4-FFF2-40B4-BE49-F238E27FC236}">
                <a16:creationId xmlns:a16="http://schemas.microsoft.com/office/drawing/2014/main" id="{01DE0155-F69B-4CCA-9EFF-3AD382746283}"/>
              </a:ext>
            </a:extLst>
          </p:cNvPr>
          <p:cNvPicPr>
            <a:picLocks noChangeAspect="1"/>
          </p:cNvPicPr>
          <p:nvPr/>
        </p:nvPicPr>
        <p:blipFill>
          <a:blip r:embed="rId2"/>
          <a:stretch>
            <a:fillRect/>
          </a:stretch>
        </p:blipFill>
        <p:spPr>
          <a:xfrm>
            <a:off x="3373821" y="238783"/>
            <a:ext cx="5656696" cy="4311671"/>
          </a:xfrm>
          <a:prstGeom prst="rect">
            <a:avLst/>
          </a:prstGeom>
        </p:spPr>
      </p:pic>
    </p:spTree>
    <p:extLst>
      <p:ext uri="{BB962C8B-B14F-4D97-AF65-F5344CB8AC3E}">
        <p14:creationId xmlns:p14="http://schemas.microsoft.com/office/powerpoint/2010/main" val="148748288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FB4D78-E8C2-406E-AC37-8112567C3794}"/>
              </a:ext>
            </a:extLst>
          </p:cNvPr>
          <p:cNvSpPr/>
          <p:nvPr/>
        </p:nvSpPr>
        <p:spPr>
          <a:xfrm>
            <a:off x="331076" y="68122"/>
            <a:ext cx="8481848" cy="4462760"/>
          </a:xfrm>
          <a:prstGeom prst="rect">
            <a:avLst/>
          </a:prstGeom>
        </p:spPr>
        <p:txBody>
          <a:bodyPr wrap="square">
            <a:spAutoFit/>
          </a:bodyPr>
          <a:lstStyle/>
          <a:p>
            <a:r>
              <a:rPr lang="en-US" sz="4400" b="1" dirty="0">
                <a:solidFill>
                  <a:srgbClr val="C00000"/>
                </a:solidFill>
                <a:latin typeface="Trebuchet MS" panose="020B0603020202020204" pitchFamily="34" charset="0"/>
              </a:rPr>
              <a:t>Payments</a:t>
            </a:r>
          </a:p>
          <a:p>
            <a:endParaRPr lang="en-US" sz="2400" dirty="0">
              <a:solidFill>
                <a:srgbClr val="C00000"/>
              </a:solidFill>
              <a:latin typeface="Trebuchet MS" panose="020B0603020202020204" pitchFamily="34" charset="0"/>
            </a:endParaRPr>
          </a:p>
          <a:p>
            <a:r>
              <a:rPr lang="en-US" dirty="0">
                <a:latin typeface="Trebuchet MS" panose="020B0603020202020204" pitchFamily="34" charset="0"/>
              </a:rPr>
              <a:t>You may pay your account online with an e-Check or Credit Card.</a:t>
            </a:r>
          </a:p>
          <a:p>
            <a:pPr marL="742950" lvl="1" indent="-285750">
              <a:buFont typeface="Arial" panose="020B0604020202020204" pitchFamily="34" charset="0"/>
              <a:buChar char="•"/>
            </a:pPr>
            <a:r>
              <a:rPr lang="en-US" b="1" dirty="0">
                <a:solidFill>
                  <a:srgbClr val="C00000"/>
                </a:solidFill>
                <a:latin typeface="Trebuchet MS" panose="020B0603020202020204" pitchFamily="34" charset="0"/>
              </a:rPr>
              <a:t>e-Check</a:t>
            </a:r>
            <a:r>
              <a:rPr lang="en-US" dirty="0">
                <a:latin typeface="Trebuchet MS" panose="020B0603020202020204" pitchFamily="34" charset="0"/>
              </a:rPr>
              <a:t> is an electronic check which will draft your bank account.  </a:t>
            </a:r>
          </a:p>
          <a:p>
            <a:pPr marL="1200150" lvl="2" indent="-285750">
              <a:buFont typeface="Arial" panose="020B0604020202020204" pitchFamily="34" charset="0"/>
              <a:buChar char="•"/>
            </a:pPr>
            <a:r>
              <a:rPr lang="en-US" dirty="0">
                <a:latin typeface="Trebuchet MS" panose="020B0603020202020204" pitchFamily="34" charset="0"/>
              </a:rPr>
              <a:t>No additional fees. </a:t>
            </a:r>
          </a:p>
          <a:p>
            <a:pPr marL="1200150" lvl="2" indent="-285750">
              <a:buFont typeface="Arial" panose="020B0604020202020204" pitchFamily="34" charset="0"/>
              <a:buChar char="•"/>
            </a:pPr>
            <a:r>
              <a:rPr lang="en-US" dirty="0">
                <a:latin typeface="Trebuchet MS" panose="020B0603020202020204" pitchFamily="34" charset="0"/>
              </a:rPr>
              <a:t>Must have the routing and account number of the checking or savings account that funds will be drafted from. </a:t>
            </a:r>
          </a:p>
          <a:p>
            <a:pPr marL="742950" lvl="1" indent="-285750">
              <a:buFont typeface="Arial" panose="020B0604020202020204" pitchFamily="34" charset="0"/>
              <a:buChar char="•"/>
            </a:pPr>
            <a:r>
              <a:rPr lang="en-US" b="1" dirty="0">
                <a:solidFill>
                  <a:srgbClr val="C00000"/>
                </a:solidFill>
                <a:latin typeface="Trebuchet MS" panose="020B0603020202020204" pitchFamily="34" charset="0"/>
              </a:rPr>
              <a:t>Credit Cards and Debit Cards</a:t>
            </a:r>
            <a:endParaRPr lang="en-US" b="1" dirty="0">
              <a:latin typeface="Trebuchet MS" panose="020B0603020202020204" pitchFamily="34" charset="0"/>
            </a:endParaRPr>
          </a:p>
          <a:p>
            <a:pPr marL="1200150" lvl="2" indent="-285750">
              <a:buFont typeface="Arial" panose="020B0604020202020204" pitchFamily="34" charset="0"/>
              <a:buChar char="•"/>
            </a:pPr>
            <a:r>
              <a:rPr lang="en-US" dirty="0">
                <a:latin typeface="Trebuchet MS" panose="020B0603020202020204" pitchFamily="34" charset="0"/>
              </a:rPr>
              <a:t>American Express, Discover, MasterCard and VISA </a:t>
            </a:r>
          </a:p>
          <a:p>
            <a:pPr marL="1200150" lvl="2" indent="-285750">
              <a:buFont typeface="Arial" panose="020B0604020202020204" pitchFamily="34" charset="0"/>
              <a:buChar char="•"/>
            </a:pPr>
            <a:r>
              <a:rPr lang="en-US" dirty="0">
                <a:latin typeface="Trebuchet MS" panose="020B0603020202020204" pitchFamily="34" charset="0"/>
              </a:rPr>
              <a:t>2.7% service charge calculated based on the payment amount.</a:t>
            </a:r>
          </a:p>
          <a:p>
            <a:pPr marL="1200150" lvl="2" indent="-285750">
              <a:buFont typeface="Arial" panose="020B0604020202020204" pitchFamily="34" charset="0"/>
              <a:buChar char="•"/>
            </a:pPr>
            <a:endParaRPr lang="en-US" dirty="0">
              <a:latin typeface="Trebuchet MS" panose="020B0603020202020204" pitchFamily="34" charset="0"/>
            </a:endParaRPr>
          </a:p>
          <a:p>
            <a:r>
              <a:rPr lang="en-US" dirty="0">
                <a:latin typeface="Trebuchet MS" panose="020B0603020202020204" pitchFamily="34" charset="0"/>
              </a:rPr>
              <a:t>You may also </a:t>
            </a:r>
            <a:r>
              <a:rPr lang="en-US" dirty="0">
                <a:solidFill>
                  <a:srgbClr val="C00000"/>
                </a:solidFill>
                <a:latin typeface="Trebuchet MS" panose="020B0603020202020204" pitchFamily="34" charset="0"/>
              </a:rPr>
              <a:t>mail your payment or pay in person</a:t>
            </a:r>
            <a:r>
              <a:rPr lang="en-US" dirty="0">
                <a:latin typeface="Trebuchet MS" panose="020B0603020202020204" pitchFamily="34" charset="0"/>
              </a:rPr>
              <a:t>.  We accept cash, check and credit cards.  Again, if you choose to pay by a credit or debit card, even in person, a 2.7% service charge will apply.</a:t>
            </a:r>
          </a:p>
        </p:txBody>
      </p:sp>
    </p:spTree>
    <p:extLst>
      <p:ext uri="{BB962C8B-B14F-4D97-AF65-F5344CB8AC3E}">
        <p14:creationId xmlns:p14="http://schemas.microsoft.com/office/powerpoint/2010/main" val="11490848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107"/>
            <a:ext cx="8229600" cy="857250"/>
          </a:xfrm>
        </p:spPr>
        <p:txBody>
          <a:bodyPr>
            <a:normAutofit/>
          </a:bodyPr>
          <a:lstStyle/>
          <a:p>
            <a:pPr algn="l"/>
            <a:r>
              <a:rPr lang="en-US" b="1" dirty="0">
                <a:solidFill>
                  <a:srgbClr val="C00000"/>
                </a:solidFill>
              </a:rPr>
              <a:t>Tuition Payment Plan</a:t>
            </a:r>
            <a:endParaRPr lang="en-US" b="1" dirty="0">
              <a:solidFill>
                <a:srgbClr val="BC0523"/>
              </a:solidFill>
              <a:latin typeface="Trebuchet MS"/>
              <a:cs typeface="Trebuchet MS"/>
            </a:endParaRPr>
          </a:p>
        </p:txBody>
      </p:sp>
      <p:cxnSp>
        <p:nvCxnSpPr>
          <p:cNvPr id="10" name="Straight Connector 9"/>
          <p:cNvCxnSpPr/>
          <p:nvPr/>
        </p:nvCxnSpPr>
        <p:spPr>
          <a:xfrm>
            <a:off x="497840" y="1028700"/>
            <a:ext cx="8188960"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1EF0947B-3C07-4F1E-AC33-BDB2C8B941C2}"/>
              </a:ext>
            </a:extLst>
          </p:cNvPr>
          <p:cNvSpPr txBox="1"/>
          <p:nvPr/>
        </p:nvSpPr>
        <p:spPr>
          <a:xfrm>
            <a:off x="402350" y="1101120"/>
            <a:ext cx="4038599" cy="1569660"/>
          </a:xfrm>
          <a:prstGeom prst="rect">
            <a:avLst/>
          </a:prstGeom>
          <a:noFill/>
        </p:spPr>
        <p:txBody>
          <a:bodyPr wrap="square" rtlCol="0">
            <a:spAutoFit/>
          </a:bodyPr>
          <a:lstStyle/>
          <a:p>
            <a:r>
              <a:rPr lang="en-US" sz="1600" b="1" dirty="0">
                <a:solidFill>
                  <a:srgbClr val="C00000"/>
                </a:solidFill>
                <a:latin typeface="Trebuchet MS" panose="020B0603020202020204" pitchFamily="34" charset="0"/>
              </a:rPr>
              <a:t>Advantages:</a:t>
            </a:r>
          </a:p>
          <a:p>
            <a:pPr marL="742950" lvl="1" indent="-285750">
              <a:buFont typeface="Arial" panose="020B0604020202020204" pitchFamily="34" charset="0"/>
              <a:buChar char="•"/>
            </a:pPr>
            <a:r>
              <a:rPr lang="en-US" sz="1600" dirty="0">
                <a:latin typeface="Trebuchet MS" panose="020B0603020202020204" pitchFamily="34" charset="0"/>
              </a:rPr>
              <a:t>Easy online enrollment</a:t>
            </a:r>
          </a:p>
          <a:p>
            <a:pPr marL="742950" lvl="1" indent="-285750">
              <a:buFont typeface="Arial" panose="020B0604020202020204" pitchFamily="34" charset="0"/>
              <a:buChar char="•"/>
            </a:pPr>
            <a:r>
              <a:rPr lang="en-US" sz="1600" dirty="0">
                <a:latin typeface="Trebuchet MS" panose="020B0603020202020204" pitchFamily="34" charset="0"/>
              </a:rPr>
              <a:t>Monthly payments</a:t>
            </a:r>
          </a:p>
          <a:p>
            <a:pPr marL="742950" lvl="1" indent="-285750">
              <a:buFont typeface="Arial" panose="020B0604020202020204" pitchFamily="34" charset="0"/>
              <a:buChar char="•"/>
            </a:pPr>
            <a:r>
              <a:rPr lang="en-US" sz="1600" dirty="0">
                <a:latin typeface="Trebuchet MS" panose="020B0603020202020204" pitchFamily="34" charset="0"/>
              </a:rPr>
              <a:t>Flexible payment options</a:t>
            </a:r>
          </a:p>
          <a:p>
            <a:pPr marL="742950" lvl="1" indent="-285750">
              <a:buFont typeface="Arial" panose="020B0604020202020204" pitchFamily="34" charset="0"/>
              <a:buChar char="•"/>
            </a:pPr>
            <a:r>
              <a:rPr lang="en-US" sz="1600" dirty="0">
                <a:latin typeface="Trebuchet MS" panose="020B0603020202020204" pitchFamily="34" charset="0"/>
              </a:rPr>
              <a:t>No interest</a:t>
            </a:r>
          </a:p>
          <a:p>
            <a:endParaRPr lang="en-US" sz="1600" dirty="0"/>
          </a:p>
        </p:txBody>
      </p:sp>
      <p:sp>
        <p:nvSpPr>
          <p:cNvPr id="11" name="TextBox 10">
            <a:extLst>
              <a:ext uri="{FF2B5EF4-FFF2-40B4-BE49-F238E27FC236}">
                <a16:creationId xmlns:a16="http://schemas.microsoft.com/office/drawing/2014/main" id="{89FBE292-727E-428C-A5FB-F234D5F58A4E}"/>
              </a:ext>
            </a:extLst>
          </p:cNvPr>
          <p:cNvSpPr txBox="1"/>
          <p:nvPr/>
        </p:nvSpPr>
        <p:spPr>
          <a:xfrm>
            <a:off x="4023590" y="1101120"/>
            <a:ext cx="5021318" cy="1569660"/>
          </a:xfrm>
          <a:prstGeom prst="rect">
            <a:avLst/>
          </a:prstGeom>
          <a:noFill/>
        </p:spPr>
        <p:txBody>
          <a:bodyPr wrap="square" rtlCol="0">
            <a:spAutoFit/>
          </a:bodyPr>
          <a:lstStyle/>
          <a:p>
            <a:r>
              <a:rPr lang="en-US" sz="1600" b="1" dirty="0">
                <a:solidFill>
                  <a:srgbClr val="C00000"/>
                </a:solidFill>
                <a:latin typeface="Trebuchet MS" panose="020B0603020202020204" pitchFamily="34" charset="0"/>
              </a:rPr>
              <a:t>Payment Methods:</a:t>
            </a:r>
          </a:p>
          <a:p>
            <a:pPr marL="742950" lvl="1" indent="-285750">
              <a:buFont typeface="Arial" panose="020B0604020202020204" pitchFamily="34" charset="0"/>
              <a:buChar char="•"/>
            </a:pPr>
            <a:r>
              <a:rPr lang="en-US" sz="1600" dirty="0">
                <a:latin typeface="Trebuchet MS" panose="020B0603020202020204" pitchFamily="34" charset="0"/>
              </a:rPr>
              <a:t>e-Check </a:t>
            </a:r>
          </a:p>
          <a:p>
            <a:pPr marL="742950" lvl="1" indent="-285750">
              <a:buFont typeface="Arial" panose="020B0604020202020204" pitchFamily="34" charset="0"/>
              <a:buChar char="•"/>
            </a:pPr>
            <a:r>
              <a:rPr lang="en-US" sz="1600" dirty="0">
                <a:latin typeface="Trebuchet MS" panose="020B0603020202020204" pitchFamily="34" charset="0"/>
              </a:rPr>
              <a:t>Credit/Debit Card (2.7% service fee)</a:t>
            </a:r>
          </a:p>
          <a:p>
            <a:endParaRPr lang="en-US" sz="1600" b="1" dirty="0">
              <a:solidFill>
                <a:srgbClr val="C00000"/>
              </a:solidFill>
              <a:latin typeface="Trebuchet MS" panose="020B0603020202020204" pitchFamily="34" charset="0"/>
            </a:endParaRPr>
          </a:p>
          <a:p>
            <a:r>
              <a:rPr lang="en-US" sz="1600" b="1" dirty="0">
                <a:solidFill>
                  <a:srgbClr val="C00000"/>
                </a:solidFill>
                <a:latin typeface="Trebuchet MS" panose="020B0603020202020204" pitchFamily="34" charset="0"/>
              </a:rPr>
              <a:t>Cost to Participate:</a:t>
            </a:r>
          </a:p>
          <a:p>
            <a:r>
              <a:rPr lang="en-US" sz="1600" dirty="0">
                <a:latin typeface="Trebuchet MS" panose="020B0603020202020204" pitchFamily="34" charset="0"/>
              </a:rPr>
              <a:t> $45.00 nonrefundable enrollment fee per semester</a:t>
            </a:r>
          </a:p>
        </p:txBody>
      </p:sp>
      <p:sp>
        <p:nvSpPr>
          <p:cNvPr id="13" name="Content Placeholder 3">
            <a:extLst>
              <a:ext uri="{FF2B5EF4-FFF2-40B4-BE49-F238E27FC236}">
                <a16:creationId xmlns:a16="http://schemas.microsoft.com/office/drawing/2014/main" id="{9EF54A0B-0C65-46BD-952C-6F13BD4A45FF}"/>
              </a:ext>
            </a:extLst>
          </p:cNvPr>
          <p:cNvSpPr>
            <a:spLocks noGrp="1"/>
          </p:cNvSpPr>
          <p:nvPr>
            <p:ph sz="half" idx="1"/>
          </p:nvPr>
        </p:nvSpPr>
        <p:spPr>
          <a:xfrm>
            <a:off x="402350" y="2624079"/>
            <a:ext cx="7242481" cy="1960537"/>
          </a:xfrm>
        </p:spPr>
        <p:txBody>
          <a:bodyPr/>
          <a:lstStyle/>
          <a:p>
            <a:pPr marL="0" indent="0">
              <a:buNone/>
            </a:pPr>
            <a:r>
              <a:rPr lang="en-US" sz="2000" b="1" dirty="0">
                <a:solidFill>
                  <a:srgbClr val="C00000"/>
                </a:solidFill>
              </a:rPr>
              <a:t>Available Plans:</a:t>
            </a:r>
          </a:p>
          <a:p>
            <a:pPr marL="0" indent="0">
              <a:buNone/>
            </a:pPr>
            <a:endParaRPr lang="en-US" sz="2000" b="1" dirty="0">
              <a:solidFill>
                <a:srgbClr val="C00000"/>
              </a:solidFill>
            </a:endParaRPr>
          </a:p>
          <a:p>
            <a:pPr marL="0" indent="0">
              <a:buNone/>
            </a:pPr>
            <a:endParaRPr lang="en-US" sz="2000" b="1" dirty="0">
              <a:solidFill>
                <a:srgbClr val="C00000"/>
              </a:solidFill>
            </a:endParaRPr>
          </a:p>
        </p:txBody>
      </p:sp>
      <p:graphicFrame>
        <p:nvGraphicFramePr>
          <p:cNvPr id="4" name="Table 3">
            <a:extLst>
              <a:ext uri="{FF2B5EF4-FFF2-40B4-BE49-F238E27FC236}">
                <a16:creationId xmlns:a16="http://schemas.microsoft.com/office/drawing/2014/main" id="{4C251CE6-3592-48A6-83EB-59A772A773E9}"/>
              </a:ext>
            </a:extLst>
          </p:cNvPr>
          <p:cNvGraphicFramePr>
            <a:graphicFrameLocks noGrp="1"/>
          </p:cNvGraphicFramePr>
          <p:nvPr>
            <p:extLst>
              <p:ext uri="{D42A27DB-BD31-4B8C-83A1-F6EECF244321}">
                <p14:modId xmlns:p14="http://schemas.microsoft.com/office/powerpoint/2010/main" val="1081938311"/>
              </p:ext>
            </p:extLst>
          </p:nvPr>
        </p:nvGraphicFramePr>
        <p:xfrm>
          <a:off x="575441" y="3050628"/>
          <a:ext cx="8150773" cy="1107440"/>
        </p:xfrm>
        <a:graphic>
          <a:graphicData uri="http://schemas.openxmlformats.org/drawingml/2006/table">
            <a:tbl>
              <a:tblPr firstRow="1" bandRow="1">
                <a:tableStyleId>{21E4AEA4-8DFA-4A89-87EB-49C32662AFE0}</a:tableStyleId>
              </a:tblPr>
              <a:tblGrid>
                <a:gridCol w="2060687">
                  <a:extLst>
                    <a:ext uri="{9D8B030D-6E8A-4147-A177-3AD203B41FA5}">
                      <a16:colId xmlns:a16="http://schemas.microsoft.com/office/drawing/2014/main" val="195248146"/>
                    </a:ext>
                  </a:extLst>
                </a:gridCol>
                <a:gridCol w="2911534">
                  <a:extLst>
                    <a:ext uri="{9D8B030D-6E8A-4147-A177-3AD203B41FA5}">
                      <a16:colId xmlns:a16="http://schemas.microsoft.com/office/drawing/2014/main" val="2975722819"/>
                    </a:ext>
                  </a:extLst>
                </a:gridCol>
                <a:gridCol w="3178552">
                  <a:extLst>
                    <a:ext uri="{9D8B030D-6E8A-4147-A177-3AD203B41FA5}">
                      <a16:colId xmlns:a16="http://schemas.microsoft.com/office/drawing/2014/main" val="2991742169"/>
                    </a:ext>
                  </a:extLst>
                </a:gridCol>
              </a:tblGrid>
              <a:tr h="328099">
                <a:tc>
                  <a:txBody>
                    <a:bodyPr/>
                    <a:lstStyle/>
                    <a:p>
                      <a:pPr algn="ctr"/>
                      <a:r>
                        <a:rPr lang="en-US" dirty="0"/>
                        <a:t>Plan</a:t>
                      </a:r>
                    </a:p>
                  </a:txBody>
                  <a:tcPr/>
                </a:tc>
                <a:tc>
                  <a:txBody>
                    <a:bodyPr/>
                    <a:lstStyle/>
                    <a:p>
                      <a:pPr algn="ctr"/>
                      <a:r>
                        <a:rPr lang="en-US" dirty="0"/>
                        <a:t>Payment Dates</a:t>
                      </a:r>
                    </a:p>
                  </a:txBody>
                  <a:tcPr/>
                </a:tc>
                <a:tc>
                  <a:txBody>
                    <a:bodyPr/>
                    <a:lstStyle/>
                    <a:p>
                      <a:pPr algn="ctr"/>
                      <a:r>
                        <a:rPr lang="en-US" dirty="0"/>
                        <a:t>Enroll By</a:t>
                      </a:r>
                    </a:p>
                  </a:txBody>
                  <a:tcPr/>
                </a:tc>
                <a:extLst>
                  <a:ext uri="{0D108BD9-81ED-4DB2-BD59-A6C34878D82A}">
                    <a16:rowId xmlns:a16="http://schemas.microsoft.com/office/drawing/2014/main" val="3844447719"/>
                  </a:ext>
                </a:extLst>
              </a:tr>
              <a:tr h="370840">
                <a:tc>
                  <a:txBody>
                    <a:bodyPr/>
                    <a:lstStyle/>
                    <a:p>
                      <a:pPr algn="ctr"/>
                      <a:r>
                        <a:rPr lang="en-US" dirty="0"/>
                        <a:t>4 Payment Plan</a:t>
                      </a:r>
                    </a:p>
                  </a:txBody>
                  <a:tcPr/>
                </a:tc>
                <a:tc>
                  <a:txBody>
                    <a:bodyPr/>
                    <a:lstStyle/>
                    <a:p>
                      <a:pPr algn="ctr"/>
                      <a:r>
                        <a:rPr lang="en-US" dirty="0"/>
                        <a:t>January - April 5</a:t>
                      </a:r>
                    </a:p>
                  </a:txBody>
                  <a:tcPr/>
                </a:tc>
                <a:tc>
                  <a:txBody>
                    <a:bodyPr/>
                    <a:lstStyle/>
                    <a:p>
                      <a:pPr algn="ctr"/>
                      <a:r>
                        <a:rPr lang="en-US" dirty="0"/>
                        <a:t>January 22, 2021</a:t>
                      </a:r>
                    </a:p>
                  </a:txBody>
                  <a:tcPr/>
                </a:tc>
                <a:extLst>
                  <a:ext uri="{0D108BD9-81ED-4DB2-BD59-A6C34878D82A}">
                    <a16:rowId xmlns:a16="http://schemas.microsoft.com/office/drawing/2014/main" val="2125843660"/>
                  </a:ext>
                </a:extLst>
              </a:tr>
              <a:tr h="370840">
                <a:tc>
                  <a:txBody>
                    <a:bodyPr/>
                    <a:lstStyle/>
                    <a:p>
                      <a:pPr algn="ctr"/>
                      <a:r>
                        <a:rPr lang="en-US" dirty="0"/>
                        <a:t>3 Payment Plan</a:t>
                      </a:r>
                    </a:p>
                  </a:txBody>
                  <a:tcPr/>
                </a:tc>
                <a:tc>
                  <a:txBody>
                    <a:bodyPr/>
                    <a:lstStyle/>
                    <a:p>
                      <a:pPr algn="ctr"/>
                      <a:r>
                        <a:rPr lang="en-US" dirty="0"/>
                        <a:t>January – April 5</a:t>
                      </a:r>
                    </a:p>
                  </a:txBody>
                  <a:tcPr/>
                </a:tc>
                <a:tc>
                  <a:txBody>
                    <a:bodyPr/>
                    <a:lstStyle/>
                    <a:p>
                      <a:pPr algn="ctr"/>
                      <a:r>
                        <a:rPr lang="en-US" dirty="0"/>
                        <a:t>January 28, 2021</a:t>
                      </a:r>
                    </a:p>
                  </a:txBody>
                  <a:tcPr/>
                </a:tc>
                <a:extLst>
                  <a:ext uri="{0D108BD9-81ED-4DB2-BD59-A6C34878D82A}">
                    <a16:rowId xmlns:a16="http://schemas.microsoft.com/office/drawing/2014/main" val="503986265"/>
                  </a:ext>
                </a:extLst>
              </a:tr>
            </a:tbl>
          </a:graphicData>
        </a:graphic>
      </p:graphicFrame>
    </p:spTree>
    <p:extLst>
      <p:ext uri="{BB962C8B-B14F-4D97-AF65-F5344CB8AC3E}">
        <p14:creationId xmlns:p14="http://schemas.microsoft.com/office/powerpoint/2010/main" val="161378375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107"/>
            <a:ext cx="8229600" cy="857250"/>
          </a:xfrm>
        </p:spPr>
        <p:txBody>
          <a:bodyPr>
            <a:normAutofit/>
          </a:bodyPr>
          <a:lstStyle/>
          <a:p>
            <a:pPr algn="l"/>
            <a:r>
              <a:rPr lang="en-US" b="1" dirty="0">
                <a:solidFill>
                  <a:srgbClr val="C00000"/>
                </a:solidFill>
              </a:rPr>
              <a:t>Refunds</a:t>
            </a:r>
            <a:endParaRPr lang="en-US" b="1" dirty="0">
              <a:solidFill>
                <a:srgbClr val="BC0523"/>
              </a:solidFill>
              <a:latin typeface="Trebuchet MS"/>
              <a:cs typeface="Trebuchet MS"/>
            </a:endParaRPr>
          </a:p>
        </p:txBody>
      </p:sp>
      <p:cxnSp>
        <p:nvCxnSpPr>
          <p:cNvPr id="10" name="Straight Connector 9"/>
          <p:cNvCxnSpPr/>
          <p:nvPr/>
        </p:nvCxnSpPr>
        <p:spPr>
          <a:xfrm>
            <a:off x="488315" y="1019175"/>
            <a:ext cx="818896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C2D67B1-6613-4C14-B79B-75AD5B32BA04}"/>
              </a:ext>
            </a:extLst>
          </p:cNvPr>
          <p:cNvSpPr txBox="1"/>
          <p:nvPr/>
        </p:nvSpPr>
        <p:spPr>
          <a:xfrm>
            <a:off x="508436" y="1192975"/>
            <a:ext cx="4646141" cy="3139321"/>
          </a:xfrm>
          <a:prstGeom prst="rect">
            <a:avLst/>
          </a:prstGeom>
          <a:noFill/>
        </p:spPr>
        <p:txBody>
          <a:bodyPr wrap="square" rtlCol="0">
            <a:spAutoFit/>
          </a:bodyPr>
          <a:lstStyle/>
          <a:p>
            <a:r>
              <a:rPr lang="en-US" dirty="0"/>
              <a:t>If financial aid overpays the student account, the student will receive a refund.  The safest and fastest method to receive these funds is direct deposit.  Students who opt to enroll in direct deposit will receive their refund within 2 to 3 business days vs. receiving a paper check in the mail (which could take up to 2 weeks for delivery).</a:t>
            </a:r>
          </a:p>
          <a:p>
            <a:endParaRPr lang="en-US" dirty="0"/>
          </a:p>
          <a:p>
            <a:r>
              <a:rPr lang="en-US" dirty="0"/>
              <a:t>The form to enroll in direct deposit is available on the Radford Portal and in our office. </a:t>
            </a:r>
          </a:p>
        </p:txBody>
      </p:sp>
      <p:pic>
        <p:nvPicPr>
          <p:cNvPr id="13" name="Picture 12">
            <a:extLst>
              <a:ext uri="{FF2B5EF4-FFF2-40B4-BE49-F238E27FC236}">
                <a16:creationId xmlns:a16="http://schemas.microsoft.com/office/drawing/2014/main" id="{C5192D84-E375-4115-971B-0FCB6219F240}"/>
              </a:ext>
            </a:extLst>
          </p:cNvPr>
          <p:cNvPicPr>
            <a:picLocks noChangeAspect="1"/>
          </p:cNvPicPr>
          <p:nvPr/>
        </p:nvPicPr>
        <p:blipFill>
          <a:blip r:embed="rId3"/>
          <a:stretch>
            <a:fillRect/>
          </a:stretch>
        </p:blipFill>
        <p:spPr>
          <a:xfrm>
            <a:off x="5686910" y="126124"/>
            <a:ext cx="3253475" cy="4564117"/>
          </a:xfrm>
          <a:prstGeom prst="rect">
            <a:avLst/>
          </a:prstGeom>
        </p:spPr>
      </p:pic>
    </p:spTree>
    <p:extLst>
      <p:ext uri="{BB962C8B-B14F-4D97-AF65-F5344CB8AC3E}">
        <p14:creationId xmlns:p14="http://schemas.microsoft.com/office/powerpoint/2010/main" val="94960628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107"/>
            <a:ext cx="8229600" cy="857250"/>
          </a:xfrm>
        </p:spPr>
        <p:txBody>
          <a:bodyPr>
            <a:normAutofit/>
          </a:bodyPr>
          <a:lstStyle/>
          <a:p>
            <a:pPr algn="l"/>
            <a:r>
              <a:rPr lang="en-US" b="1" dirty="0">
                <a:solidFill>
                  <a:srgbClr val="BC0523"/>
                </a:solidFill>
                <a:latin typeface="Trebuchet MS"/>
                <a:cs typeface="Trebuchet MS"/>
              </a:rPr>
              <a:t>Bursar Basics</a:t>
            </a:r>
          </a:p>
        </p:txBody>
      </p:sp>
      <p:cxnSp>
        <p:nvCxnSpPr>
          <p:cNvPr id="10" name="Straight Connector 9"/>
          <p:cNvCxnSpPr/>
          <p:nvPr/>
        </p:nvCxnSpPr>
        <p:spPr>
          <a:xfrm>
            <a:off x="497840" y="1028700"/>
            <a:ext cx="8188960" cy="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97840" y="1293139"/>
            <a:ext cx="7975600" cy="373885"/>
          </a:xfrm>
          <a:prstGeom prst="rect">
            <a:avLst/>
          </a:prstGeom>
          <a:noFill/>
        </p:spPr>
        <p:txBody>
          <a:bodyPr wrap="square" rtlCol="0">
            <a:spAutoFit/>
          </a:bodyPr>
          <a:lstStyle/>
          <a:p>
            <a:pPr>
              <a:lnSpc>
                <a:spcPct val="110000"/>
              </a:lnSpc>
            </a:pPr>
            <a:r>
              <a:rPr lang="en-US" b="1" u="sng" dirty="0">
                <a:solidFill>
                  <a:schemeClr val="tx1">
                    <a:lumMod val="65000"/>
                    <a:lumOff val="35000"/>
                  </a:schemeClr>
                </a:solidFill>
                <a:latin typeface="Trebuchet MS"/>
                <a:cs typeface="Trebuchet MS"/>
              </a:rPr>
              <a:t>Friendly Reminders</a:t>
            </a:r>
          </a:p>
        </p:txBody>
      </p:sp>
      <p:sp>
        <p:nvSpPr>
          <p:cNvPr id="12" name="TextBox 11"/>
          <p:cNvSpPr txBox="1"/>
          <p:nvPr/>
        </p:nvSpPr>
        <p:spPr>
          <a:xfrm>
            <a:off x="711200" y="1727180"/>
            <a:ext cx="7975600" cy="3046988"/>
          </a:xfrm>
          <a:prstGeom prst="rect">
            <a:avLst/>
          </a:prstGeom>
          <a:noFill/>
        </p:spPr>
        <p:txBody>
          <a:bodyPr wrap="square" rtlCol="0">
            <a:spAutoFit/>
          </a:bodyPr>
          <a:lstStyle/>
          <a:p>
            <a:pPr marL="285750" indent="-285750">
              <a:lnSpc>
                <a:spcPct val="150000"/>
              </a:lnSpc>
              <a:buFont typeface="Arial"/>
              <a:buChar char="•"/>
            </a:pPr>
            <a:r>
              <a:rPr lang="en-US" sz="1600" dirty="0">
                <a:solidFill>
                  <a:schemeClr val="tx1">
                    <a:lumMod val="65000"/>
                    <a:lumOff val="35000"/>
                  </a:schemeClr>
                </a:solidFill>
                <a:latin typeface="Trebuchet MS"/>
                <a:cs typeface="Trebuchet MS"/>
              </a:rPr>
              <a:t>Read all university emails</a:t>
            </a:r>
          </a:p>
          <a:p>
            <a:pPr marL="285750" indent="-285750">
              <a:lnSpc>
                <a:spcPct val="150000"/>
              </a:lnSpc>
              <a:buFont typeface="Arial"/>
              <a:buChar char="•"/>
            </a:pPr>
            <a:r>
              <a:rPr lang="en-US" sz="1600" dirty="0">
                <a:solidFill>
                  <a:schemeClr val="tx1">
                    <a:lumMod val="65000"/>
                    <a:lumOff val="35000"/>
                  </a:schemeClr>
                </a:solidFill>
                <a:latin typeface="Trebuchet MS"/>
                <a:cs typeface="Trebuchet MS"/>
              </a:rPr>
              <a:t>Review student account information through the Radford portal</a:t>
            </a:r>
          </a:p>
          <a:p>
            <a:pPr marL="285750" indent="-285750">
              <a:lnSpc>
                <a:spcPct val="150000"/>
              </a:lnSpc>
              <a:buFont typeface="Arial"/>
              <a:buChar char="•"/>
            </a:pPr>
            <a:r>
              <a:rPr lang="en-US" sz="1600" dirty="0">
                <a:solidFill>
                  <a:schemeClr val="tx1">
                    <a:lumMod val="65000"/>
                    <a:lumOff val="35000"/>
                  </a:schemeClr>
                </a:solidFill>
                <a:latin typeface="Trebuchet MS"/>
                <a:cs typeface="Trebuchet MS"/>
              </a:rPr>
              <a:t>Register parents/guardians as Authorized Payers</a:t>
            </a:r>
          </a:p>
          <a:p>
            <a:pPr marL="285750" indent="-285750">
              <a:lnSpc>
                <a:spcPct val="150000"/>
              </a:lnSpc>
              <a:buFont typeface="Arial"/>
              <a:buChar char="•"/>
            </a:pPr>
            <a:r>
              <a:rPr lang="en-US" sz="1600" dirty="0">
                <a:solidFill>
                  <a:schemeClr val="tx1">
                    <a:lumMod val="65000"/>
                    <a:lumOff val="35000"/>
                  </a:schemeClr>
                </a:solidFill>
                <a:latin typeface="Trebuchet MS"/>
                <a:cs typeface="Trebuchet MS"/>
              </a:rPr>
              <a:t>Sign up for Direct Deposit</a:t>
            </a:r>
          </a:p>
          <a:p>
            <a:pPr marL="285750" indent="-285750">
              <a:lnSpc>
                <a:spcPct val="150000"/>
              </a:lnSpc>
              <a:buFont typeface="Arial"/>
              <a:buChar char="•"/>
            </a:pPr>
            <a:r>
              <a:rPr lang="en-US" sz="1600" dirty="0">
                <a:solidFill>
                  <a:schemeClr val="tx1">
                    <a:lumMod val="65000"/>
                    <a:lumOff val="35000"/>
                  </a:schemeClr>
                </a:solidFill>
                <a:latin typeface="Trebuchet MS"/>
                <a:cs typeface="Trebuchet MS"/>
              </a:rPr>
              <a:t>Always keep your address and/or bank account information up to date with the university.</a:t>
            </a:r>
          </a:p>
          <a:p>
            <a:pPr marL="285750" indent="-285750">
              <a:lnSpc>
                <a:spcPct val="150000"/>
              </a:lnSpc>
              <a:buFont typeface="Arial"/>
              <a:buChar char="•"/>
            </a:pPr>
            <a:r>
              <a:rPr lang="en-US" sz="1600" dirty="0">
                <a:solidFill>
                  <a:schemeClr val="tx1">
                    <a:lumMod val="65000"/>
                    <a:lumOff val="35000"/>
                  </a:schemeClr>
                </a:solidFill>
                <a:latin typeface="Trebuchet MS"/>
                <a:cs typeface="Trebuchet MS"/>
              </a:rPr>
              <a:t>Provide our office with documentation for any payments coming from a 3</a:t>
            </a:r>
            <a:r>
              <a:rPr lang="en-US" sz="1600" baseline="30000" dirty="0">
                <a:solidFill>
                  <a:schemeClr val="tx1">
                    <a:lumMod val="65000"/>
                    <a:lumOff val="35000"/>
                  </a:schemeClr>
                </a:solidFill>
                <a:latin typeface="Trebuchet MS"/>
                <a:cs typeface="Trebuchet MS"/>
              </a:rPr>
              <a:t>rd</a:t>
            </a:r>
            <a:r>
              <a:rPr lang="en-US" sz="1600" dirty="0">
                <a:solidFill>
                  <a:schemeClr val="tx1">
                    <a:lumMod val="65000"/>
                    <a:lumOff val="35000"/>
                  </a:schemeClr>
                </a:solidFill>
                <a:latin typeface="Trebuchet MS"/>
                <a:cs typeface="Trebuchet MS"/>
              </a:rPr>
              <a:t> party</a:t>
            </a:r>
          </a:p>
          <a:p>
            <a:pPr>
              <a:lnSpc>
                <a:spcPct val="150000"/>
              </a:lnSpc>
            </a:pPr>
            <a:endParaRPr lang="en-US" sz="1600" dirty="0">
              <a:solidFill>
                <a:schemeClr val="tx1">
                  <a:lumMod val="65000"/>
                  <a:lumOff val="35000"/>
                </a:schemeClr>
              </a:solidFill>
              <a:latin typeface="Trebuchet MS"/>
              <a:cs typeface="Trebuchet MS"/>
            </a:endParaRPr>
          </a:p>
        </p:txBody>
      </p:sp>
    </p:spTree>
    <p:extLst>
      <p:ext uri="{BB962C8B-B14F-4D97-AF65-F5344CB8AC3E}">
        <p14:creationId xmlns:p14="http://schemas.microsoft.com/office/powerpoint/2010/main" val="151143804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726147"/>
          </a:xfrm>
        </p:spPr>
        <p:txBody>
          <a:bodyPr/>
          <a:lstStyle/>
          <a:p>
            <a:r>
              <a:rPr lang="en-US" b="1" dirty="0">
                <a:solidFill>
                  <a:srgbClr val="C00000"/>
                </a:solidFill>
              </a:rPr>
              <a:t>The Office of the Bursar</a:t>
            </a:r>
            <a:br>
              <a:rPr lang="en-US" b="1" dirty="0">
                <a:solidFill>
                  <a:srgbClr val="C00000"/>
                </a:solidFill>
              </a:rPr>
            </a:br>
            <a:r>
              <a:rPr lang="en-US" sz="2800" dirty="0"/>
              <a:t>Contact Information</a:t>
            </a:r>
            <a:r>
              <a:rPr lang="en-US" dirty="0"/>
              <a:t/>
            </a:r>
            <a:br>
              <a:rPr lang="en-US" dirty="0"/>
            </a:br>
            <a:endParaRPr lang="en-US" dirty="0"/>
          </a:p>
        </p:txBody>
      </p:sp>
      <p:sp>
        <p:nvSpPr>
          <p:cNvPr id="3" name="Subtitle 2"/>
          <p:cNvSpPr>
            <a:spLocks noGrp="1"/>
          </p:cNvSpPr>
          <p:nvPr>
            <p:ph type="subTitle" idx="1"/>
          </p:nvPr>
        </p:nvSpPr>
        <p:spPr>
          <a:xfrm>
            <a:off x="1371600" y="1179936"/>
            <a:ext cx="6400800" cy="3146339"/>
          </a:xfrm>
        </p:spPr>
        <p:txBody>
          <a:bodyPr/>
          <a:lstStyle/>
          <a:p>
            <a:pPr>
              <a:lnSpc>
                <a:spcPct val="110000"/>
              </a:lnSpc>
            </a:pPr>
            <a:r>
              <a:rPr lang="en-US" sz="1600" b="1" dirty="0">
                <a:solidFill>
                  <a:schemeClr val="tx1">
                    <a:lumMod val="95000"/>
                    <a:lumOff val="5000"/>
                  </a:schemeClr>
                </a:solidFill>
                <a:latin typeface="Trebuchet MS"/>
                <a:cs typeface="Trebuchet MS"/>
              </a:rPr>
              <a:t>PO Box 6922</a:t>
            </a:r>
            <a:br>
              <a:rPr lang="en-US" sz="1600" b="1" dirty="0">
                <a:solidFill>
                  <a:schemeClr val="tx1">
                    <a:lumMod val="95000"/>
                    <a:lumOff val="5000"/>
                  </a:schemeClr>
                </a:solidFill>
                <a:latin typeface="Trebuchet MS"/>
                <a:cs typeface="Trebuchet MS"/>
              </a:rPr>
            </a:br>
            <a:r>
              <a:rPr lang="en-US" sz="1600" b="1" dirty="0">
                <a:solidFill>
                  <a:schemeClr val="tx1">
                    <a:lumMod val="95000"/>
                    <a:lumOff val="5000"/>
                  </a:schemeClr>
                </a:solidFill>
                <a:latin typeface="Trebuchet MS"/>
                <a:cs typeface="Trebuchet MS"/>
              </a:rPr>
              <a:t>Fairfax Street, Heth Hall</a:t>
            </a:r>
          </a:p>
          <a:p>
            <a:pPr>
              <a:lnSpc>
                <a:spcPct val="110000"/>
              </a:lnSpc>
            </a:pPr>
            <a:r>
              <a:rPr lang="en-US" sz="1600" b="1" dirty="0">
                <a:solidFill>
                  <a:schemeClr val="tx1">
                    <a:lumMod val="95000"/>
                    <a:lumOff val="5000"/>
                  </a:schemeClr>
                </a:solidFill>
                <a:latin typeface="Trebuchet MS"/>
                <a:cs typeface="Trebuchet MS"/>
              </a:rPr>
              <a:t>Radford, VA 24142</a:t>
            </a:r>
          </a:p>
          <a:p>
            <a:pPr>
              <a:lnSpc>
                <a:spcPct val="110000"/>
              </a:lnSpc>
            </a:pPr>
            <a:endParaRPr lang="en-US" sz="1600" b="1" dirty="0">
              <a:solidFill>
                <a:schemeClr val="tx1">
                  <a:lumMod val="95000"/>
                  <a:lumOff val="5000"/>
                </a:schemeClr>
              </a:solidFill>
              <a:latin typeface="Trebuchet MS"/>
              <a:cs typeface="Trebuchet MS"/>
            </a:endParaRPr>
          </a:p>
          <a:p>
            <a:pPr>
              <a:lnSpc>
                <a:spcPct val="110000"/>
              </a:lnSpc>
            </a:pPr>
            <a:r>
              <a:rPr lang="en-US" sz="1600" b="1" dirty="0">
                <a:solidFill>
                  <a:schemeClr val="tx1">
                    <a:lumMod val="95000"/>
                    <a:lumOff val="5000"/>
                  </a:schemeClr>
                </a:solidFill>
                <a:latin typeface="Trebuchet MS"/>
                <a:cs typeface="Trebuchet MS"/>
              </a:rPr>
              <a:t>Phone: 540-831-5417</a:t>
            </a:r>
            <a:br>
              <a:rPr lang="en-US" sz="1600" b="1" dirty="0">
                <a:solidFill>
                  <a:schemeClr val="tx1">
                    <a:lumMod val="95000"/>
                    <a:lumOff val="5000"/>
                  </a:schemeClr>
                </a:solidFill>
                <a:latin typeface="Trebuchet MS"/>
                <a:cs typeface="Trebuchet MS"/>
              </a:rPr>
            </a:br>
            <a:r>
              <a:rPr lang="en-US" sz="1600" b="1" dirty="0">
                <a:solidFill>
                  <a:schemeClr val="tx1">
                    <a:lumMod val="95000"/>
                    <a:lumOff val="5000"/>
                  </a:schemeClr>
                </a:solidFill>
                <a:latin typeface="Trebuchet MS"/>
                <a:cs typeface="Trebuchet MS"/>
              </a:rPr>
              <a:t>Fax: 540-831-5501	</a:t>
            </a:r>
          </a:p>
          <a:p>
            <a:pPr>
              <a:lnSpc>
                <a:spcPct val="110000"/>
              </a:lnSpc>
            </a:pPr>
            <a:r>
              <a:rPr lang="en-US" sz="1600" b="1" dirty="0">
                <a:solidFill>
                  <a:schemeClr val="tx1">
                    <a:lumMod val="95000"/>
                    <a:lumOff val="5000"/>
                  </a:schemeClr>
                </a:solidFill>
                <a:latin typeface="Trebuchet MS"/>
                <a:cs typeface="Trebuchet MS"/>
              </a:rPr>
              <a:t>Email: </a:t>
            </a:r>
            <a:r>
              <a:rPr lang="en-US" sz="1600" b="1" dirty="0">
                <a:solidFill>
                  <a:schemeClr val="tx1">
                    <a:lumMod val="95000"/>
                    <a:lumOff val="5000"/>
                  </a:schemeClr>
                </a:solidFill>
                <a:latin typeface="Trebuchet MS"/>
                <a:cs typeface="Trebuchet MS"/>
                <a:hlinkClick r:id="rId2"/>
              </a:rPr>
              <a:t>bursar@radford.edu</a:t>
            </a:r>
            <a:endParaRPr lang="en-US" sz="1600" b="1" dirty="0">
              <a:solidFill>
                <a:schemeClr val="tx1">
                  <a:lumMod val="95000"/>
                  <a:lumOff val="5000"/>
                </a:schemeClr>
              </a:solidFill>
              <a:latin typeface="Trebuchet MS"/>
              <a:cs typeface="Trebuchet MS"/>
            </a:endParaRPr>
          </a:p>
          <a:p>
            <a:pPr>
              <a:lnSpc>
                <a:spcPct val="110000"/>
              </a:lnSpc>
            </a:pPr>
            <a:r>
              <a:rPr lang="en-US" sz="1600" b="1" dirty="0">
                <a:solidFill>
                  <a:schemeClr val="tx1">
                    <a:lumMod val="95000"/>
                    <a:lumOff val="5000"/>
                  </a:schemeClr>
                </a:solidFill>
                <a:latin typeface="Trebuchet MS"/>
                <a:cs typeface="Trebuchet MS"/>
              </a:rPr>
              <a:t>web address: </a:t>
            </a:r>
            <a:r>
              <a:rPr lang="en-US" sz="1600" b="1" dirty="0">
                <a:solidFill>
                  <a:schemeClr val="tx1">
                    <a:lumMod val="95000"/>
                    <a:lumOff val="5000"/>
                  </a:schemeClr>
                </a:solidFill>
                <a:latin typeface="Trebuchet MS"/>
                <a:cs typeface="Trebuchet MS"/>
                <a:hlinkClick r:id="rId3"/>
              </a:rPr>
              <a:t>www.radford.edu/bursar</a:t>
            </a:r>
            <a:endParaRPr lang="en-US" sz="1600" b="1" dirty="0">
              <a:solidFill>
                <a:schemeClr val="tx1">
                  <a:lumMod val="95000"/>
                  <a:lumOff val="5000"/>
                </a:schemeClr>
              </a:solidFill>
              <a:latin typeface="Trebuchet MS"/>
              <a:cs typeface="Trebuchet MS"/>
            </a:endParaRPr>
          </a:p>
          <a:p>
            <a:pPr>
              <a:lnSpc>
                <a:spcPct val="110000"/>
              </a:lnSpc>
            </a:pPr>
            <a:r>
              <a:rPr lang="en-US" sz="1600" b="1" u="sng" dirty="0">
                <a:solidFill>
                  <a:schemeClr val="tx1">
                    <a:lumMod val="95000"/>
                    <a:lumOff val="5000"/>
                  </a:schemeClr>
                </a:solidFill>
                <a:latin typeface="Trebuchet MS"/>
                <a:cs typeface="Trebuchet MS"/>
              </a:rPr>
              <a:t/>
            </a:r>
            <a:br>
              <a:rPr lang="en-US" sz="1600" b="1" u="sng" dirty="0">
                <a:solidFill>
                  <a:schemeClr val="tx1">
                    <a:lumMod val="95000"/>
                    <a:lumOff val="5000"/>
                  </a:schemeClr>
                </a:solidFill>
                <a:latin typeface="Trebuchet MS"/>
                <a:cs typeface="Trebuchet MS"/>
              </a:rPr>
            </a:br>
            <a:r>
              <a:rPr lang="en-US" sz="1600" b="1" u="sng" dirty="0">
                <a:solidFill>
                  <a:schemeClr val="tx1">
                    <a:lumMod val="95000"/>
                    <a:lumOff val="5000"/>
                  </a:schemeClr>
                </a:solidFill>
                <a:latin typeface="Trebuchet MS"/>
                <a:cs typeface="Trebuchet MS"/>
              </a:rPr>
              <a:t>Office Hours – Monday-Friday</a:t>
            </a:r>
          </a:p>
          <a:p>
            <a:pPr>
              <a:lnSpc>
                <a:spcPct val="110000"/>
              </a:lnSpc>
            </a:pPr>
            <a:r>
              <a:rPr lang="en-US" sz="1600" b="1" dirty="0">
                <a:solidFill>
                  <a:schemeClr val="tx1">
                    <a:lumMod val="95000"/>
                    <a:lumOff val="5000"/>
                  </a:schemeClr>
                </a:solidFill>
                <a:latin typeface="Trebuchet MS"/>
                <a:cs typeface="Trebuchet MS"/>
              </a:rPr>
              <a:t>Phones: 8:00am – 5:00pm</a:t>
            </a:r>
          </a:p>
          <a:p>
            <a:pPr>
              <a:lnSpc>
                <a:spcPct val="110000"/>
              </a:lnSpc>
            </a:pPr>
            <a:r>
              <a:rPr lang="en-US" sz="1600" b="1" dirty="0">
                <a:solidFill>
                  <a:schemeClr val="tx1">
                    <a:lumMod val="95000"/>
                    <a:lumOff val="5000"/>
                  </a:schemeClr>
                </a:solidFill>
                <a:latin typeface="Trebuchet MS"/>
                <a:cs typeface="Trebuchet MS"/>
              </a:rPr>
              <a:t>Windows: 8:00am – 4:30pm</a:t>
            </a:r>
          </a:p>
        </p:txBody>
      </p:sp>
    </p:spTree>
    <p:extLst>
      <p:ext uri="{BB962C8B-B14F-4D97-AF65-F5344CB8AC3E}">
        <p14:creationId xmlns:p14="http://schemas.microsoft.com/office/powerpoint/2010/main" val="112385552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107"/>
            <a:ext cx="8229600" cy="857250"/>
          </a:xfrm>
        </p:spPr>
        <p:txBody>
          <a:bodyPr>
            <a:normAutofit/>
          </a:bodyPr>
          <a:lstStyle/>
          <a:p>
            <a:pPr algn="l"/>
            <a:r>
              <a:rPr lang="en-US" b="1" dirty="0">
                <a:solidFill>
                  <a:srgbClr val="BC0523"/>
                </a:solidFill>
                <a:latin typeface="Trebuchet MS"/>
                <a:cs typeface="Trebuchet MS"/>
              </a:rPr>
              <a:t>Financial Aid Basics</a:t>
            </a:r>
          </a:p>
        </p:txBody>
      </p:sp>
      <p:cxnSp>
        <p:nvCxnSpPr>
          <p:cNvPr id="10" name="Straight Connector 9"/>
          <p:cNvCxnSpPr/>
          <p:nvPr/>
        </p:nvCxnSpPr>
        <p:spPr>
          <a:xfrm>
            <a:off x="497840" y="1028700"/>
            <a:ext cx="8188960" cy="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97840" y="1431984"/>
            <a:ext cx="7975600" cy="373885"/>
          </a:xfrm>
          <a:prstGeom prst="rect">
            <a:avLst/>
          </a:prstGeom>
          <a:noFill/>
        </p:spPr>
        <p:txBody>
          <a:bodyPr wrap="square" rtlCol="0">
            <a:spAutoFit/>
          </a:bodyPr>
          <a:lstStyle/>
          <a:p>
            <a:pPr>
              <a:lnSpc>
                <a:spcPct val="110000"/>
              </a:lnSpc>
            </a:pPr>
            <a:r>
              <a:rPr lang="en-US" b="1" u="sng" dirty="0">
                <a:solidFill>
                  <a:schemeClr val="tx1">
                    <a:lumMod val="65000"/>
                    <a:lumOff val="35000"/>
                  </a:schemeClr>
                </a:solidFill>
                <a:latin typeface="Trebuchet MS"/>
                <a:cs typeface="Trebuchet MS"/>
              </a:rPr>
              <a:t>Friendly Reminders</a:t>
            </a:r>
          </a:p>
        </p:txBody>
      </p:sp>
      <p:sp>
        <p:nvSpPr>
          <p:cNvPr id="12" name="TextBox 11"/>
          <p:cNvSpPr txBox="1"/>
          <p:nvPr/>
        </p:nvSpPr>
        <p:spPr>
          <a:xfrm>
            <a:off x="711200" y="1801680"/>
            <a:ext cx="7975600" cy="3001784"/>
          </a:xfrm>
          <a:prstGeom prst="rect">
            <a:avLst/>
          </a:prstGeom>
          <a:noFill/>
        </p:spPr>
        <p:txBody>
          <a:bodyPr wrap="square" rtlCol="0">
            <a:spAutoFit/>
          </a:bodyPr>
          <a:lstStyle/>
          <a:p>
            <a:pPr marL="285750" indent="-285750">
              <a:lnSpc>
                <a:spcPct val="150000"/>
              </a:lnSpc>
              <a:buFont typeface="Arial"/>
              <a:buChar char="•"/>
            </a:pPr>
            <a:r>
              <a:rPr lang="en-US" sz="1600" dirty="0">
                <a:solidFill>
                  <a:schemeClr val="tx1">
                    <a:lumMod val="65000"/>
                    <a:lumOff val="35000"/>
                  </a:schemeClr>
                </a:solidFill>
                <a:latin typeface="Trebuchet MS"/>
                <a:cs typeface="Trebuchet MS"/>
              </a:rPr>
              <a:t>Review and respond to all correspondence sent from the Office of Financial Aid (</a:t>
            </a:r>
            <a:r>
              <a:rPr lang="en-US" sz="1600" dirty="0">
                <a:solidFill>
                  <a:schemeClr val="tx1">
                    <a:lumMod val="65000"/>
                    <a:lumOff val="35000"/>
                  </a:schemeClr>
                </a:solidFill>
                <a:latin typeface="Trebuchet MS"/>
                <a:cs typeface="Trebuchet MS"/>
                <a:hlinkClick r:id="rId3"/>
              </a:rPr>
              <a:t>finaid@radford.edu</a:t>
            </a:r>
            <a:r>
              <a:rPr lang="en-US" sz="1600" dirty="0">
                <a:solidFill>
                  <a:schemeClr val="tx1">
                    <a:lumMod val="65000"/>
                    <a:lumOff val="35000"/>
                  </a:schemeClr>
                </a:solidFill>
                <a:latin typeface="Trebuchet MS"/>
                <a:cs typeface="Trebuchet MS"/>
              </a:rPr>
              <a:t>)</a:t>
            </a:r>
          </a:p>
          <a:p>
            <a:pPr marL="285750" indent="-285750">
              <a:lnSpc>
                <a:spcPct val="150000"/>
              </a:lnSpc>
              <a:buFont typeface="Arial"/>
              <a:buChar char="•"/>
            </a:pPr>
            <a:r>
              <a:rPr lang="en-US" sz="1600" dirty="0">
                <a:solidFill>
                  <a:schemeClr val="tx1">
                    <a:lumMod val="65000"/>
                    <a:lumOff val="35000"/>
                  </a:schemeClr>
                </a:solidFill>
                <a:latin typeface="Trebuchet MS"/>
                <a:cs typeface="Trebuchet MS"/>
              </a:rPr>
              <a:t>Review award information through the Radford portal</a:t>
            </a:r>
          </a:p>
          <a:p>
            <a:pPr marL="285750" indent="-285750">
              <a:lnSpc>
                <a:spcPct val="150000"/>
              </a:lnSpc>
              <a:buFont typeface="Arial"/>
              <a:buChar char="•"/>
            </a:pPr>
            <a:r>
              <a:rPr lang="en-US" sz="1600" dirty="0">
                <a:solidFill>
                  <a:schemeClr val="tx1">
                    <a:lumMod val="65000"/>
                    <a:lumOff val="35000"/>
                  </a:schemeClr>
                </a:solidFill>
                <a:latin typeface="Trebuchet MS"/>
                <a:cs typeface="Trebuchet MS"/>
              </a:rPr>
              <a:t>Remind your student to complete a FERPA for those helping them pay for college.  We can only discuss your student’s account with individuals listed on their FERPA.</a:t>
            </a:r>
          </a:p>
          <a:p>
            <a:pPr marL="285750" indent="-285750">
              <a:lnSpc>
                <a:spcPct val="150000"/>
              </a:lnSpc>
              <a:buFont typeface="Arial"/>
              <a:buChar char="•"/>
            </a:pPr>
            <a:r>
              <a:rPr lang="en-US" sz="1600" dirty="0">
                <a:solidFill>
                  <a:schemeClr val="tx1">
                    <a:lumMod val="65000"/>
                    <a:lumOff val="35000"/>
                  </a:schemeClr>
                </a:solidFill>
                <a:latin typeface="Trebuchet MS"/>
                <a:cs typeface="Trebuchet MS"/>
              </a:rPr>
              <a:t>Remind your student to file the FAFSA every year.  The 2021-2022 FAFSA opened on October 1, 2020!</a:t>
            </a:r>
          </a:p>
          <a:p>
            <a:pPr>
              <a:lnSpc>
                <a:spcPct val="150000"/>
              </a:lnSpc>
            </a:pPr>
            <a:endParaRPr lang="en-US" sz="1600" dirty="0">
              <a:solidFill>
                <a:schemeClr val="tx1">
                  <a:lumMod val="65000"/>
                  <a:lumOff val="35000"/>
                </a:schemeClr>
              </a:solidFill>
              <a:latin typeface="Trebuchet MS"/>
              <a:cs typeface="Trebuchet MS"/>
            </a:endParaRPr>
          </a:p>
        </p:txBody>
      </p:sp>
    </p:spTree>
    <p:extLst>
      <p:ext uri="{BB962C8B-B14F-4D97-AF65-F5344CB8AC3E}">
        <p14:creationId xmlns:p14="http://schemas.microsoft.com/office/powerpoint/2010/main" val="329447495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756"/>
            <a:ext cx="7772400" cy="1726147"/>
          </a:xfrm>
        </p:spPr>
        <p:txBody>
          <a:bodyPr/>
          <a:lstStyle/>
          <a:p>
            <a:r>
              <a:rPr lang="en-US" b="1" dirty="0">
                <a:solidFill>
                  <a:srgbClr val="C00000"/>
                </a:solidFill>
              </a:rPr>
              <a:t>Financial Aid Office</a:t>
            </a:r>
            <a:br>
              <a:rPr lang="en-US" b="1" dirty="0">
                <a:solidFill>
                  <a:srgbClr val="C00000"/>
                </a:solidFill>
              </a:rPr>
            </a:br>
            <a:r>
              <a:rPr lang="en-US" sz="2800" dirty="0"/>
              <a:t>Contact Information</a:t>
            </a:r>
            <a:r>
              <a:rPr lang="en-US" dirty="0"/>
              <a:t/>
            </a:r>
            <a:br>
              <a:rPr lang="en-US" dirty="0"/>
            </a:br>
            <a:endParaRPr lang="en-US" dirty="0"/>
          </a:p>
        </p:txBody>
      </p:sp>
      <p:sp>
        <p:nvSpPr>
          <p:cNvPr id="3" name="Subtitle 2"/>
          <p:cNvSpPr>
            <a:spLocks noGrp="1"/>
          </p:cNvSpPr>
          <p:nvPr>
            <p:ph type="subTitle" idx="1"/>
          </p:nvPr>
        </p:nvSpPr>
        <p:spPr>
          <a:xfrm>
            <a:off x="1285103" y="1543049"/>
            <a:ext cx="6400800" cy="3146339"/>
          </a:xfrm>
        </p:spPr>
        <p:txBody>
          <a:bodyPr/>
          <a:lstStyle/>
          <a:p>
            <a:pPr>
              <a:lnSpc>
                <a:spcPct val="110000"/>
              </a:lnSpc>
            </a:pPr>
            <a:r>
              <a:rPr lang="en-US" sz="1600" b="1" dirty="0">
                <a:solidFill>
                  <a:schemeClr val="tx1">
                    <a:lumMod val="95000"/>
                    <a:lumOff val="5000"/>
                  </a:schemeClr>
                </a:solidFill>
                <a:latin typeface="Trebuchet MS"/>
                <a:cs typeface="Trebuchet MS"/>
              </a:rPr>
              <a:t>PO Box 6905, Heth Hall</a:t>
            </a:r>
          </a:p>
          <a:p>
            <a:pPr>
              <a:lnSpc>
                <a:spcPct val="110000"/>
              </a:lnSpc>
            </a:pPr>
            <a:endParaRPr lang="en-US" sz="1600" b="1" dirty="0">
              <a:solidFill>
                <a:schemeClr val="tx1">
                  <a:lumMod val="95000"/>
                  <a:lumOff val="5000"/>
                </a:schemeClr>
              </a:solidFill>
              <a:latin typeface="Trebuchet MS"/>
              <a:cs typeface="Trebuchet MS"/>
            </a:endParaRPr>
          </a:p>
          <a:p>
            <a:pPr>
              <a:lnSpc>
                <a:spcPct val="110000"/>
              </a:lnSpc>
            </a:pPr>
            <a:r>
              <a:rPr lang="en-US" sz="1600" b="1" dirty="0">
                <a:solidFill>
                  <a:schemeClr val="tx1">
                    <a:lumMod val="95000"/>
                    <a:lumOff val="5000"/>
                  </a:schemeClr>
                </a:solidFill>
                <a:latin typeface="Trebuchet MS"/>
                <a:cs typeface="Trebuchet MS"/>
              </a:rPr>
              <a:t>Phone: 540-831-5408</a:t>
            </a:r>
            <a:br>
              <a:rPr lang="en-US" sz="1600" b="1" dirty="0">
                <a:solidFill>
                  <a:schemeClr val="tx1">
                    <a:lumMod val="95000"/>
                    <a:lumOff val="5000"/>
                  </a:schemeClr>
                </a:solidFill>
                <a:latin typeface="Trebuchet MS"/>
                <a:cs typeface="Trebuchet MS"/>
              </a:rPr>
            </a:br>
            <a:r>
              <a:rPr lang="en-US" sz="1600" b="1" dirty="0">
                <a:solidFill>
                  <a:schemeClr val="tx1">
                    <a:lumMod val="95000"/>
                    <a:lumOff val="5000"/>
                  </a:schemeClr>
                </a:solidFill>
                <a:latin typeface="Trebuchet MS"/>
                <a:cs typeface="Trebuchet MS"/>
              </a:rPr>
              <a:t>Fax: 540-831-5138</a:t>
            </a:r>
          </a:p>
          <a:p>
            <a:pPr>
              <a:lnSpc>
                <a:spcPct val="110000"/>
              </a:lnSpc>
            </a:pPr>
            <a:r>
              <a:rPr lang="en-US" sz="1600" b="1" dirty="0">
                <a:solidFill>
                  <a:schemeClr val="tx1">
                    <a:lumMod val="95000"/>
                    <a:lumOff val="5000"/>
                  </a:schemeClr>
                </a:solidFill>
                <a:latin typeface="Trebuchet MS"/>
                <a:cs typeface="Trebuchet MS"/>
              </a:rPr>
              <a:t>Text: 540-328-9360</a:t>
            </a:r>
          </a:p>
          <a:p>
            <a:pPr>
              <a:lnSpc>
                <a:spcPct val="110000"/>
              </a:lnSpc>
            </a:pPr>
            <a:endParaRPr lang="en-US" sz="1600" b="1" dirty="0">
              <a:solidFill>
                <a:schemeClr val="tx1">
                  <a:lumMod val="95000"/>
                  <a:lumOff val="5000"/>
                </a:schemeClr>
              </a:solidFill>
              <a:latin typeface="Trebuchet MS"/>
              <a:cs typeface="Trebuchet MS"/>
            </a:endParaRPr>
          </a:p>
          <a:p>
            <a:pPr>
              <a:lnSpc>
                <a:spcPct val="110000"/>
              </a:lnSpc>
            </a:pPr>
            <a:r>
              <a:rPr lang="en-US" sz="1600" b="1" dirty="0">
                <a:solidFill>
                  <a:schemeClr val="tx1">
                    <a:lumMod val="95000"/>
                    <a:lumOff val="5000"/>
                  </a:schemeClr>
                </a:solidFill>
                <a:latin typeface="Trebuchet MS"/>
                <a:cs typeface="Trebuchet MS"/>
              </a:rPr>
              <a:t>	Email: </a:t>
            </a:r>
            <a:r>
              <a:rPr lang="en-US" sz="1600" b="1" dirty="0">
                <a:solidFill>
                  <a:schemeClr val="tx1">
                    <a:lumMod val="95000"/>
                    <a:lumOff val="5000"/>
                  </a:schemeClr>
                </a:solidFill>
                <a:latin typeface="Trebuchet MS"/>
                <a:cs typeface="Trebuchet MS"/>
                <a:hlinkClick r:id="rId2"/>
              </a:rPr>
              <a:t>finaid@radford.edu</a:t>
            </a:r>
            <a:r>
              <a:rPr lang="en-US" sz="1600" b="1" dirty="0">
                <a:solidFill>
                  <a:schemeClr val="tx1">
                    <a:lumMod val="95000"/>
                    <a:lumOff val="5000"/>
                  </a:schemeClr>
                </a:solidFill>
                <a:latin typeface="Trebuchet MS"/>
                <a:cs typeface="Trebuchet MS"/>
              </a:rPr>
              <a:t> </a:t>
            </a:r>
          </a:p>
          <a:p>
            <a:pPr>
              <a:lnSpc>
                <a:spcPct val="110000"/>
              </a:lnSpc>
            </a:pPr>
            <a:r>
              <a:rPr lang="en-US" sz="1600" b="1" dirty="0">
                <a:solidFill>
                  <a:schemeClr val="tx1">
                    <a:lumMod val="95000"/>
                    <a:lumOff val="5000"/>
                  </a:schemeClr>
                </a:solidFill>
                <a:latin typeface="Trebuchet MS"/>
                <a:cs typeface="Trebuchet MS"/>
              </a:rPr>
              <a:t>Web address: </a:t>
            </a:r>
            <a:r>
              <a:rPr lang="en-US" sz="1600" b="1" dirty="0">
                <a:solidFill>
                  <a:schemeClr val="tx1">
                    <a:lumMod val="95000"/>
                    <a:lumOff val="5000"/>
                  </a:schemeClr>
                </a:solidFill>
                <a:latin typeface="Trebuchet MS"/>
                <a:cs typeface="Trebuchet MS"/>
                <a:hlinkClick r:id="rId3"/>
              </a:rPr>
              <a:t>www.radford.edu/finaid</a:t>
            </a:r>
            <a:r>
              <a:rPr lang="en-US" sz="1600" b="1" dirty="0">
                <a:solidFill>
                  <a:schemeClr val="tx1">
                    <a:lumMod val="95000"/>
                    <a:lumOff val="5000"/>
                  </a:schemeClr>
                </a:solidFill>
                <a:latin typeface="Trebuchet MS"/>
                <a:cs typeface="Trebuchet MS"/>
              </a:rPr>
              <a:t> </a:t>
            </a:r>
          </a:p>
          <a:p>
            <a:pPr>
              <a:lnSpc>
                <a:spcPct val="110000"/>
              </a:lnSpc>
            </a:pPr>
            <a:endParaRPr lang="en-US" sz="1600" b="1" u="sng" dirty="0">
              <a:solidFill>
                <a:schemeClr val="tx1">
                  <a:lumMod val="95000"/>
                  <a:lumOff val="5000"/>
                </a:schemeClr>
              </a:solidFill>
              <a:latin typeface="Trebuchet MS"/>
              <a:cs typeface="Trebuchet MS"/>
            </a:endParaRPr>
          </a:p>
          <a:p>
            <a:pPr>
              <a:lnSpc>
                <a:spcPct val="110000"/>
              </a:lnSpc>
            </a:pPr>
            <a:r>
              <a:rPr lang="en-US" sz="1600" b="1" dirty="0">
                <a:solidFill>
                  <a:schemeClr val="tx1">
                    <a:lumMod val="95000"/>
                    <a:lumOff val="5000"/>
                  </a:schemeClr>
                </a:solidFill>
                <a:latin typeface="Trebuchet MS"/>
                <a:cs typeface="Trebuchet MS"/>
              </a:rPr>
              <a:t>Office Hours – Monday-Friday 8:00am – 5:00pm</a:t>
            </a:r>
          </a:p>
        </p:txBody>
      </p:sp>
      <p:pic>
        <p:nvPicPr>
          <p:cNvPr id="4" name="Picture 3">
            <a:extLst>
              <a:ext uri="{FF2B5EF4-FFF2-40B4-BE49-F238E27FC236}">
                <a16:creationId xmlns:a16="http://schemas.microsoft.com/office/drawing/2014/main" id="{B5C6CA6C-0B57-4E52-BBA1-BE33FEBB7F14}"/>
              </a:ext>
            </a:extLst>
          </p:cNvPr>
          <p:cNvPicPr>
            <a:picLocks noChangeAspect="1"/>
          </p:cNvPicPr>
          <p:nvPr/>
        </p:nvPicPr>
        <p:blipFill>
          <a:blip r:embed="rId4"/>
          <a:stretch>
            <a:fillRect/>
          </a:stretch>
        </p:blipFill>
        <p:spPr>
          <a:xfrm>
            <a:off x="7371578" y="4204390"/>
            <a:ext cx="314325" cy="314325"/>
          </a:xfrm>
          <a:prstGeom prst="rect">
            <a:avLst/>
          </a:prstGeom>
        </p:spPr>
      </p:pic>
      <p:pic>
        <p:nvPicPr>
          <p:cNvPr id="5" name="Picture 4">
            <a:extLst>
              <a:ext uri="{FF2B5EF4-FFF2-40B4-BE49-F238E27FC236}">
                <a16:creationId xmlns:a16="http://schemas.microsoft.com/office/drawing/2014/main" id="{2514C165-2845-48AC-99B4-5C5B5D4D292B}"/>
              </a:ext>
            </a:extLst>
          </p:cNvPr>
          <p:cNvPicPr>
            <a:picLocks noChangeAspect="1"/>
          </p:cNvPicPr>
          <p:nvPr/>
        </p:nvPicPr>
        <p:blipFill>
          <a:blip r:embed="rId5"/>
          <a:stretch>
            <a:fillRect/>
          </a:stretch>
        </p:blipFill>
        <p:spPr>
          <a:xfrm>
            <a:off x="7929604" y="4204389"/>
            <a:ext cx="314325" cy="314325"/>
          </a:xfrm>
          <a:prstGeom prst="rect">
            <a:avLst/>
          </a:prstGeom>
        </p:spPr>
      </p:pic>
      <p:pic>
        <p:nvPicPr>
          <p:cNvPr id="6" name="Picture 5">
            <a:extLst>
              <a:ext uri="{FF2B5EF4-FFF2-40B4-BE49-F238E27FC236}">
                <a16:creationId xmlns:a16="http://schemas.microsoft.com/office/drawing/2014/main" id="{22548827-80DE-48C3-9803-0D800BEFB57C}"/>
              </a:ext>
            </a:extLst>
          </p:cNvPr>
          <p:cNvPicPr>
            <a:picLocks noChangeAspect="1"/>
          </p:cNvPicPr>
          <p:nvPr/>
        </p:nvPicPr>
        <p:blipFill>
          <a:blip r:embed="rId6"/>
          <a:stretch>
            <a:fillRect/>
          </a:stretch>
        </p:blipFill>
        <p:spPr>
          <a:xfrm>
            <a:off x="8458200" y="4204390"/>
            <a:ext cx="371475" cy="314325"/>
          </a:xfrm>
          <a:prstGeom prst="rect">
            <a:avLst/>
          </a:prstGeom>
        </p:spPr>
      </p:pic>
    </p:spTree>
    <p:extLst>
      <p:ext uri="{BB962C8B-B14F-4D97-AF65-F5344CB8AC3E}">
        <p14:creationId xmlns:p14="http://schemas.microsoft.com/office/powerpoint/2010/main" val="21325528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715E-44AF-4ECD-8C23-53D44088F7F0}"/>
              </a:ext>
            </a:extLst>
          </p:cNvPr>
          <p:cNvSpPr>
            <a:spLocks noGrp="1"/>
          </p:cNvSpPr>
          <p:nvPr>
            <p:ph type="title"/>
          </p:nvPr>
        </p:nvSpPr>
        <p:spPr/>
        <p:txBody>
          <a:bodyPr/>
          <a:lstStyle/>
          <a:p>
            <a:r>
              <a:rPr lang="en-US" b="1" dirty="0">
                <a:solidFill>
                  <a:srgbClr val="C00000"/>
                </a:solidFill>
              </a:rPr>
              <a:t>Complete &amp; Submit a FERPA</a:t>
            </a:r>
          </a:p>
        </p:txBody>
      </p:sp>
      <p:sp>
        <p:nvSpPr>
          <p:cNvPr id="3" name="Content Placeholder 2">
            <a:extLst>
              <a:ext uri="{FF2B5EF4-FFF2-40B4-BE49-F238E27FC236}">
                <a16:creationId xmlns:a16="http://schemas.microsoft.com/office/drawing/2014/main" id="{0348E0C4-A530-4C5B-BF0D-E58F63291C9A}"/>
              </a:ext>
            </a:extLst>
          </p:cNvPr>
          <p:cNvSpPr>
            <a:spLocks noGrp="1"/>
          </p:cNvSpPr>
          <p:nvPr>
            <p:ph idx="1"/>
          </p:nvPr>
        </p:nvSpPr>
        <p:spPr/>
        <p:txBody>
          <a:bodyPr/>
          <a:lstStyle/>
          <a:p>
            <a:pPr fontAlgn="base"/>
            <a:r>
              <a:rPr lang="en-US" sz="2000" dirty="0"/>
              <a:t>RU Family Educational Rights and Privacy Act (FERPA) Policy</a:t>
            </a:r>
          </a:p>
          <a:p>
            <a:pPr lvl="1" fontAlgn="base"/>
            <a:r>
              <a:rPr lang="en-US" sz="1600" dirty="0"/>
              <a:t>Radford University student record policies and practices are in full compliance with the Family and Educational Rights and Privacy Act (FERPA).</a:t>
            </a:r>
            <a:br>
              <a:rPr lang="en-US" sz="1600" dirty="0"/>
            </a:br>
            <a:r>
              <a:rPr lang="en-US" sz="1600" dirty="0"/>
              <a:t/>
            </a:r>
            <a:br>
              <a:rPr lang="en-US" sz="1600" dirty="0"/>
            </a:br>
            <a:r>
              <a:rPr lang="en-US" sz="1600" dirty="0"/>
              <a:t>The University will not release information about a student from records, except directory information, to people (including parents) other than a specified list of exceptions without obtaining the written consent of the student.</a:t>
            </a:r>
          </a:p>
          <a:p>
            <a:pPr fontAlgn="base"/>
            <a:r>
              <a:rPr lang="en-US" sz="2000" dirty="0"/>
              <a:t>Full policy and form is found online – www.radford.edu/ferpa</a:t>
            </a:r>
          </a:p>
          <a:p>
            <a:endParaRPr lang="en-US" sz="2000" dirty="0"/>
          </a:p>
        </p:txBody>
      </p:sp>
    </p:spTree>
    <p:extLst>
      <p:ext uri="{BB962C8B-B14F-4D97-AF65-F5344CB8AC3E}">
        <p14:creationId xmlns:p14="http://schemas.microsoft.com/office/powerpoint/2010/main" val="1428944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715E-44AF-4ECD-8C23-53D44088F7F0}"/>
              </a:ext>
            </a:extLst>
          </p:cNvPr>
          <p:cNvSpPr>
            <a:spLocks noGrp="1"/>
          </p:cNvSpPr>
          <p:nvPr>
            <p:ph type="title"/>
          </p:nvPr>
        </p:nvSpPr>
        <p:spPr/>
        <p:txBody>
          <a:bodyPr/>
          <a:lstStyle/>
          <a:p>
            <a:r>
              <a:rPr lang="en-US" b="1" dirty="0">
                <a:solidFill>
                  <a:srgbClr val="C00000"/>
                </a:solidFill>
              </a:rPr>
              <a:t>What is the FAFSA?</a:t>
            </a:r>
          </a:p>
        </p:txBody>
      </p:sp>
      <p:sp>
        <p:nvSpPr>
          <p:cNvPr id="3" name="Content Placeholder 2">
            <a:extLst>
              <a:ext uri="{FF2B5EF4-FFF2-40B4-BE49-F238E27FC236}">
                <a16:creationId xmlns:a16="http://schemas.microsoft.com/office/drawing/2014/main" id="{0348E0C4-A530-4C5B-BF0D-E58F63291C9A}"/>
              </a:ext>
            </a:extLst>
          </p:cNvPr>
          <p:cNvSpPr>
            <a:spLocks noGrp="1"/>
          </p:cNvSpPr>
          <p:nvPr>
            <p:ph idx="1"/>
          </p:nvPr>
        </p:nvSpPr>
        <p:spPr/>
        <p:txBody>
          <a:bodyPr/>
          <a:lstStyle/>
          <a:p>
            <a:r>
              <a:rPr lang="en-US" dirty="0"/>
              <a:t>F – Free</a:t>
            </a:r>
          </a:p>
          <a:p>
            <a:r>
              <a:rPr lang="en-US" dirty="0"/>
              <a:t>A – Application</a:t>
            </a:r>
          </a:p>
          <a:p>
            <a:r>
              <a:rPr lang="en-US" dirty="0"/>
              <a:t>F – for Federal</a:t>
            </a:r>
          </a:p>
          <a:p>
            <a:r>
              <a:rPr lang="en-US" dirty="0"/>
              <a:t>S – Student </a:t>
            </a:r>
          </a:p>
          <a:p>
            <a:r>
              <a:rPr lang="en-US" dirty="0"/>
              <a:t>A – Aid</a:t>
            </a:r>
          </a:p>
          <a:p>
            <a:pPr marL="914400" lvl="2" indent="0" algn="ctr">
              <a:buNone/>
            </a:pPr>
            <a:r>
              <a:rPr lang="en-US" dirty="0">
                <a:hlinkClick r:id="rId2"/>
              </a:rPr>
              <a:t>https://fafsa.ed.gov</a:t>
            </a:r>
            <a:r>
              <a:rPr lang="en-US" dirty="0"/>
              <a:t> </a:t>
            </a:r>
          </a:p>
        </p:txBody>
      </p:sp>
      <p:pic>
        <p:nvPicPr>
          <p:cNvPr id="7" name="Picture 6">
            <a:extLst>
              <a:ext uri="{FF2B5EF4-FFF2-40B4-BE49-F238E27FC236}">
                <a16:creationId xmlns:a16="http://schemas.microsoft.com/office/drawing/2014/main" id="{E334C1DA-AA1B-4BA0-9CFB-9D036778DFCE}"/>
              </a:ext>
            </a:extLst>
          </p:cNvPr>
          <p:cNvPicPr>
            <a:picLocks noChangeAspect="1"/>
          </p:cNvPicPr>
          <p:nvPr/>
        </p:nvPicPr>
        <p:blipFill>
          <a:blip r:embed="rId3"/>
          <a:stretch>
            <a:fillRect/>
          </a:stretch>
        </p:blipFill>
        <p:spPr>
          <a:xfrm>
            <a:off x="4378324" y="1200151"/>
            <a:ext cx="3821586" cy="3017042"/>
          </a:xfrm>
          <a:prstGeom prst="rect">
            <a:avLst/>
          </a:prstGeom>
        </p:spPr>
      </p:pic>
    </p:spTree>
    <p:extLst>
      <p:ext uri="{BB962C8B-B14F-4D97-AF65-F5344CB8AC3E}">
        <p14:creationId xmlns:p14="http://schemas.microsoft.com/office/powerpoint/2010/main" val="708102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715E-44AF-4ECD-8C23-53D44088F7F0}"/>
              </a:ext>
            </a:extLst>
          </p:cNvPr>
          <p:cNvSpPr>
            <a:spLocks noGrp="1"/>
          </p:cNvSpPr>
          <p:nvPr>
            <p:ph type="title"/>
          </p:nvPr>
        </p:nvSpPr>
        <p:spPr>
          <a:xfrm>
            <a:off x="171450" y="120252"/>
            <a:ext cx="8801100" cy="857250"/>
          </a:xfrm>
        </p:spPr>
        <p:txBody>
          <a:bodyPr/>
          <a:lstStyle/>
          <a:p>
            <a:r>
              <a:rPr lang="en-US" b="1" dirty="0">
                <a:solidFill>
                  <a:srgbClr val="C00000"/>
                </a:solidFill>
              </a:rPr>
              <a:t>If I haven’t yet, can I do the FAFSA?</a:t>
            </a:r>
          </a:p>
        </p:txBody>
      </p:sp>
      <p:sp>
        <p:nvSpPr>
          <p:cNvPr id="3" name="Content Placeholder 2">
            <a:extLst>
              <a:ext uri="{FF2B5EF4-FFF2-40B4-BE49-F238E27FC236}">
                <a16:creationId xmlns:a16="http://schemas.microsoft.com/office/drawing/2014/main" id="{0348E0C4-A530-4C5B-BF0D-E58F63291C9A}"/>
              </a:ext>
            </a:extLst>
          </p:cNvPr>
          <p:cNvSpPr>
            <a:spLocks noGrp="1"/>
          </p:cNvSpPr>
          <p:nvPr>
            <p:ph idx="1"/>
          </p:nvPr>
        </p:nvSpPr>
        <p:spPr>
          <a:xfrm>
            <a:off x="457200" y="1238251"/>
            <a:ext cx="8229600" cy="3394472"/>
          </a:xfrm>
        </p:spPr>
        <p:txBody>
          <a:bodyPr/>
          <a:lstStyle/>
          <a:p>
            <a:r>
              <a:rPr lang="en-US" dirty="0"/>
              <a:t>Yes! We do have a priority deadline, but we continue to receive and process FAFSA’s through out the year.</a:t>
            </a:r>
          </a:p>
          <a:p>
            <a:r>
              <a:rPr lang="en-US" dirty="0"/>
              <a:t>Late applicants are still eligible to receive federal financial aid funds.</a:t>
            </a:r>
          </a:p>
          <a:p>
            <a:pPr marL="0" indent="0">
              <a:buNone/>
            </a:pPr>
            <a:endParaRPr lang="en-US" dirty="0"/>
          </a:p>
          <a:p>
            <a:endParaRPr lang="en-US" dirty="0"/>
          </a:p>
        </p:txBody>
      </p:sp>
    </p:spTree>
    <p:extLst>
      <p:ext uri="{BB962C8B-B14F-4D97-AF65-F5344CB8AC3E}">
        <p14:creationId xmlns:p14="http://schemas.microsoft.com/office/powerpoint/2010/main" val="7269259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715E-44AF-4ECD-8C23-53D44088F7F0}"/>
              </a:ext>
            </a:extLst>
          </p:cNvPr>
          <p:cNvSpPr>
            <a:spLocks noGrp="1"/>
          </p:cNvSpPr>
          <p:nvPr>
            <p:ph type="title"/>
          </p:nvPr>
        </p:nvSpPr>
        <p:spPr>
          <a:xfrm>
            <a:off x="171450" y="120252"/>
            <a:ext cx="8801100" cy="857250"/>
          </a:xfrm>
        </p:spPr>
        <p:txBody>
          <a:bodyPr/>
          <a:lstStyle/>
          <a:p>
            <a:r>
              <a:rPr lang="en-US" sz="3200" b="1" dirty="0">
                <a:solidFill>
                  <a:srgbClr val="C00000"/>
                </a:solidFill>
                <a:latin typeface="Arial" panose="020B0604020202020204" pitchFamily="34" charset="0"/>
                <a:cs typeface="Arial" panose="020B0604020202020204" pitchFamily="34" charset="0"/>
              </a:rPr>
              <a:t>What Happens After I Submit the FAFSA?</a:t>
            </a:r>
            <a:endParaRPr lang="en-US" sz="3200" b="1" dirty="0">
              <a:solidFill>
                <a:srgbClr val="C00000"/>
              </a:solidFill>
            </a:endParaRPr>
          </a:p>
        </p:txBody>
      </p:sp>
      <p:sp>
        <p:nvSpPr>
          <p:cNvPr id="3" name="Content Placeholder 2">
            <a:extLst>
              <a:ext uri="{FF2B5EF4-FFF2-40B4-BE49-F238E27FC236}">
                <a16:creationId xmlns:a16="http://schemas.microsoft.com/office/drawing/2014/main" id="{0348E0C4-A530-4C5B-BF0D-E58F63291C9A}"/>
              </a:ext>
            </a:extLst>
          </p:cNvPr>
          <p:cNvSpPr>
            <a:spLocks noGrp="1"/>
          </p:cNvSpPr>
          <p:nvPr>
            <p:ph idx="1"/>
          </p:nvPr>
        </p:nvSpPr>
        <p:spPr>
          <a:xfrm>
            <a:off x="457200" y="1238251"/>
            <a:ext cx="8229600" cy="3394472"/>
          </a:xfrm>
        </p:spPr>
        <p:txBody>
          <a:bodyPr/>
          <a:lstStyle/>
          <a:p>
            <a:pPr>
              <a:buFont typeface="Arial" panose="020B0604020202020204" pitchFamily="34" charset="0"/>
              <a:buChar char="•"/>
            </a:pPr>
            <a:r>
              <a:rPr lang="en-US" sz="2000" dirty="0">
                <a:latin typeface="Arial" panose="020B0604020202020204" pitchFamily="34" charset="0"/>
                <a:cs typeface="Arial" panose="020B0604020202020204" pitchFamily="34" charset="0"/>
              </a:rPr>
              <a:t>You receive your expected family contribution (EFC), which is what Radford University uses to determine what aid you are eligible to receive</a:t>
            </a:r>
          </a:p>
          <a:p>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Radford University typically receives your FAFSA within a week of submission</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FAFSA will be reviewed by the Financial Aid Office</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9444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359977" y="102392"/>
            <a:ext cx="6424045" cy="994172"/>
          </a:xfrm>
        </p:spPr>
        <p:txBody>
          <a:bodyPr>
            <a:noAutofit/>
          </a:bodyPr>
          <a:lstStyle/>
          <a:p>
            <a:pPr algn="ctr"/>
            <a:r>
              <a:rPr lang="en-US" altLang="en-US" b="1" dirty="0">
                <a:solidFill>
                  <a:srgbClr val="C00000"/>
                </a:solidFill>
                <a:latin typeface="Trebuchet MS" panose="020B0603020202020204" pitchFamily="34" charset="0"/>
              </a:rPr>
              <a:t>What is Verification?</a:t>
            </a:r>
          </a:p>
        </p:txBody>
      </p:sp>
      <p:sp>
        <p:nvSpPr>
          <p:cNvPr id="3" name="Content Placeholder 2"/>
          <p:cNvSpPr>
            <a:spLocks noGrp="1"/>
          </p:cNvSpPr>
          <p:nvPr>
            <p:ph idx="1"/>
          </p:nvPr>
        </p:nvSpPr>
        <p:spPr>
          <a:xfrm>
            <a:off x="1054003" y="1059653"/>
            <a:ext cx="7133715" cy="3263504"/>
          </a:xfrm>
        </p:spPr>
        <p:txBody>
          <a:bodyPr>
            <a:noAutofit/>
          </a:bodyPr>
          <a:lstStyle/>
          <a:p>
            <a:pPr>
              <a:spcBef>
                <a:spcPts val="1125"/>
              </a:spcBef>
              <a:buFont typeface="Arial" panose="020B0604020202020204" pitchFamily="34" charset="0"/>
              <a:buChar char="•"/>
            </a:pPr>
            <a:r>
              <a:rPr lang="en-US" sz="1950" dirty="0"/>
              <a:t>Selected by Department of Education upon initial FAFSA submission</a:t>
            </a:r>
          </a:p>
          <a:p>
            <a:pPr>
              <a:spcBef>
                <a:spcPts val="1125"/>
              </a:spcBef>
              <a:buFont typeface="Arial" panose="020B0604020202020204" pitchFamily="34" charset="0"/>
              <a:buChar char="•"/>
            </a:pPr>
            <a:r>
              <a:rPr lang="en-US" sz="1950" dirty="0"/>
              <a:t>Verification is the process your school uses to confirm that the data reported on your FAFSA form is accurate. </a:t>
            </a:r>
          </a:p>
          <a:p>
            <a:pPr>
              <a:spcBef>
                <a:spcPts val="1125"/>
              </a:spcBef>
              <a:buFont typeface="Arial" panose="020B0604020202020204" pitchFamily="34" charset="0"/>
              <a:buChar char="•"/>
            </a:pPr>
            <a:r>
              <a:rPr lang="en-US" sz="1950" dirty="0"/>
              <a:t>Your school has the authority to contact you for documentation that supports the information you reported</a:t>
            </a:r>
          </a:p>
          <a:p>
            <a:pPr>
              <a:spcBef>
                <a:spcPts val="1125"/>
              </a:spcBef>
              <a:buFont typeface="Arial" panose="020B0604020202020204" pitchFamily="34" charset="0"/>
              <a:buChar char="•"/>
            </a:pPr>
            <a:r>
              <a:rPr lang="en-US" sz="1950" dirty="0"/>
              <a:t>Submit the documents we are requesting as soon as possible to prevent delays in your application review.</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anose="020B0604020202020204" pitchFamily="34" charset="0"/>
                <a:ea typeface="ＭＳ Ｐゴシック" panose="020B0600070205080204" pitchFamily="34" charset="-128"/>
              </a:defRPr>
            </a:lvl1pPr>
            <a:lvl2pPr marL="557213" indent="-214313">
              <a:defRPr sz="1800">
                <a:solidFill>
                  <a:schemeClr val="tx1"/>
                </a:solidFill>
                <a:latin typeface="Arial" panose="020B0604020202020204" pitchFamily="34" charset="0"/>
                <a:ea typeface="ＭＳ Ｐゴシック" panose="020B0600070205080204" pitchFamily="34" charset="-128"/>
              </a:defRPr>
            </a:lvl2pPr>
            <a:lvl3pPr marL="857250" indent="-171450">
              <a:defRPr sz="1800">
                <a:solidFill>
                  <a:schemeClr val="tx1"/>
                </a:solidFill>
                <a:latin typeface="Arial" panose="020B0604020202020204" pitchFamily="34" charset="0"/>
                <a:ea typeface="ＭＳ Ｐゴシック" panose="020B0600070205080204" pitchFamily="34" charset="-128"/>
              </a:defRPr>
            </a:lvl3pPr>
            <a:lvl4pPr marL="1200150" indent="-171450">
              <a:defRPr sz="1800">
                <a:solidFill>
                  <a:schemeClr val="tx1"/>
                </a:solidFill>
                <a:latin typeface="Arial" panose="020B0604020202020204" pitchFamily="34" charset="0"/>
                <a:ea typeface="ＭＳ Ｐゴシック" panose="020B0600070205080204" pitchFamily="34" charset="-128"/>
              </a:defRPr>
            </a:lvl4pPr>
            <a:lvl5pPr marL="1543050" indent="-171450">
              <a:defRPr sz="18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9pPr>
          </a:lstStyle>
          <a:p>
            <a:pPr algn="r" defTabSz="342900">
              <a:defRPr/>
            </a:pPr>
            <a:fld id="{D4CD498E-017A-4625-A1E6-4E77D8F5E705}" type="slidenum">
              <a:rPr lang="en-US" altLang="en-US" sz="1050">
                <a:solidFill>
                  <a:srgbClr val="7030A0"/>
                </a:solidFill>
              </a:rPr>
              <a:pPr algn="r" defTabSz="342900">
                <a:defRPr/>
              </a:pPr>
              <a:t>7</a:t>
            </a:fld>
            <a:endParaRPr lang="en-US" altLang="en-US" sz="1050">
              <a:solidFill>
                <a:srgbClr val="7030A0"/>
              </a:solidFill>
            </a:endParaRPr>
          </a:p>
        </p:txBody>
      </p:sp>
    </p:spTree>
    <p:extLst>
      <p:ext uri="{BB962C8B-B14F-4D97-AF65-F5344CB8AC3E}">
        <p14:creationId xmlns:p14="http://schemas.microsoft.com/office/powerpoint/2010/main" val="37660022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95275" y="102392"/>
            <a:ext cx="8553449" cy="994172"/>
          </a:xfrm>
        </p:spPr>
        <p:txBody>
          <a:bodyPr>
            <a:noAutofit/>
          </a:bodyPr>
          <a:lstStyle/>
          <a:p>
            <a:pPr algn="ctr"/>
            <a:r>
              <a:rPr lang="en-US" altLang="en-US" b="1" dirty="0">
                <a:solidFill>
                  <a:srgbClr val="C00000"/>
                </a:solidFill>
                <a:latin typeface="Trebuchet MS" panose="020B0603020202020204" pitchFamily="34" charset="0"/>
              </a:rPr>
              <a:t>What happens when my </a:t>
            </a:r>
            <a:br>
              <a:rPr lang="en-US" altLang="en-US" b="1" dirty="0">
                <a:solidFill>
                  <a:srgbClr val="C00000"/>
                </a:solidFill>
                <a:latin typeface="Trebuchet MS" panose="020B0603020202020204" pitchFamily="34" charset="0"/>
              </a:rPr>
            </a:br>
            <a:r>
              <a:rPr lang="en-US" altLang="en-US" b="1" dirty="0">
                <a:solidFill>
                  <a:srgbClr val="C00000"/>
                </a:solidFill>
                <a:latin typeface="Trebuchet MS" panose="020B0603020202020204" pitchFamily="34" charset="0"/>
              </a:rPr>
              <a:t>FAFSA review is complete?</a:t>
            </a:r>
          </a:p>
        </p:txBody>
      </p:sp>
      <p:sp>
        <p:nvSpPr>
          <p:cNvPr id="3" name="Content Placeholder 2"/>
          <p:cNvSpPr>
            <a:spLocks noGrp="1"/>
          </p:cNvSpPr>
          <p:nvPr>
            <p:ph idx="1"/>
          </p:nvPr>
        </p:nvSpPr>
        <p:spPr>
          <a:xfrm>
            <a:off x="1193606" y="1503760"/>
            <a:ext cx="6854510" cy="3263504"/>
          </a:xfrm>
        </p:spPr>
        <p:txBody>
          <a:bodyPr>
            <a:normAutofit fontScale="92500" lnSpcReduction="10000"/>
          </a:bodyPr>
          <a:lstStyle/>
          <a:p>
            <a:pPr>
              <a:defRPr/>
            </a:pPr>
            <a:endParaRPr lang="en-US" sz="1950" dirty="0"/>
          </a:p>
          <a:p>
            <a:pPr>
              <a:buFont typeface="Arial" panose="020B0604020202020204" pitchFamily="34" charset="0"/>
              <a:buChar char="•"/>
              <a:defRPr/>
            </a:pPr>
            <a:r>
              <a:rPr lang="en-US" sz="1950" dirty="0"/>
              <a:t>You will receive a financial aid award notification electronically</a:t>
            </a:r>
          </a:p>
          <a:p>
            <a:pPr>
              <a:buFont typeface="Wingdings" panose="05000000000000000000" pitchFamily="2" charset="2"/>
              <a:buChar char="Ø"/>
              <a:defRPr/>
            </a:pPr>
            <a:endParaRPr lang="en-US" sz="1950" dirty="0"/>
          </a:p>
          <a:p>
            <a:pPr>
              <a:buFont typeface="Arial" panose="020B0604020202020204" pitchFamily="34" charset="0"/>
              <a:buChar char="•"/>
              <a:defRPr/>
            </a:pPr>
            <a:r>
              <a:rPr lang="en-US" sz="1950" dirty="0"/>
              <a:t>Online award system will outline eligibility for federal and state grants, loans, federal work-study, and scholarships</a:t>
            </a:r>
          </a:p>
          <a:p>
            <a:pPr>
              <a:buFont typeface="Wingdings" panose="05000000000000000000" pitchFamily="2" charset="2"/>
              <a:buChar char="Ø"/>
              <a:defRPr/>
            </a:pPr>
            <a:endParaRPr lang="en-US" sz="1950" dirty="0"/>
          </a:p>
          <a:p>
            <a:pPr>
              <a:buFont typeface="Arial" panose="020B0604020202020204" pitchFamily="34" charset="0"/>
              <a:buChar char="•"/>
              <a:defRPr/>
            </a:pPr>
            <a:r>
              <a:rPr lang="en-US" sz="1950" dirty="0"/>
              <a:t>If you have not received your Financial Aid award letter please contact the Financial Aid office today to check your account.</a:t>
            </a:r>
          </a:p>
          <a:p>
            <a:pPr lvl="1">
              <a:buFont typeface="Arial" panose="020B0604020202020204" pitchFamily="34" charset="0"/>
              <a:buChar char="•"/>
              <a:defRPr/>
            </a:pPr>
            <a:r>
              <a:rPr lang="en-US" sz="1550" dirty="0"/>
              <a:t>540-831-5408</a:t>
            </a:r>
          </a:p>
          <a:p>
            <a:pPr marL="0" indent="0">
              <a:buNone/>
              <a:defRPr/>
            </a:pPr>
            <a:r>
              <a:rPr lang="en-US" sz="1800" dirty="0">
                <a:latin typeface="Trebuchet MS" panose="020B0603020202020204" pitchFamily="34" charset="0"/>
              </a:rPr>
              <a:t/>
            </a:r>
            <a:br>
              <a:rPr lang="en-US" sz="1800" dirty="0">
                <a:latin typeface="Trebuchet MS" panose="020B0603020202020204" pitchFamily="34" charset="0"/>
              </a:rPr>
            </a:br>
            <a:endParaRPr lang="en-US" sz="1800" dirty="0">
              <a:latin typeface="Trebuchet MS" panose="020B0603020202020204" pitchFamily="34" charset="0"/>
            </a:endParaRP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anose="020B0604020202020204" pitchFamily="34" charset="0"/>
                <a:ea typeface="ＭＳ Ｐゴシック" panose="020B0600070205080204" pitchFamily="34" charset="-128"/>
              </a:defRPr>
            </a:lvl1pPr>
            <a:lvl2pPr marL="557213" indent="-214313">
              <a:defRPr sz="1800">
                <a:solidFill>
                  <a:schemeClr val="tx1"/>
                </a:solidFill>
                <a:latin typeface="Arial" panose="020B0604020202020204" pitchFamily="34" charset="0"/>
                <a:ea typeface="ＭＳ Ｐゴシック" panose="020B0600070205080204" pitchFamily="34" charset="-128"/>
              </a:defRPr>
            </a:lvl2pPr>
            <a:lvl3pPr marL="857250" indent="-171450">
              <a:defRPr sz="1800">
                <a:solidFill>
                  <a:schemeClr val="tx1"/>
                </a:solidFill>
                <a:latin typeface="Arial" panose="020B0604020202020204" pitchFamily="34" charset="0"/>
                <a:ea typeface="ＭＳ Ｐゴシック" panose="020B0600070205080204" pitchFamily="34" charset="-128"/>
              </a:defRPr>
            </a:lvl3pPr>
            <a:lvl4pPr marL="1200150" indent="-171450">
              <a:defRPr sz="1800">
                <a:solidFill>
                  <a:schemeClr val="tx1"/>
                </a:solidFill>
                <a:latin typeface="Arial" panose="020B0604020202020204" pitchFamily="34" charset="0"/>
                <a:ea typeface="ＭＳ Ｐゴシック" panose="020B0600070205080204" pitchFamily="34" charset="-128"/>
              </a:defRPr>
            </a:lvl4pPr>
            <a:lvl5pPr marL="1543050" indent="-171450">
              <a:defRPr sz="18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9pPr>
          </a:lstStyle>
          <a:p>
            <a:pPr algn="r" defTabSz="342900">
              <a:defRPr/>
            </a:pPr>
            <a:fld id="{D4CD498E-017A-4625-A1E6-4E77D8F5E705}" type="slidenum">
              <a:rPr lang="en-US" altLang="en-US" sz="1050">
                <a:solidFill>
                  <a:srgbClr val="7030A0"/>
                </a:solidFill>
              </a:rPr>
              <a:pPr algn="r" defTabSz="342900">
                <a:defRPr/>
              </a:pPr>
              <a:t>8</a:t>
            </a:fld>
            <a:endParaRPr lang="en-US" altLang="en-US" sz="1050">
              <a:solidFill>
                <a:srgbClr val="7030A0"/>
              </a:solidFill>
            </a:endParaRPr>
          </a:p>
        </p:txBody>
      </p:sp>
      <p:sp>
        <p:nvSpPr>
          <p:cNvPr id="7" name="Slide Number Placeholder 3"/>
          <p:cNvSpPr txBox="1">
            <a:spLocks/>
          </p:cNvSpPr>
          <p:nvPr/>
        </p:nvSpPr>
        <p:spPr>
          <a:xfrm>
            <a:off x="6457950" y="4767264"/>
            <a:ext cx="20574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r"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defTabSz="342900">
              <a:defRPr/>
            </a:pPr>
            <a:fld id="{8B475732-9AB3-47FD-B28F-BD3A406237C6}" type="slidenum">
              <a:rPr lang="en-US" altLang="en-US" sz="1050">
                <a:solidFill>
                  <a:srgbClr val="7030A0"/>
                </a:solidFill>
              </a:rPr>
              <a:pPr defTabSz="342900">
                <a:defRPr/>
              </a:pPr>
              <a:t>8</a:t>
            </a:fld>
            <a:endParaRPr lang="en-US" altLang="en-US" sz="1050">
              <a:solidFill>
                <a:srgbClr val="7030A0"/>
              </a:solidFill>
            </a:endParaRPr>
          </a:p>
        </p:txBody>
      </p:sp>
    </p:spTree>
    <p:extLst>
      <p:ext uri="{BB962C8B-B14F-4D97-AF65-F5344CB8AC3E}">
        <p14:creationId xmlns:p14="http://schemas.microsoft.com/office/powerpoint/2010/main" val="8877078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3909" y="226218"/>
            <a:ext cx="8055096" cy="994172"/>
          </a:xfrm>
        </p:spPr>
        <p:txBody>
          <a:bodyPr>
            <a:noAutofit/>
          </a:bodyPr>
          <a:lstStyle/>
          <a:p>
            <a:pPr algn="ctr"/>
            <a:r>
              <a:rPr lang="en-US" altLang="en-US" sz="3600" b="1" dirty="0">
                <a:solidFill>
                  <a:srgbClr val="C00000"/>
                </a:solidFill>
                <a:latin typeface="Trebuchet MS" panose="020B0603020202020204" pitchFamily="34" charset="0"/>
              </a:rPr>
              <a:t>Types of aid included in your offer:</a:t>
            </a:r>
          </a:p>
        </p:txBody>
      </p:sp>
      <p:sp>
        <p:nvSpPr>
          <p:cNvPr id="23555" name="Content Placeholder 2"/>
          <p:cNvSpPr>
            <a:spLocks noGrp="1"/>
          </p:cNvSpPr>
          <p:nvPr>
            <p:ph idx="1"/>
          </p:nvPr>
        </p:nvSpPr>
        <p:spPr>
          <a:xfrm>
            <a:off x="800100" y="1151165"/>
            <a:ext cx="7535636" cy="3269031"/>
          </a:xfrm>
        </p:spPr>
        <p:txBody>
          <a:bodyPr>
            <a:normAutofit fontScale="92500" lnSpcReduction="10000"/>
          </a:bodyPr>
          <a:lstStyle/>
          <a:p>
            <a:pPr>
              <a:lnSpc>
                <a:spcPct val="160000"/>
              </a:lnSpc>
              <a:buFont typeface="Arial" panose="020B0604020202020204" pitchFamily="34" charset="0"/>
              <a:buChar char="•"/>
            </a:pPr>
            <a:r>
              <a:rPr lang="en-US" altLang="en-US" sz="2400" u="sng" dirty="0">
                <a:latin typeface="Trebuchet MS" panose="020B0603020202020204" pitchFamily="34" charset="0"/>
              </a:rPr>
              <a:t>Grants</a:t>
            </a:r>
            <a:r>
              <a:rPr lang="en-US" altLang="en-US" sz="2400" dirty="0">
                <a:latin typeface="Trebuchet MS" panose="020B0603020202020204" pitchFamily="34" charset="0"/>
              </a:rPr>
              <a:t> are free money that do not require repayment and are most often need based.</a:t>
            </a:r>
          </a:p>
          <a:p>
            <a:pPr>
              <a:lnSpc>
                <a:spcPct val="160000"/>
              </a:lnSpc>
              <a:buFont typeface="Arial" panose="020B0604020202020204" pitchFamily="34" charset="0"/>
              <a:buChar char="•"/>
            </a:pPr>
            <a:r>
              <a:rPr lang="en-US" altLang="en-US" sz="2400" u="sng" dirty="0">
                <a:latin typeface="Trebuchet MS" panose="020B0603020202020204" pitchFamily="34" charset="0"/>
              </a:rPr>
              <a:t>Student loans </a:t>
            </a:r>
            <a:r>
              <a:rPr lang="en-US" altLang="en-US" sz="2400" dirty="0">
                <a:latin typeface="Trebuchet MS" panose="020B0603020202020204" pitchFamily="34" charset="0"/>
              </a:rPr>
              <a:t>are money that is repaid over several years-- typically after graduation, usually with interest.</a:t>
            </a:r>
          </a:p>
          <a:p>
            <a:pPr>
              <a:lnSpc>
                <a:spcPct val="160000"/>
              </a:lnSpc>
              <a:buFont typeface="Arial" panose="020B0604020202020204" pitchFamily="34" charset="0"/>
              <a:buChar char="•"/>
            </a:pPr>
            <a:r>
              <a:rPr lang="en-US" altLang="en-US" sz="2400" dirty="0">
                <a:latin typeface="Trebuchet MS" panose="020B0603020202020204" pitchFamily="34" charset="0"/>
              </a:rPr>
              <a:t>Student employment, such as part-time </a:t>
            </a:r>
            <a:r>
              <a:rPr lang="en-US" altLang="en-US" sz="2400" u="sng" dirty="0">
                <a:latin typeface="Trebuchet MS" panose="020B0603020202020204" pitchFamily="34" charset="0"/>
              </a:rPr>
              <a:t>work-study jobs</a:t>
            </a:r>
            <a:r>
              <a:rPr lang="en-US" altLang="en-US" sz="2400" dirty="0">
                <a:latin typeface="Trebuchet MS" panose="020B0603020202020204" pitchFamily="34" charset="0"/>
              </a:rPr>
              <a:t>, which lets you earn as you learn.</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anose="020B0604020202020204" pitchFamily="34" charset="0"/>
                <a:ea typeface="ＭＳ Ｐゴシック" panose="020B0600070205080204" pitchFamily="34" charset="-128"/>
              </a:defRPr>
            </a:lvl1pPr>
            <a:lvl2pPr marL="557213" indent="-214313">
              <a:defRPr sz="1800">
                <a:solidFill>
                  <a:schemeClr val="tx1"/>
                </a:solidFill>
                <a:latin typeface="Arial" panose="020B0604020202020204" pitchFamily="34" charset="0"/>
                <a:ea typeface="ＭＳ Ｐゴシック" panose="020B0600070205080204" pitchFamily="34" charset="-128"/>
              </a:defRPr>
            </a:lvl2pPr>
            <a:lvl3pPr marL="857250" indent="-171450">
              <a:defRPr sz="1800">
                <a:solidFill>
                  <a:schemeClr val="tx1"/>
                </a:solidFill>
                <a:latin typeface="Arial" panose="020B0604020202020204" pitchFamily="34" charset="0"/>
                <a:ea typeface="ＭＳ Ｐゴシック" panose="020B0600070205080204" pitchFamily="34" charset="-128"/>
              </a:defRPr>
            </a:lvl3pPr>
            <a:lvl4pPr marL="1200150" indent="-171450">
              <a:defRPr sz="1800">
                <a:solidFill>
                  <a:schemeClr val="tx1"/>
                </a:solidFill>
                <a:latin typeface="Arial" panose="020B0604020202020204" pitchFamily="34" charset="0"/>
                <a:ea typeface="ＭＳ Ｐゴシック" panose="020B0600070205080204" pitchFamily="34" charset="-128"/>
              </a:defRPr>
            </a:lvl4pPr>
            <a:lvl5pPr marL="1543050" indent="-171450">
              <a:defRPr sz="18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Arial" panose="020B0604020202020204" pitchFamily="34" charset="0"/>
                <a:ea typeface="ＭＳ Ｐゴシック" panose="020B0600070205080204" pitchFamily="34" charset="-128"/>
              </a:defRPr>
            </a:lvl9pPr>
          </a:lstStyle>
          <a:p>
            <a:pPr defTabSz="342900"/>
            <a:fld id="{7DF3F6DB-A177-4DB0-8305-F9CA065CD737}" type="slidenum">
              <a:rPr lang="en-US" altLang="en-US" sz="1050">
                <a:solidFill>
                  <a:srgbClr val="7030A0"/>
                </a:solidFill>
              </a:rPr>
              <a:pPr defTabSz="342900"/>
              <a:t>9</a:t>
            </a:fld>
            <a:endParaRPr lang="en-US" altLang="en-US" sz="1050">
              <a:solidFill>
                <a:srgbClr val="7030A0"/>
              </a:solidFill>
            </a:endParaRPr>
          </a:p>
        </p:txBody>
      </p:sp>
    </p:spTree>
    <p:extLst>
      <p:ext uri="{BB962C8B-B14F-4D97-AF65-F5344CB8AC3E}">
        <p14:creationId xmlns:p14="http://schemas.microsoft.com/office/powerpoint/2010/main" val="258316644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6426</TotalTime>
  <Words>1640</Words>
  <Application>Microsoft Office PowerPoint</Application>
  <PresentationFormat>On-screen Show (16:9)</PresentationFormat>
  <Paragraphs>210</Paragraphs>
  <Slides>27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Arial</vt:lpstr>
      <vt:lpstr>Calibri</vt:lpstr>
      <vt:lpstr>Trebuchet MS</vt:lpstr>
      <vt:lpstr>Wingdings</vt:lpstr>
      <vt:lpstr>Office Theme</vt:lpstr>
      <vt:lpstr>PowerPoint Presentation</vt:lpstr>
      <vt:lpstr>PowerPoint Presentation</vt:lpstr>
      <vt:lpstr>Complete &amp; Submit a FERPA</vt:lpstr>
      <vt:lpstr>What is the FAFSA?</vt:lpstr>
      <vt:lpstr>If I haven’t yet, can I do the FAFSA?</vt:lpstr>
      <vt:lpstr>What Happens After I Submit the FAFSA?</vt:lpstr>
      <vt:lpstr>What is Verification?</vt:lpstr>
      <vt:lpstr>What happens when my  FAFSA review is complete?</vt:lpstr>
      <vt:lpstr>Types of aid included in your offer:</vt:lpstr>
      <vt:lpstr>Other Payment Options</vt:lpstr>
      <vt:lpstr>Bookstore Voucher</vt:lpstr>
      <vt:lpstr>Handshake App</vt:lpstr>
      <vt:lpstr>PowerPoint Presentation</vt:lpstr>
      <vt:lpstr>PowerPoint Presentation</vt:lpstr>
      <vt:lpstr>Tuition and Fee Rates (per semester)</vt:lpstr>
      <vt:lpstr>Viewing your Student’s Account Online</vt:lpstr>
      <vt:lpstr>The Quikpay Site </vt:lpstr>
      <vt:lpstr>PowerPoint Presentation</vt:lpstr>
      <vt:lpstr>PowerPoint Presentation</vt:lpstr>
      <vt:lpstr>PowerPoint Presentation</vt:lpstr>
      <vt:lpstr>PowerPoint Presentation</vt:lpstr>
      <vt:lpstr>Tuition Payment Plan</vt:lpstr>
      <vt:lpstr>Refunds</vt:lpstr>
      <vt:lpstr>Bursar Basics</vt:lpstr>
      <vt:lpstr>The Office of the Bursar Contact Information </vt:lpstr>
      <vt:lpstr>Financial Aid Basics</vt:lpstr>
      <vt:lpstr>Financial Aid Office Contact Information </vt:lpstr>
    </vt:vector>
  </TitlesOfParts>
  <Company>Fuseideas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Scherdell</dc:creator>
  <cp:lastModifiedBy>Lucas, Jason</cp:lastModifiedBy>
  <cp:revision>256</cp:revision>
  <cp:lastPrinted>2019-09-20T19:53:56Z</cp:lastPrinted>
  <dcterms:created xsi:type="dcterms:W3CDTF">2015-03-25T14:30:05Z</dcterms:created>
  <dcterms:modified xsi:type="dcterms:W3CDTF">2021-01-13T23:33:33Z</dcterms:modified>
</cp:coreProperties>
</file>