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88" r:id="rId1"/>
  </p:sldMasterIdLst>
  <p:notesMasterIdLst>
    <p:notesMasterId r:id="rId18"/>
  </p:notesMasterIdLst>
  <p:sldIdLst>
    <p:sldId id="264" r:id="rId2"/>
    <p:sldId id="317" r:id="rId3"/>
    <p:sldId id="316" r:id="rId4"/>
    <p:sldId id="306" r:id="rId5"/>
    <p:sldId id="320" r:id="rId6"/>
    <p:sldId id="284" r:id="rId7"/>
    <p:sldId id="308" r:id="rId8"/>
    <p:sldId id="282" r:id="rId9"/>
    <p:sldId id="318" r:id="rId10"/>
    <p:sldId id="271" r:id="rId11"/>
    <p:sldId id="283" r:id="rId12"/>
    <p:sldId id="319" r:id="rId13"/>
    <p:sldId id="262" r:id="rId14"/>
    <p:sldId id="269" r:id="rId15"/>
    <p:sldId id="314" r:id="rId16"/>
    <p:sldId id="315" r:id="rId17"/>
  </p:sldIdLst>
  <p:sldSz cx="12192000" cy="6858000"/>
  <p:notesSz cx="6858000" cy="9144000"/>
  <p:embeddedFontLst>
    <p:embeddedFont>
      <p:font typeface="TamarilloJF" charset="0"/>
      <p:regular r:id="rId19"/>
    </p:embeddedFont>
    <p:embeddedFont>
      <p:font typeface="Montserrat" panose="02000505000000020004" pitchFamily="2" charset="0"/>
      <p:regular r:id="rId20"/>
      <p:bold r:id="rId21"/>
      <p:italic r:id="rId22"/>
      <p:boldItalic r:id="rId23"/>
    </p:embeddedFont>
    <p:embeddedFont>
      <p:font typeface="Market Deco" panose="020B0604020202020204" charset="0"/>
      <p:regular r:id="rId24"/>
    </p:embeddedFont>
    <p:embeddedFont>
      <p:font typeface="Segoe UI" panose="020B0502040204020203" pitchFamily="34" charset="0"/>
      <p:regular r:id="rId25"/>
      <p:bold r:id="rId26"/>
      <p:italic r:id="rId27"/>
      <p:boldItalic r:id="rId28"/>
    </p:embeddedFont>
    <p:embeddedFont>
      <p:font typeface="KG Second Chances Sketch" panose="020B0604020202020204" charset="0"/>
      <p:regular r:id="rId29"/>
    </p:embeddedFont>
    <p:embeddedFont>
      <p:font typeface="Calibri" panose="020F0502020204030204" pitchFamily="34" charset="0"/>
      <p:regular r:id="rId30"/>
      <p:bold r:id="rId31"/>
      <p:italic r:id="rId32"/>
      <p:boldItalic r:id="rId33"/>
    </p:embeddedFont>
    <p:embeddedFont>
      <p:font typeface="Century Gothic" panose="020B0502020202020204" pitchFamily="34" charset="0"/>
      <p:regular r:id="rId34"/>
      <p:bold r:id="rId35"/>
      <p:italic r:id="rId36"/>
      <p:boldItalic r:id="rId37"/>
    </p:embeddedFont>
    <p:embeddedFont>
      <p:font typeface="Calibri Light" panose="020F0302020204030204" pitchFamily="34" charset="0"/>
      <p:regular r:id="rId38"/>
      <p: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A1B"/>
    <a:srgbClr val="EE3565"/>
    <a:srgbClr val="B5BB52"/>
    <a:srgbClr val="FFFFFF"/>
    <a:srgbClr val="FFC237"/>
    <a:srgbClr val="9CAE54"/>
    <a:srgbClr val="B5BD40"/>
    <a:srgbClr val="B5BC4A"/>
    <a:srgbClr val="7EC14A"/>
    <a:srgbClr val="5F60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65" autoAdjust="0"/>
    <p:restoredTop sz="94993"/>
  </p:normalViewPr>
  <p:slideViewPr>
    <p:cSldViewPr snapToGrid="0">
      <p:cViewPr varScale="1">
        <p:scale>
          <a:sx n="83" d="100"/>
          <a:sy n="83" d="100"/>
        </p:scale>
        <p:origin x="715" y="-1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C34667-7625-E44B-B460-C1973CC25AD4}" type="datetimeFigureOut">
              <a:rPr lang="en-US" smtClean="0"/>
              <a:t>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78049-DB15-B045-AF8A-275124B60920}" type="slidenum">
              <a:rPr lang="en-US" smtClean="0"/>
              <a:t>‹#›</a:t>
            </a:fld>
            <a:endParaRPr lang="en-US"/>
          </a:p>
        </p:txBody>
      </p:sp>
    </p:spTree>
    <p:extLst>
      <p:ext uri="{BB962C8B-B14F-4D97-AF65-F5344CB8AC3E}">
        <p14:creationId xmlns:p14="http://schemas.microsoft.com/office/powerpoint/2010/main" val="102313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qr-code-generator.com/?ut_source=google_c&amp;ut_medium=cpc&amp;ut_campaign=g_en_dsa&amp;ut_content=home&amp;ut_term=_b&amp;gclid=CjwKCAjwkPX0BRBKEiwA7THxiAIC4pBn-_ZaJA-sXEoTEb4ieGCt-q_u-mqW2cME12eH8sqbHQsSsRoCO7YQAvD_Bw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qr-code-generator.com/?ut_source=google_c&amp;ut_medium=cpc&amp;ut_campaign=g_en_dsa&amp;ut_content=home&amp;ut_term=_b&amp;gclid=CjwKCAjwkPX0BRBKEiwA7THxiAIC4pBn-_ZaJA-sXEoTEb4ieGCt-q_u-mqW2cME12eH8sqbHQsSsRoCO7YQAvD_Bw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qr-code-generator.com/?ut_source=google_c&amp;ut_medium=cpc&amp;ut_campaign=g_en_dsa&amp;ut_content=home&amp;ut_term=_b&amp;gclid=CjwKCAjwkPX0BRBKEiwA7THxiAIC4pBn-_ZaJA-sXEoTEb4ieGCt-q_u-mqW2cME12eH8sqbHQsSsRoCO7YQAvD_Bw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qr-code-generator.com/?ut_source=google_c&amp;ut_medium=cpc&amp;ut_campaign=g_en_dsa&amp;ut_content=home&amp;ut_term=_b&amp;gclid=CjwKCAjwkPX0BRBKEiwA7THxiAIC4pBn-_ZaJA-sXEoTEb4ieGCt-q_u-mqW2cME12eH8sqbHQsSsRoCO7YQAvD_Bw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Create a unique QR code here:</a:t>
            </a:r>
          </a:p>
          <a:p>
            <a:r>
              <a:rPr lang="en-US" dirty="0">
                <a:hlinkClick r:id="rId3"/>
              </a:rPr>
              <a:t>https://www.qr-code-generator.com/?ut_source=google_c&amp;ut_medium=cpc&amp;ut_campaign=g_en_dsa&amp;ut_content=home&amp;ut_term=_b&amp;gclid=CjwKCAjwkPX0BRBKEiwA7THxiAIC4pBn-_ZaJA-sXEoTEb4ieGCt-q_u-mqW2cME12eH8sqbHQsSsRoCO7YQAvD</a:t>
            </a:r>
            <a:endParaRPr lang="en-US" dirty="0"/>
          </a:p>
        </p:txBody>
      </p:sp>
      <p:sp>
        <p:nvSpPr>
          <p:cNvPr id="4" name="Slide Number Placeholder 3"/>
          <p:cNvSpPr>
            <a:spLocks noGrp="1"/>
          </p:cNvSpPr>
          <p:nvPr>
            <p:ph type="sldNum" sz="quarter" idx="10"/>
          </p:nvPr>
        </p:nvSpPr>
        <p:spPr/>
        <p:txBody>
          <a:bodyPr/>
          <a:lstStyle/>
          <a:p>
            <a:fld id="{FF82F30F-6D85-4B30-A8B1-7DDD42CE01FA}" type="slidenum">
              <a:rPr lang="en-US" smtClean="0"/>
              <a:t>1</a:t>
            </a:fld>
            <a:endParaRPr lang="en-US"/>
          </a:p>
        </p:txBody>
      </p:sp>
    </p:spTree>
    <p:extLst>
      <p:ext uri="{BB962C8B-B14F-4D97-AF65-F5344CB8AC3E}">
        <p14:creationId xmlns:p14="http://schemas.microsoft.com/office/powerpoint/2010/main" val="2568799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78049-DB15-B045-AF8A-275124B60920}" type="slidenum">
              <a:rPr lang="en-US" smtClean="0"/>
              <a:t>16</a:t>
            </a:fld>
            <a:endParaRPr lang="en-US"/>
          </a:p>
        </p:txBody>
      </p:sp>
    </p:spTree>
    <p:extLst>
      <p:ext uri="{BB962C8B-B14F-4D97-AF65-F5344CB8AC3E}">
        <p14:creationId xmlns:p14="http://schemas.microsoft.com/office/powerpoint/2010/main" val="433769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78049-DB15-B045-AF8A-275124B60920}" type="slidenum">
              <a:rPr lang="en-US" smtClean="0"/>
              <a:t>2</a:t>
            </a:fld>
            <a:endParaRPr lang="en-US"/>
          </a:p>
        </p:txBody>
      </p:sp>
    </p:spTree>
    <p:extLst>
      <p:ext uri="{BB962C8B-B14F-4D97-AF65-F5344CB8AC3E}">
        <p14:creationId xmlns:p14="http://schemas.microsoft.com/office/powerpoint/2010/main" val="3034937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2F30F-6D85-4B30-A8B1-7DDD42CE01FA}" type="slidenum">
              <a:rPr lang="en-US" smtClean="0"/>
              <a:t>6</a:t>
            </a:fld>
            <a:endParaRPr lang="en-US"/>
          </a:p>
        </p:txBody>
      </p:sp>
    </p:spTree>
    <p:extLst>
      <p:ext uri="{BB962C8B-B14F-4D97-AF65-F5344CB8AC3E}">
        <p14:creationId xmlns:p14="http://schemas.microsoft.com/office/powerpoint/2010/main" val="2309894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2F30F-6D85-4B30-A8B1-7DDD42CE01FA}" type="slidenum">
              <a:rPr lang="en-US" smtClean="0"/>
              <a:t>8</a:t>
            </a:fld>
            <a:endParaRPr lang="en-US"/>
          </a:p>
        </p:txBody>
      </p:sp>
    </p:spTree>
    <p:extLst>
      <p:ext uri="{BB962C8B-B14F-4D97-AF65-F5344CB8AC3E}">
        <p14:creationId xmlns:p14="http://schemas.microsoft.com/office/powerpoint/2010/main" val="2235767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Create a unique QR code here:</a:t>
            </a:r>
          </a:p>
          <a:p>
            <a:r>
              <a:rPr lang="en-US" dirty="0">
                <a:hlinkClick r:id="rId3"/>
              </a:rPr>
              <a:t>https://www.qr-code-generator.com/?ut_source=google_c&amp;ut_medium=cpc&amp;ut_campaign=g_en_dsa&amp;ut_content=home&amp;ut_term=_b&amp;gclid=CjwKCAjwkPX0BRBKEiwA7THxiAIC4pBn-_ZaJA-sXEoTEb4ieGCt-q_u-mqW2cME12eH8sqbHQsSsRoCO7YQAvD</a:t>
            </a:r>
            <a:endParaRPr lang="en-US" dirty="0"/>
          </a:p>
        </p:txBody>
      </p:sp>
      <p:sp>
        <p:nvSpPr>
          <p:cNvPr id="4" name="Slide Number Placeholder 3"/>
          <p:cNvSpPr>
            <a:spLocks noGrp="1"/>
          </p:cNvSpPr>
          <p:nvPr>
            <p:ph type="sldNum" sz="quarter" idx="10"/>
          </p:nvPr>
        </p:nvSpPr>
        <p:spPr/>
        <p:txBody>
          <a:bodyPr/>
          <a:lstStyle/>
          <a:p>
            <a:fld id="{FF82F30F-6D85-4B30-A8B1-7DDD42CE01FA}" type="slidenum">
              <a:rPr lang="en-US" smtClean="0"/>
              <a:t>9</a:t>
            </a:fld>
            <a:endParaRPr lang="en-US"/>
          </a:p>
        </p:txBody>
      </p:sp>
    </p:spTree>
    <p:extLst>
      <p:ext uri="{BB962C8B-B14F-4D97-AF65-F5344CB8AC3E}">
        <p14:creationId xmlns:p14="http://schemas.microsoft.com/office/powerpoint/2010/main" val="3222281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Create a unique QR code here:</a:t>
            </a:r>
          </a:p>
          <a:p>
            <a:r>
              <a:rPr lang="en-US" dirty="0">
                <a:hlinkClick r:id="rId3"/>
              </a:rPr>
              <a:t>https://www.qr-code-generator.com/?ut_source=google_c&amp;ut_medium=cpc&amp;ut_campaign=g_en_dsa&amp;ut_content=home&amp;ut_term=_b&amp;gclid=CjwKCAjwkPX0BRBKEiwA7THxiAIC4pBn-_ZaJA-sXEoTEb4ieGCt-q_u-mqW2cME12eH8sqbHQsSsRoCO7YQAvD</a:t>
            </a:r>
            <a:endParaRPr lang="en-US" dirty="0"/>
          </a:p>
        </p:txBody>
      </p:sp>
      <p:sp>
        <p:nvSpPr>
          <p:cNvPr id="4" name="Slide Number Placeholder 3"/>
          <p:cNvSpPr>
            <a:spLocks noGrp="1"/>
          </p:cNvSpPr>
          <p:nvPr>
            <p:ph type="sldNum" sz="quarter" idx="10"/>
          </p:nvPr>
        </p:nvSpPr>
        <p:spPr/>
        <p:txBody>
          <a:bodyPr/>
          <a:lstStyle/>
          <a:p>
            <a:fld id="{FF82F30F-6D85-4B30-A8B1-7DDD42CE01FA}" type="slidenum">
              <a:rPr lang="en-US" smtClean="0"/>
              <a:t>10</a:t>
            </a:fld>
            <a:endParaRPr lang="en-US"/>
          </a:p>
        </p:txBody>
      </p:sp>
    </p:spTree>
    <p:extLst>
      <p:ext uri="{BB962C8B-B14F-4D97-AF65-F5344CB8AC3E}">
        <p14:creationId xmlns:p14="http://schemas.microsoft.com/office/powerpoint/2010/main" val="1269831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Create a unique QR code here:</a:t>
            </a:r>
          </a:p>
          <a:p>
            <a:r>
              <a:rPr lang="en-US" dirty="0">
                <a:hlinkClick r:id="rId3"/>
              </a:rPr>
              <a:t>https://www.qr-code-generator.com/?ut_source=google_c&amp;ut_medium=cpc&amp;ut_campaign=g_en_dsa&amp;ut_content=home&amp;ut_term=_b&amp;gclid=CjwKCAjwkPX0BRBKEiwA7THxiAIC4pBn-_ZaJA-sXEoTEb4ieGCt-q_u-mqW2cME12eH8sqbHQsSsRoCO7YQAvD</a:t>
            </a:r>
            <a:endParaRPr lang="en-US" dirty="0"/>
          </a:p>
        </p:txBody>
      </p:sp>
      <p:sp>
        <p:nvSpPr>
          <p:cNvPr id="4" name="Slide Number Placeholder 3"/>
          <p:cNvSpPr>
            <a:spLocks noGrp="1"/>
          </p:cNvSpPr>
          <p:nvPr>
            <p:ph type="sldNum" sz="quarter" idx="10"/>
          </p:nvPr>
        </p:nvSpPr>
        <p:spPr/>
        <p:txBody>
          <a:bodyPr/>
          <a:lstStyle/>
          <a:p>
            <a:fld id="{FF82F30F-6D85-4B30-A8B1-7DDD42CE01FA}" type="slidenum">
              <a:rPr lang="en-US" smtClean="0"/>
              <a:t>11</a:t>
            </a:fld>
            <a:endParaRPr lang="en-US"/>
          </a:p>
        </p:txBody>
      </p:sp>
    </p:spTree>
    <p:extLst>
      <p:ext uri="{BB962C8B-B14F-4D97-AF65-F5344CB8AC3E}">
        <p14:creationId xmlns:p14="http://schemas.microsoft.com/office/powerpoint/2010/main" val="3845730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2F30F-6D85-4B30-A8B1-7DDD42CE01FA}" type="slidenum">
              <a:rPr lang="en-US" smtClean="0"/>
              <a:t>13</a:t>
            </a:fld>
            <a:endParaRPr lang="en-US"/>
          </a:p>
        </p:txBody>
      </p:sp>
    </p:spTree>
    <p:extLst>
      <p:ext uri="{BB962C8B-B14F-4D97-AF65-F5344CB8AC3E}">
        <p14:creationId xmlns:p14="http://schemas.microsoft.com/office/powerpoint/2010/main" val="3272550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F78049-DB15-B045-AF8A-275124B60920}" type="slidenum">
              <a:rPr lang="en-US" smtClean="0"/>
              <a:t>15</a:t>
            </a:fld>
            <a:endParaRPr lang="en-US"/>
          </a:p>
        </p:txBody>
      </p:sp>
    </p:spTree>
    <p:extLst>
      <p:ext uri="{BB962C8B-B14F-4D97-AF65-F5344CB8AC3E}">
        <p14:creationId xmlns:p14="http://schemas.microsoft.com/office/powerpoint/2010/main" val="88418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8141-6F33-A04B-B13A-4BDD4A013D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3B711E-D87E-764A-A454-0C3405A503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F12CCE-8669-9047-9CC8-43B88640AF07}"/>
              </a:ext>
            </a:extLst>
          </p:cNvPr>
          <p:cNvSpPr>
            <a:spLocks noGrp="1"/>
          </p:cNvSpPr>
          <p:nvPr>
            <p:ph type="dt" sz="half" idx="10"/>
          </p:nvPr>
        </p:nvSpPr>
        <p:spPr/>
        <p:txBody>
          <a:bodyPr/>
          <a:lstStyle/>
          <a:p>
            <a:fld id="{C033BB2E-54A6-4594-92F2-37503EC847A8}" type="datetimeFigureOut">
              <a:rPr lang="en-US" smtClean="0"/>
              <a:t>1/13/2021</a:t>
            </a:fld>
            <a:endParaRPr lang="en-US"/>
          </a:p>
        </p:txBody>
      </p:sp>
      <p:sp>
        <p:nvSpPr>
          <p:cNvPr id="5" name="Footer Placeholder 4">
            <a:extLst>
              <a:ext uri="{FF2B5EF4-FFF2-40B4-BE49-F238E27FC236}">
                <a16:creationId xmlns:a16="http://schemas.microsoft.com/office/drawing/2014/main" id="{56640C5B-1EA4-E94C-AD07-44AA545174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8BDC62-A802-BF44-8EB8-5F96E9A03F63}"/>
              </a:ext>
            </a:extLst>
          </p:cNvPr>
          <p:cNvSpPr>
            <a:spLocks noGrp="1"/>
          </p:cNvSpPr>
          <p:nvPr>
            <p:ph type="sldNum" sz="quarter" idx="12"/>
          </p:nvPr>
        </p:nvSpPr>
        <p:spPr/>
        <p:txBody>
          <a:bodyPr/>
          <a:lstStyle/>
          <a:p>
            <a:fld id="{CFB705D5-15F2-4F35-843A-87BAA3A604B1}" type="slidenum">
              <a:rPr lang="en-US" smtClean="0"/>
              <a:t>‹#›</a:t>
            </a:fld>
            <a:endParaRPr lang="en-US"/>
          </a:p>
        </p:txBody>
      </p:sp>
    </p:spTree>
    <p:extLst>
      <p:ext uri="{BB962C8B-B14F-4D97-AF65-F5344CB8AC3E}">
        <p14:creationId xmlns:p14="http://schemas.microsoft.com/office/powerpoint/2010/main" val="2485199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0088B-3EDF-874D-A254-927A6C9689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ADCBE7-6747-5D47-A5B4-6BDFAC5C0B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3831C-0AA2-284A-8F5F-62A61409889A}"/>
              </a:ext>
            </a:extLst>
          </p:cNvPr>
          <p:cNvSpPr>
            <a:spLocks noGrp="1"/>
          </p:cNvSpPr>
          <p:nvPr>
            <p:ph type="dt" sz="half" idx="10"/>
          </p:nvPr>
        </p:nvSpPr>
        <p:spPr/>
        <p:txBody>
          <a:bodyPr/>
          <a:lstStyle/>
          <a:p>
            <a:fld id="{C033BB2E-54A6-4594-92F2-37503EC847A8}" type="datetimeFigureOut">
              <a:rPr lang="en-US" smtClean="0"/>
              <a:t>1/13/2021</a:t>
            </a:fld>
            <a:endParaRPr lang="en-US"/>
          </a:p>
        </p:txBody>
      </p:sp>
      <p:sp>
        <p:nvSpPr>
          <p:cNvPr id="5" name="Footer Placeholder 4">
            <a:extLst>
              <a:ext uri="{FF2B5EF4-FFF2-40B4-BE49-F238E27FC236}">
                <a16:creationId xmlns:a16="http://schemas.microsoft.com/office/drawing/2014/main" id="{E6689C59-522E-C74D-BC75-6FA639546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FDA90B-E74D-BF48-AC0A-81FC292E7ACD}"/>
              </a:ext>
            </a:extLst>
          </p:cNvPr>
          <p:cNvSpPr>
            <a:spLocks noGrp="1"/>
          </p:cNvSpPr>
          <p:nvPr>
            <p:ph type="sldNum" sz="quarter" idx="12"/>
          </p:nvPr>
        </p:nvSpPr>
        <p:spPr/>
        <p:txBody>
          <a:bodyPr/>
          <a:lstStyle/>
          <a:p>
            <a:fld id="{CFB705D5-15F2-4F35-843A-87BAA3A604B1}" type="slidenum">
              <a:rPr lang="en-US" smtClean="0"/>
              <a:t>‹#›</a:t>
            </a:fld>
            <a:endParaRPr lang="en-US"/>
          </a:p>
        </p:txBody>
      </p:sp>
    </p:spTree>
    <p:extLst>
      <p:ext uri="{BB962C8B-B14F-4D97-AF65-F5344CB8AC3E}">
        <p14:creationId xmlns:p14="http://schemas.microsoft.com/office/powerpoint/2010/main" val="2154613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727BE3-4372-1F41-B2DC-CFC271E2F1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C5335D-9996-C442-B8FA-B2794532A7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320EC-DEAA-1240-9853-9E66AC0ECF38}"/>
              </a:ext>
            </a:extLst>
          </p:cNvPr>
          <p:cNvSpPr>
            <a:spLocks noGrp="1"/>
          </p:cNvSpPr>
          <p:nvPr>
            <p:ph type="dt" sz="half" idx="10"/>
          </p:nvPr>
        </p:nvSpPr>
        <p:spPr/>
        <p:txBody>
          <a:bodyPr/>
          <a:lstStyle/>
          <a:p>
            <a:fld id="{C033BB2E-54A6-4594-92F2-37503EC847A8}" type="datetimeFigureOut">
              <a:rPr lang="en-US" smtClean="0"/>
              <a:t>1/13/2021</a:t>
            </a:fld>
            <a:endParaRPr lang="en-US"/>
          </a:p>
        </p:txBody>
      </p:sp>
      <p:sp>
        <p:nvSpPr>
          <p:cNvPr id="5" name="Footer Placeholder 4">
            <a:extLst>
              <a:ext uri="{FF2B5EF4-FFF2-40B4-BE49-F238E27FC236}">
                <a16:creationId xmlns:a16="http://schemas.microsoft.com/office/drawing/2014/main" id="{D6738FF4-176F-7648-9D0C-2BEEB4E47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E32AD4-DEB9-0443-8CEF-BD08B5DF7E42}"/>
              </a:ext>
            </a:extLst>
          </p:cNvPr>
          <p:cNvSpPr>
            <a:spLocks noGrp="1"/>
          </p:cNvSpPr>
          <p:nvPr>
            <p:ph type="sldNum" sz="quarter" idx="12"/>
          </p:nvPr>
        </p:nvSpPr>
        <p:spPr/>
        <p:txBody>
          <a:bodyPr/>
          <a:lstStyle/>
          <a:p>
            <a:fld id="{CFB705D5-15F2-4F35-843A-87BAA3A604B1}" type="slidenum">
              <a:rPr lang="en-US" smtClean="0"/>
              <a:t>‹#›</a:t>
            </a:fld>
            <a:endParaRPr lang="en-US"/>
          </a:p>
        </p:txBody>
      </p:sp>
    </p:spTree>
    <p:extLst>
      <p:ext uri="{BB962C8B-B14F-4D97-AF65-F5344CB8AC3E}">
        <p14:creationId xmlns:p14="http://schemas.microsoft.com/office/powerpoint/2010/main" val="2304648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1E68143-E216-6944-9052-4134D2729AF3}"/>
              </a:ext>
            </a:extLst>
          </p:cNvPr>
          <p:cNvPicPr>
            <a:picLocks noChangeAspect="1"/>
          </p:cNvPicPr>
          <p:nvPr userDrawn="1"/>
        </p:nvPicPr>
        <p:blipFill rotWithShape="1">
          <a:blip r:embed="rId2"/>
          <a:srcRect t="15923" r="48207" b="59470"/>
          <a:stretch/>
        </p:blipFill>
        <p:spPr>
          <a:xfrm>
            <a:off x="9826367" y="6117770"/>
            <a:ext cx="2365633" cy="749300"/>
          </a:xfrm>
          <a:prstGeom prst="rect">
            <a:avLst/>
          </a:prstGeom>
        </p:spPr>
      </p:pic>
      <p:sp>
        <p:nvSpPr>
          <p:cNvPr id="2" name="Title 1"/>
          <p:cNvSpPr>
            <a:spLocks noGrp="1"/>
          </p:cNvSpPr>
          <p:nvPr>
            <p:ph type="title"/>
          </p:nvPr>
        </p:nvSpPr>
        <p:spPr>
          <a:xfrm>
            <a:off x="946485" y="970243"/>
            <a:ext cx="10299031" cy="1325563"/>
          </a:xfrm>
        </p:spPr>
        <p:txBody>
          <a:bodyPr>
            <a:normAutofit/>
          </a:bodyPr>
          <a:lstStyle>
            <a:lvl1pPr>
              <a:defRPr sz="4000" b="0" i="0">
                <a:latin typeface="Century Gothic" panose="020B0502020202020204" pitchFamily="34" charset="0"/>
              </a:defRPr>
            </a:lvl1pPr>
          </a:lstStyle>
          <a:p>
            <a:r>
              <a:rPr lang="en-US" dirty="0"/>
              <a:t>Click to edit Master title style</a:t>
            </a:r>
          </a:p>
        </p:txBody>
      </p:sp>
      <p:sp>
        <p:nvSpPr>
          <p:cNvPr id="4" name="Content Placeholder 3"/>
          <p:cNvSpPr>
            <a:spLocks noGrp="1"/>
          </p:cNvSpPr>
          <p:nvPr>
            <p:ph sz="half" idx="2"/>
          </p:nvPr>
        </p:nvSpPr>
        <p:spPr>
          <a:xfrm>
            <a:off x="946485" y="2430743"/>
            <a:ext cx="10299031" cy="3067217"/>
          </a:xfrm>
        </p:spPr>
        <p:txBody>
          <a:bodyPr>
            <a:normAutofit/>
          </a:bodyPr>
          <a:lstStyle>
            <a:lvl1pPr>
              <a:defRPr sz="2400" b="0" i="0">
                <a:latin typeface="Century Gothic" panose="020B0502020202020204" pitchFamily="34" charset="0"/>
              </a:defRPr>
            </a:lvl1pPr>
            <a:lvl2pPr>
              <a:defRPr sz="2000" b="0" i="0">
                <a:latin typeface="Century Gothic" panose="020B0502020202020204" pitchFamily="34" charset="0"/>
              </a:defRPr>
            </a:lvl2pPr>
            <a:lvl3pPr>
              <a:defRPr sz="1800" b="0" i="0">
                <a:latin typeface="Century Gothic" panose="020B0502020202020204" pitchFamily="34" charset="0"/>
              </a:defRPr>
            </a:lvl3pPr>
            <a:lvl4pPr>
              <a:defRPr sz="1600" b="0" i="0">
                <a:latin typeface="Century Gothic" panose="020B0502020202020204" pitchFamily="34" charset="0"/>
              </a:defRPr>
            </a:lvl4pPr>
            <a:lvl5pPr>
              <a:defRPr sz="1600" b="0" i="0">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87F0FC61-BE0D-9941-9CAD-534FE7465934}"/>
              </a:ext>
            </a:extLst>
          </p:cNvPr>
          <p:cNvSpPr/>
          <p:nvPr userDrawn="1"/>
        </p:nvSpPr>
        <p:spPr>
          <a:xfrm rot="16200000">
            <a:off x="1126196" y="5619860"/>
            <a:ext cx="111943" cy="2364337"/>
          </a:xfrm>
          <a:prstGeom prst="rect">
            <a:avLst/>
          </a:prstGeom>
          <a:solidFill>
            <a:srgbClr val="04B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BFDF0B8-C30F-9B49-ABA2-04F1C8C44ABA}"/>
              </a:ext>
            </a:extLst>
          </p:cNvPr>
          <p:cNvSpPr/>
          <p:nvPr userDrawn="1"/>
        </p:nvSpPr>
        <p:spPr>
          <a:xfrm rot="16200000">
            <a:off x="3574430" y="5611175"/>
            <a:ext cx="128013" cy="2365636"/>
          </a:xfrm>
          <a:prstGeom prst="rect">
            <a:avLst/>
          </a:prstGeom>
          <a:solidFill>
            <a:srgbClr val="F78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EF5270E-E4D1-4342-BABF-DF23C76EF2A5}"/>
              </a:ext>
            </a:extLst>
          </p:cNvPr>
          <p:cNvSpPr/>
          <p:nvPr userDrawn="1"/>
        </p:nvSpPr>
        <p:spPr>
          <a:xfrm rot="16200000">
            <a:off x="6033670" y="5613498"/>
            <a:ext cx="123369" cy="2365634"/>
          </a:xfrm>
          <a:prstGeom prst="rect">
            <a:avLst/>
          </a:prstGeom>
          <a:solidFill>
            <a:srgbClr val="F04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3576AB6-93F9-6D41-B519-3472DD586CE7}"/>
              </a:ext>
            </a:extLst>
          </p:cNvPr>
          <p:cNvSpPr/>
          <p:nvPr userDrawn="1"/>
        </p:nvSpPr>
        <p:spPr>
          <a:xfrm rot="16200000">
            <a:off x="8490586" y="5613500"/>
            <a:ext cx="123369" cy="2365631"/>
          </a:xfrm>
          <a:prstGeom prst="rect">
            <a:avLst/>
          </a:prstGeom>
          <a:solidFill>
            <a:srgbClr val="00A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46AEBF2-F6F7-574F-A8E2-14DC7553A18F}"/>
              </a:ext>
            </a:extLst>
          </p:cNvPr>
          <p:cNvSpPr/>
          <p:nvPr userDrawn="1"/>
        </p:nvSpPr>
        <p:spPr>
          <a:xfrm rot="16200000">
            <a:off x="10947500" y="4873268"/>
            <a:ext cx="123371" cy="2365632"/>
          </a:xfrm>
          <a:prstGeom prst="rect">
            <a:avLst/>
          </a:prstGeom>
          <a:solidFill>
            <a:srgbClr val="B5B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6949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7542-74C5-AF4F-8B4A-33D3DF7DB2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C878C1-32A6-B04D-9F76-FBB979FF0E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1183C4-A9D1-094B-9989-A286AF0B8E9D}"/>
              </a:ext>
            </a:extLst>
          </p:cNvPr>
          <p:cNvSpPr>
            <a:spLocks noGrp="1"/>
          </p:cNvSpPr>
          <p:nvPr>
            <p:ph type="dt" sz="half" idx="10"/>
          </p:nvPr>
        </p:nvSpPr>
        <p:spPr/>
        <p:txBody>
          <a:bodyPr/>
          <a:lstStyle/>
          <a:p>
            <a:fld id="{C033BB2E-54A6-4594-92F2-37503EC847A8}" type="datetimeFigureOut">
              <a:rPr lang="en-US" smtClean="0"/>
              <a:t>1/13/2021</a:t>
            </a:fld>
            <a:endParaRPr lang="en-US"/>
          </a:p>
        </p:txBody>
      </p:sp>
      <p:sp>
        <p:nvSpPr>
          <p:cNvPr id="5" name="Footer Placeholder 4">
            <a:extLst>
              <a:ext uri="{FF2B5EF4-FFF2-40B4-BE49-F238E27FC236}">
                <a16:creationId xmlns:a16="http://schemas.microsoft.com/office/drawing/2014/main" id="{2E023E55-A4BD-A041-B2C8-1A6BD970F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95B448-1ADE-C343-ADE6-6844EF59892C}"/>
              </a:ext>
            </a:extLst>
          </p:cNvPr>
          <p:cNvSpPr>
            <a:spLocks noGrp="1"/>
          </p:cNvSpPr>
          <p:nvPr>
            <p:ph type="sldNum" sz="quarter" idx="12"/>
          </p:nvPr>
        </p:nvSpPr>
        <p:spPr/>
        <p:txBody>
          <a:bodyPr/>
          <a:lstStyle/>
          <a:p>
            <a:fld id="{CFB705D5-15F2-4F35-843A-87BAA3A604B1}" type="slidenum">
              <a:rPr lang="en-US" smtClean="0"/>
              <a:t>‹#›</a:t>
            </a:fld>
            <a:endParaRPr lang="en-US"/>
          </a:p>
        </p:txBody>
      </p:sp>
    </p:spTree>
    <p:extLst>
      <p:ext uri="{BB962C8B-B14F-4D97-AF65-F5344CB8AC3E}">
        <p14:creationId xmlns:p14="http://schemas.microsoft.com/office/powerpoint/2010/main" val="1790031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6902-8A94-3443-9BAD-6515EDDFB4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FDA425-32EB-2942-A50D-B6158059C9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D2B0E1-9142-994D-A7A8-8842B9A120EB}"/>
              </a:ext>
            </a:extLst>
          </p:cNvPr>
          <p:cNvSpPr>
            <a:spLocks noGrp="1"/>
          </p:cNvSpPr>
          <p:nvPr>
            <p:ph type="dt" sz="half" idx="10"/>
          </p:nvPr>
        </p:nvSpPr>
        <p:spPr/>
        <p:txBody>
          <a:bodyPr/>
          <a:lstStyle/>
          <a:p>
            <a:fld id="{C033BB2E-54A6-4594-92F2-37503EC847A8}" type="datetimeFigureOut">
              <a:rPr lang="en-US" smtClean="0"/>
              <a:t>1/13/2021</a:t>
            </a:fld>
            <a:endParaRPr lang="en-US"/>
          </a:p>
        </p:txBody>
      </p:sp>
      <p:sp>
        <p:nvSpPr>
          <p:cNvPr id="5" name="Footer Placeholder 4">
            <a:extLst>
              <a:ext uri="{FF2B5EF4-FFF2-40B4-BE49-F238E27FC236}">
                <a16:creationId xmlns:a16="http://schemas.microsoft.com/office/drawing/2014/main" id="{91CF0A7A-E36C-A849-9494-A062F76C5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766AC-695F-AF4F-9E31-9D10DBF6B1EC}"/>
              </a:ext>
            </a:extLst>
          </p:cNvPr>
          <p:cNvSpPr>
            <a:spLocks noGrp="1"/>
          </p:cNvSpPr>
          <p:nvPr>
            <p:ph type="sldNum" sz="quarter" idx="12"/>
          </p:nvPr>
        </p:nvSpPr>
        <p:spPr/>
        <p:txBody>
          <a:bodyPr/>
          <a:lstStyle/>
          <a:p>
            <a:fld id="{CFB705D5-15F2-4F35-843A-87BAA3A604B1}" type="slidenum">
              <a:rPr lang="en-US" smtClean="0"/>
              <a:t>‹#›</a:t>
            </a:fld>
            <a:endParaRPr lang="en-US"/>
          </a:p>
        </p:txBody>
      </p:sp>
    </p:spTree>
    <p:extLst>
      <p:ext uri="{BB962C8B-B14F-4D97-AF65-F5344CB8AC3E}">
        <p14:creationId xmlns:p14="http://schemas.microsoft.com/office/powerpoint/2010/main" val="2618035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5AE21-8D47-4946-B1EB-4EFF16F94B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371D26-2290-EC4D-9C4C-8113F2725E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56D7E6-718F-2544-A801-35582312D3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F79B99-EE01-BF4B-AB2E-391482C859D4}"/>
              </a:ext>
            </a:extLst>
          </p:cNvPr>
          <p:cNvSpPr>
            <a:spLocks noGrp="1"/>
          </p:cNvSpPr>
          <p:nvPr>
            <p:ph type="dt" sz="half" idx="10"/>
          </p:nvPr>
        </p:nvSpPr>
        <p:spPr/>
        <p:txBody>
          <a:bodyPr/>
          <a:lstStyle/>
          <a:p>
            <a:fld id="{C033BB2E-54A6-4594-92F2-37503EC847A8}" type="datetimeFigureOut">
              <a:rPr lang="en-US" smtClean="0"/>
              <a:t>1/13/2021</a:t>
            </a:fld>
            <a:endParaRPr lang="en-US"/>
          </a:p>
        </p:txBody>
      </p:sp>
      <p:sp>
        <p:nvSpPr>
          <p:cNvPr id="6" name="Footer Placeholder 5">
            <a:extLst>
              <a:ext uri="{FF2B5EF4-FFF2-40B4-BE49-F238E27FC236}">
                <a16:creationId xmlns:a16="http://schemas.microsoft.com/office/drawing/2014/main" id="{81FF8D81-07BB-E641-9CCC-7F90E76206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8DB77C-9C78-4242-B3F0-3F8F1A30F4D9}"/>
              </a:ext>
            </a:extLst>
          </p:cNvPr>
          <p:cNvSpPr>
            <a:spLocks noGrp="1"/>
          </p:cNvSpPr>
          <p:nvPr>
            <p:ph type="sldNum" sz="quarter" idx="12"/>
          </p:nvPr>
        </p:nvSpPr>
        <p:spPr/>
        <p:txBody>
          <a:bodyPr/>
          <a:lstStyle/>
          <a:p>
            <a:fld id="{CFB705D5-15F2-4F35-843A-87BAA3A604B1}" type="slidenum">
              <a:rPr lang="en-US" smtClean="0"/>
              <a:t>‹#›</a:t>
            </a:fld>
            <a:endParaRPr lang="en-US"/>
          </a:p>
        </p:txBody>
      </p:sp>
    </p:spTree>
    <p:extLst>
      <p:ext uri="{BB962C8B-B14F-4D97-AF65-F5344CB8AC3E}">
        <p14:creationId xmlns:p14="http://schemas.microsoft.com/office/powerpoint/2010/main" val="2069678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45EB2-C1D8-B34E-984A-4E1F0EB827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FA3681-3BD6-394F-975F-3C97F1F404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0CBD0D-8766-A74C-ADC0-7952A07319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3C6DA5-F23A-7143-8D64-23E9463D08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B97243-8C20-6740-8A7A-56D610DBC3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B97F3-B3E2-A546-A522-3ADA84C380A4}"/>
              </a:ext>
            </a:extLst>
          </p:cNvPr>
          <p:cNvSpPr>
            <a:spLocks noGrp="1"/>
          </p:cNvSpPr>
          <p:nvPr>
            <p:ph type="dt" sz="half" idx="10"/>
          </p:nvPr>
        </p:nvSpPr>
        <p:spPr/>
        <p:txBody>
          <a:bodyPr/>
          <a:lstStyle/>
          <a:p>
            <a:fld id="{C033BB2E-54A6-4594-92F2-37503EC847A8}" type="datetimeFigureOut">
              <a:rPr lang="en-US" smtClean="0"/>
              <a:t>1/13/2021</a:t>
            </a:fld>
            <a:endParaRPr lang="en-US"/>
          </a:p>
        </p:txBody>
      </p:sp>
      <p:sp>
        <p:nvSpPr>
          <p:cNvPr id="8" name="Footer Placeholder 7">
            <a:extLst>
              <a:ext uri="{FF2B5EF4-FFF2-40B4-BE49-F238E27FC236}">
                <a16:creationId xmlns:a16="http://schemas.microsoft.com/office/drawing/2014/main" id="{9036425B-4F39-DF48-9317-2F7A300CBD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07E2E7-42BA-8743-BE1E-B7E21CD50ADA}"/>
              </a:ext>
            </a:extLst>
          </p:cNvPr>
          <p:cNvSpPr>
            <a:spLocks noGrp="1"/>
          </p:cNvSpPr>
          <p:nvPr>
            <p:ph type="sldNum" sz="quarter" idx="12"/>
          </p:nvPr>
        </p:nvSpPr>
        <p:spPr/>
        <p:txBody>
          <a:bodyPr/>
          <a:lstStyle/>
          <a:p>
            <a:fld id="{CFB705D5-15F2-4F35-843A-87BAA3A604B1}" type="slidenum">
              <a:rPr lang="en-US" smtClean="0"/>
              <a:t>‹#›</a:t>
            </a:fld>
            <a:endParaRPr lang="en-US"/>
          </a:p>
        </p:txBody>
      </p:sp>
    </p:spTree>
    <p:extLst>
      <p:ext uri="{BB962C8B-B14F-4D97-AF65-F5344CB8AC3E}">
        <p14:creationId xmlns:p14="http://schemas.microsoft.com/office/powerpoint/2010/main" val="742354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FCEF1-2756-004E-8FB3-A674FC2B01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09C8AA-5592-D841-B36F-44CFF6D2686B}"/>
              </a:ext>
            </a:extLst>
          </p:cNvPr>
          <p:cNvSpPr>
            <a:spLocks noGrp="1"/>
          </p:cNvSpPr>
          <p:nvPr>
            <p:ph type="dt" sz="half" idx="10"/>
          </p:nvPr>
        </p:nvSpPr>
        <p:spPr/>
        <p:txBody>
          <a:bodyPr/>
          <a:lstStyle/>
          <a:p>
            <a:fld id="{C033BB2E-54A6-4594-92F2-37503EC847A8}" type="datetimeFigureOut">
              <a:rPr lang="en-US" smtClean="0"/>
              <a:t>1/13/2021</a:t>
            </a:fld>
            <a:endParaRPr lang="en-US"/>
          </a:p>
        </p:txBody>
      </p:sp>
      <p:sp>
        <p:nvSpPr>
          <p:cNvPr id="4" name="Footer Placeholder 3">
            <a:extLst>
              <a:ext uri="{FF2B5EF4-FFF2-40B4-BE49-F238E27FC236}">
                <a16:creationId xmlns:a16="http://schemas.microsoft.com/office/drawing/2014/main" id="{6F08C523-6673-A346-9798-A976052D3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6B5CB5-B5D2-5143-B87C-28B12F94C653}"/>
              </a:ext>
            </a:extLst>
          </p:cNvPr>
          <p:cNvSpPr>
            <a:spLocks noGrp="1"/>
          </p:cNvSpPr>
          <p:nvPr>
            <p:ph type="sldNum" sz="quarter" idx="12"/>
          </p:nvPr>
        </p:nvSpPr>
        <p:spPr/>
        <p:txBody>
          <a:bodyPr/>
          <a:lstStyle/>
          <a:p>
            <a:fld id="{CFB705D5-15F2-4F35-843A-87BAA3A604B1}" type="slidenum">
              <a:rPr lang="en-US" smtClean="0"/>
              <a:t>‹#›</a:t>
            </a:fld>
            <a:endParaRPr lang="en-US"/>
          </a:p>
        </p:txBody>
      </p:sp>
    </p:spTree>
    <p:extLst>
      <p:ext uri="{BB962C8B-B14F-4D97-AF65-F5344CB8AC3E}">
        <p14:creationId xmlns:p14="http://schemas.microsoft.com/office/powerpoint/2010/main" val="3675526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36DCBC-6C10-3B4C-A016-DA0FFD98D5C4}"/>
              </a:ext>
            </a:extLst>
          </p:cNvPr>
          <p:cNvSpPr>
            <a:spLocks noGrp="1"/>
          </p:cNvSpPr>
          <p:nvPr>
            <p:ph type="dt" sz="half" idx="10"/>
          </p:nvPr>
        </p:nvSpPr>
        <p:spPr/>
        <p:txBody>
          <a:bodyPr/>
          <a:lstStyle/>
          <a:p>
            <a:fld id="{C033BB2E-54A6-4594-92F2-37503EC847A8}" type="datetimeFigureOut">
              <a:rPr lang="en-US" smtClean="0"/>
              <a:t>1/13/2021</a:t>
            </a:fld>
            <a:endParaRPr lang="en-US"/>
          </a:p>
        </p:txBody>
      </p:sp>
      <p:sp>
        <p:nvSpPr>
          <p:cNvPr id="3" name="Footer Placeholder 2">
            <a:extLst>
              <a:ext uri="{FF2B5EF4-FFF2-40B4-BE49-F238E27FC236}">
                <a16:creationId xmlns:a16="http://schemas.microsoft.com/office/drawing/2014/main" id="{45D95EDB-A733-6141-AB7A-67FE6DE6CA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4EB62A-9746-1F45-8E88-E86A2877D4C6}"/>
              </a:ext>
            </a:extLst>
          </p:cNvPr>
          <p:cNvSpPr>
            <a:spLocks noGrp="1"/>
          </p:cNvSpPr>
          <p:nvPr>
            <p:ph type="sldNum" sz="quarter" idx="12"/>
          </p:nvPr>
        </p:nvSpPr>
        <p:spPr/>
        <p:txBody>
          <a:bodyPr/>
          <a:lstStyle/>
          <a:p>
            <a:fld id="{CFB705D5-15F2-4F35-843A-87BAA3A604B1}" type="slidenum">
              <a:rPr lang="en-US" smtClean="0"/>
              <a:t>‹#›</a:t>
            </a:fld>
            <a:endParaRPr lang="en-US"/>
          </a:p>
        </p:txBody>
      </p:sp>
    </p:spTree>
    <p:extLst>
      <p:ext uri="{BB962C8B-B14F-4D97-AF65-F5344CB8AC3E}">
        <p14:creationId xmlns:p14="http://schemas.microsoft.com/office/powerpoint/2010/main" val="3892456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5DF91-6182-3A48-8F35-B700B1605D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997AE1-7CAF-764A-BC65-948146316F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8DF766-B517-3144-AC57-32D234434F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B816C8-5222-394A-890C-6AA30315A8A7}"/>
              </a:ext>
            </a:extLst>
          </p:cNvPr>
          <p:cNvSpPr>
            <a:spLocks noGrp="1"/>
          </p:cNvSpPr>
          <p:nvPr>
            <p:ph type="dt" sz="half" idx="10"/>
          </p:nvPr>
        </p:nvSpPr>
        <p:spPr/>
        <p:txBody>
          <a:bodyPr/>
          <a:lstStyle/>
          <a:p>
            <a:fld id="{C033BB2E-54A6-4594-92F2-37503EC847A8}" type="datetimeFigureOut">
              <a:rPr lang="en-US" smtClean="0"/>
              <a:t>1/13/2021</a:t>
            </a:fld>
            <a:endParaRPr lang="en-US"/>
          </a:p>
        </p:txBody>
      </p:sp>
      <p:sp>
        <p:nvSpPr>
          <p:cNvPr id="6" name="Footer Placeholder 5">
            <a:extLst>
              <a:ext uri="{FF2B5EF4-FFF2-40B4-BE49-F238E27FC236}">
                <a16:creationId xmlns:a16="http://schemas.microsoft.com/office/drawing/2014/main" id="{858719EF-42A8-D847-BC9E-8CA46AC523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80DA09-1D39-924D-B907-44C167BEE8F9}"/>
              </a:ext>
            </a:extLst>
          </p:cNvPr>
          <p:cNvSpPr>
            <a:spLocks noGrp="1"/>
          </p:cNvSpPr>
          <p:nvPr>
            <p:ph type="sldNum" sz="quarter" idx="12"/>
          </p:nvPr>
        </p:nvSpPr>
        <p:spPr/>
        <p:txBody>
          <a:bodyPr/>
          <a:lstStyle/>
          <a:p>
            <a:fld id="{CFB705D5-15F2-4F35-843A-87BAA3A604B1}" type="slidenum">
              <a:rPr lang="en-US" smtClean="0"/>
              <a:t>‹#›</a:t>
            </a:fld>
            <a:endParaRPr lang="en-US"/>
          </a:p>
        </p:txBody>
      </p:sp>
    </p:spTree>
    <p:extLst>
      <p:ext uri="{BB962C8B-B14F-4D97-AF65-F5344CB8AC3E}">
        <p14:creationId xmlns:p14="http://schemas.microsoft.com/office/powerpoint/2010/main" val="3241084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408AC-6750-7844-8755-3C43AFE254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F7D7DE-D69E-784F-8F38-3492ED4A25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318B54-3120-6345-8FB2-C270D1817D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2FE28D-FB9B-B54F-A6AC-82ED16D096DC}"/>
              </a:ext>
            </a:extLst>
          </p:cNvPr>
          <p:cNvSpPr>
            <a:spLocks noGrp="1"/>
          </p:cNvSpPr>
          <p:nvPr>
            <p:ph type="dt" sz="half" idx="10"/>
          </p:nvPr>
        </p:nvSpPr>
        <p:spPr/>
        <p:txBody>
          <a:bodyPr/>
          <a:lstStyle/>
          <a:p>
            <a:fld id="{C033BB2E-54A6-4594-92F2-37503EC847A8}" type="datetimeFigureOut">
              <a:rPr lang="en-US" smtClean="0"/>
              <a:t>1/13/2021</a:t>
            </a:fld>
            <a:endParaRPr lang="en-US"/>
          </a:p>
        </p:txBody>
      </p:sp>
      <p:sp>
        <p:nvSpPr>
          <p:cNvPr id="6" name="Footer Placeholder 5">
            <a:extLst>
              <a:ext uri="{FF2B5EF4-FFF2-40B4-BE49-F238E27FC236}">
                <a16:creationId xmlns:a16="http://schemas.microsoft.com/office/drawing/2014/main" id="{B9A96851-B344-064E-B19B-14C2160A8C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A6DD96-685B-6D46-B4AB-0E1A0388C76B}"/>
              </a:ext>
            </a:extLst>
          </p:cNvPr>
          <p:cNvSpPr>
            <a:spLocks noGrp="1"/>
          </p:cNvSpPr>
          <p:nvPr>
            <p:ph type="sldNum" sz="quarter" idx="12"/>
          </p:nvPr>
        </p:nvSpPr>
        <p:spPr/>
        <p:txBody>
          <a:bodyPr/>
          <a:lstStyle/>
          <a:p>
            <a:fld id="{CFB705D5-15F2-4F35-843A-87BAA3A604B1}" type="slidenum">
              <a:rPr lang="en-US" smtClean="0"/>
              <a:t>‹#›</a:t>
            </a:fld>
            <a:endParaRPr lang="en-US"/>
          </a:p>
        </p:txBody>
      </p:sp>
    </p:spTree>
    <p:extLst>
      <p:ext uri="{BB962C8B-B14F-4D97-AF65-F5344CB8AC3E}">
        <p14:creationId xmlns:p14="http://schemas.microsoft.com/office/powerpoint/2010/main" val="882379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850404-EED2-694F-B4A9-F5B0F61D69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CC6B7E-5228-3545-9FC0-0BF3D2FBBB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65BA96-C9CF-8247-90C6-70EF58DFF5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33BB2E-54A6-4594-92F2-37503EC847A8}" type="datetimeFigureOut">
              <a:rPr lang="en-US" smtClean="0"/>
              <a:t>1/13/2021</a:t>
            </a:fld>
            <a:endParaRPr lang="en-US"/>
          </a:p>
        </p:txBody>
      </p:sp>
      <p:sp>
        <p:nvSpPr>
          <p:cNvPr id="5" name="Footer Placeholder 4">
            <a:extLst>
              <a:ext uri="{FF2B5EF4-FFF2-40B4-BE49-F238E27FC236}">
                <a16:creationId xmlns:a16="http://schemas.microsoft.com/office/drawing/2014/main" id="{6CC8E046-E071-7944-ACCB-E1C82532FD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B8C139-083E-CE44-9F94-31E4DF7791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705D5-15F2-4F35-843A-87BAA3A604B1}" type="slidenum">
              <a:rPr lang="en-US" smtClean="0"/>
              <a:t>‹#›</a:t>
            </a:fld>
            <a:endParaRPr lang="en-US"/>
          </a:p>
        </p:txBody>
      </p:sp>
    </p:spTree>
    <p:extLst>
      <p:ext uri="{BB962C8B-B14F-4D97-AF65-F5344CB8AC3E}">
        <p14:creationId xmlns:p14="http://schemas.microsoft.com/office/powerpoint/2010/main" val="4217458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2.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em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6.emf"/><Relationship Id="rId7"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24.png"/><Relationship Id="rId4" Type="http://schemas.openxmlformats.org/officeDocument/2006/relationships/image" Target="../media/image3.emf"/><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svg"/><Relationship Id="rId7"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4.svg"/><Relationship Id="rId4" Type="http://schemas.openxmlformats.org/officeDocument/2006/relationships/image" Target="../media/image21.pn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3557039"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descr="A close up of a flower&#10;&#10;Description automatically generated">
            <a:extLst>
              <a:ext uri="{FF2B5EF4-FFF2-40B4-BE49-F238E27FC236}">
                <a16:creationId xmlns:a16="http://schemas.microsoft.com/office/drawing/2014/main" id="{05958278-0E06-4A4F-B3A8-9016145FDF2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6788" l="2489" r="96795">
                        <a14:foregroundMark x1="9444" y1="21394" x2="9444" y2="21394"/>
                        <a14:foregroundMark x1="9376" y1="21394" x2="13672" y2="24303"/>
                        <a14:foregroundMark x1="13672" y1="24303" x2="12342" y2="31152"/>
                        <a14:foregroundMark x1="12342" y1="31152" x2="8490" y2="31333"/>
                        <a14:foregroundMark x1="8490" y1="31333" x2="4773" y2="28364"/>
                        <a14:foregroundMark x1="4773" y1="28364" x2="3171" y2="20485"/>
                        <a14:foregroundMark x1="3171" y1="20485" x2="5762" y2="6970"/>
                        <a14:foregroundMark x1="5762" y1="6970" x2="2591" y2="3455"/>
                        <a14:foregroundMark x1="2591" y1="3455" x2="11388" y2="667"/>
                        <a14:foregroundMark x1="11388" y1="667" x2="15411" y2="1818"/>
                        <a14:foregroundMark x1="15411" y1="1818" x2="19605" y2="6364"/>
                        <a14:foregroundMark x1="19605" y1="6364" x2="22468" y2="14970"/>
                        <a14:foregroundMark x1="25503" y1="3939" x2="21275" y2="1030"/>
                        <a14:foregroundMark x1="21275" y1="1030" x2="5080" y2="2485"/>
                        <a14:foregroundMark x1="5080" y1="2485" x2="2489" y2="20424"/>
                        <a14:foregroundMark x1="2489" y1="20424" x2="3716" y2="51152"/>
                        <a14:foregroundMark x1="22059" y1="1030" x2="10228" y2="0"/>
                        <a14:foregroundMark x1="91749" y1="81394" x2="90726" y2="73212"/>
                        <a14:foregroundMark x1="90726" y1="73212" x2="86805" y2="70909"/>
                        <a14:foregroundMark x1="86805" y1="70909" x2="84316" y2="80848"/>
                        <a14:foregroundMark x1="84316" y1="80848" x2="83669" y2="89455"/>
                        <a14:foregroundMark x1="83669" y1="89455" x2="86874" y2="93939"/>
                        <a14:foregroundMark x1="86874" y1="93939" x2="88987" y2="93273"/>
                        <a14:foregroundMark x1="83907" y1="73758" x2="86703" y2="61212"/>
                        <a14:foregroundMark x1="86703" y1="61212" x2="95329" y2="63697"/>
                        <a14:foregroundMark x1="95329" y1="63697" x2="95636" y2="72182"/>
                        <a14:foregroundMark x1="95636" y1="72182" x2="92636" y2="93273"/>
                        <a14:foregroundMark x1="92636" y1="93273" x2="90317" y2="98545"/>
                        <a14:foregroundMark x1="90317" y1="98545" x2="86021" y2="98909"/>
                        <a14:foregroundMark x1="86021" y1="98909" x2="82168" y2="96909"/>
                        <a14:foregroundMark x1="82168" y1="96909" x2="83907" y2="73939"/>
                        <a14:foregroundMark x1="96250" y1="63212" x2="92465" y2="63394"/>
                        <a14:foregroundMark x1="92465" y1="63394" x2="94852" y2="74182"/>
                        <a14:foregroundMark x1="94852" y1="74182" x2="93454" y2="94485"/>
                        <a14:foregroundMark x1="85237" y1="60848" x2="85237" y2="60848"/>
                        <a14:foregroundMark x1="96420" y1="64061" x2="96420" y2="64061"/>
                        <a14:foregroundMark x1="87555" y1="60667" x2="85851" y2="59758"/>
                        <a14:foregroundMark x1="88817" y1="85879" x2="88817" y2="85879"/>
                        <a14:foregroundMark x1="88749" y1="85879" x2="88749" y2="85879"/>
                        <a14:foregroundMark x1="96795" y1="63939" x2="96795" y2="63939"/>
                        <a14:backgroundMark x1="45005" y1="6788" x2="79986" y2="7333"/>
                        <a14:backgroundMark x1="76918" y1="64727" x2="76918" y2="64727"/>
                        <a14:backgroundMark x1="77497" y1="64364" x2="77497" y2="64364"/>
                        <a14:backgroundMark x1="77804" y1="64485" x2="77804" y2="64485"/>
                        <a14:backgroundMark x1="77804" y1="64485" x2="73952" y2="63152"/>
                        <a14:backgroundMark x1="73952" y1="63152" x2="77838" y2="62000"/>
                        <a14:backgroundMark x1="77838" y1="62000" x2="74906" y2="67091"/>
                        <a14:backgroundMark x1="74906" y1="67091" x2="78452" y2="62364"/>
                        <a14:backgroundMark x1="78452" y1="62364" x2="75827" y2="63152"/>
                        <a14:backgroundMark x1="81930" y1="84061" x2="81930" y2="84061"/>
                        <a14:backgroundMark x1="81657" y1="86667" x2="81657" y2="86667"/>
                        <a14:backgroundMark x1="81725" y1="86909" x2="81725" y2="86909"/>
                        <a14:backgroundMark x1="81725" y1="86909" x2="81725" y2="86909"/>
                        <a14:backgroundMark x1="81725" y1="86909" x2="81725" y2="86909"/>
                        <a14:backgroundMark x1="81793" y1="85333" x2="81657" y2="87697"/>
                        <a14:backgroundMark x1="95534" y1="86667" x2="95534" y2="86667"/>
                        <a14:backgroundMark x1="95534" y1="86667" x2="95704" y2="86000"/>
                        <a14:backgroundMark x1="81793" y1="83879" x2="81793" y2="83879"/>
                        <a14:backgroundMark x1="81793" y1="83879" x2="82032" y2="83091"/>
                        <a14:backgroundMark x1="81930" y1="86545" x2="81657" y2="87576"/>
                      </a14:backgroundRemoval>
                    </a14:imgEffect>
                  </a14:imgLayer>
                </a14:imgProps>
              </a:ext>
              <a:ext uri="{28A0092B-C50C-407E-A947-70E740481C1C}">
                <a14:useLocalDpi xmlns:a14="http://schemas.microsoft.com/office/drawing/2010/main"/>
              </a:ext>
            </a:extLst>
          </a:blip>
          <a:srcRect l="5202" r="22517" b="5202"/>
          <a:stretch/>
        </p:blipFill>
        <p:spPr>
          <a:xfrm rot="16200000">
            <a:off x="-1783942" y="-4768848"/>
            <a:ext cx="13427636" cy="9886536"/>
          </a:xfrm>
          <a:prstGeom prst="rect">
            <a:avLst/>
          </a:prstGeom>
        </p:spPr>
      </p:pic>
      <p:pic>
        <p:nvPicPr>
          <p:cNvPr id="21" name="Picture 20"/>
          <p:cNvPicPr>
            <a:picLocks noChangeAspect="1"/>
          </p:cNvPicPr>
          <p:nvPr/>
        </p:nvPicPr>
        <p:blipFill rotWithShape="1">
          <a:blip r:embed="rId5"/>
          <a:srcRect r="-4526"/>
          <a:stretch/>
        </p:blipFill>
        <p:spPr>
          <a:xfrm rot="8557479">
            <a:off x="10668078" y="-1046328"/>
            <a:ext cx="2426900" cy="3440771"/>
          </a:xfrm>
          <a:prstGeom prst="rect">
            <a:avLst/>
          </a:prstGeom>
        </p:spPr>
      </p:pic>
      <p:pic>
        <p:nvPicPr>
          <p:cNvPr id="17" name="Picture 16"/>
          <p:cNvPicPr>
            <a:picLocks noChangeAspect="1"/>
          </p:cNvPicPr>
          <p:nvPr/>
        </p:nvPicPr>
        <p:blipFill>
          <a:blip r:embed="rId6"/>
          <a:stretch>
            <a:fillRect/>
          </a:stretch>
        </p:blipFill>
        <p:spPr>
          <a:xfrm rot="16200000">
            <a:off x="10603417" y="4777424"/>
            <a:ext cx="2053167" cy="1618059"/>
          </a:xfrm>
          <a:prstGeom prst="rect">
            <a:avLst/>
          </a:prstGeom>
        </p:spPr>
      </p:pic>
      <p:pic>
        <p:nvPicPr>
          <p:cNvPr id="20" name="Picture 19"/>
          <p:cNvPicPr>
            <a:picLocks noChangeAspect="1"/>
          </p:cNvPicPr>
          <p:nvPr/>
        </p:nvPicPr>
        <p:blipFill rotWithShape="1">
          <a:blip r:embed="rId7"/>
          <a:srcRect r="19828"/>
          <a:stretch/>
        </p:blipFill>
        <p:spPr>
          <a:xfrm>
            <a:off x="4118500" y="46657"/>
            <a:ext cx="6228844" cy="2578608"/>
          </a:xfrm>
          <a:prstGeom prst="rect">
            <a:avLst/>
          </a:prstGeom>
        </p:spPr>
      </p:pic>
      <p:sp>
        <p:nvSpPr>
          <p:cNvPr id="16" name="Rectangle 15"/>
          <p:cNvSpPr/>
          <p:nvPr/>
        </p:nvSpPr>
        <p:spPr>
          <a:xfrm>
            <a:off x="19555" y="6113158"/>
            <a:ext cx="12192000" cy="570422"/>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19" name="TextBox 18">
            <a:extLst>
              <a:ext uri="{FF2B5EF4-FFF2-40B4-BE49-F238E27FC236}">
                <a16:creationId xmlns:a16="http://schemas.microsoft.com/office/drawing/2014/main" id="{D82A92C2-76CE-404E-BA2C-FF4BD104C518}"/>
              </a:ext>
            </a:extLst>
          </p:cNvPr>
          <p:cNvSpPr txBox="1"/>
          <p:nvPr/>
        </p:nvSpPr>
        <p:spPr>
          <a:xfrm>
            <a:off x="3857025" y="6213703"/>
            <a:ext cx="8256584" cy="400110"/>
          </a:xfrm>
          <a:prstGeom prst="rect">
            <a:avLst/>
          </a:prstGeom>
          <a:noFill/>
          <a:ln>
            <a:noFill/>
          </a:ln>
        </p:spPr>
        <p:txBody>
          <a:bodyPr wrap="square" rtlCol="0">
            <a:spAutoFit/>
          </a:bodyPr>
          <a:lstStyle/>
          <a:p>
            <a:pPr algn="ctr"/>
            <a:r>
              <a:rPr lang="en-US" sz="2000" b="1" spc="300" dirty="0" err="1">
                <a:latin typeface="Century Gothic" panose="020B0502020202020204" pitchFamily="34" charset="0"/>
              </a:rPr>
              <a:t>www.dineoncampus.com</a:t>
            </a:r>
            <a:r>
              <a:rPr lang="en-US" sz="2000" b="1" spc="300" dirty="0">
                <a:latin typeface="Century Gothic" panose="020B0502020202020204" pitchFamily="34" charset="0"/>
              </a:rPr>
              <a:t>/</a:t>
            </a:r>
            <a:r>
              <a:rPr lang="en-US" sz="2000" b="1" spc="300" dirty="0" err="1">
                <a:solidFill>
                  <a:schemeClr val="bg1"/>
                </a:solidFill>
                <a:latin typeface="Century Gothic" panose="020B0502020202020204" pitchFamily="34" charset="0"/>
              </a:rPr>
              <a:t>radford</a:t>
            </a:r>
            <a:endParaRPr lang="en-US" sz="2000" b="1" spc="300" dirty="0">
              <a:solidFill>
                <a:schemeClr val="bg1"/>
              </a:solidFill>
              <a:latin typeface="Century Gothic" panose="020B0502020202020204" pitchFamily="34" charset="0"/>
            </a:endParaRPr>
          </a:p>
        </p:txBody>
      </p:sp>
      <p:sp>
        <p:nvSpPr>
          <p:cNvPr id="22" name="TextBox 21">
            <a:extLst>
              <a:ext uri="{FF2B5EF4-FFF2-40B4-BE49-F238E27FC236}">
                <a16:creationId xmlns:a16="http://schemas.microsoft.com/office/drawing/2014/main" id="{53D75867-68C8-9747-A592-40413E161CE3}"/>
              </a:ext>
            </a:extLst>
          </p:cNvPr>
          <p:cNvSpPr txBox="1"/>
          <p:nvPr/>
        </p:nvSpPr>
        <p:spPr>
          <a:xfrm>
            <a:off x="1397717" y="6213703"/>
            <a:ext cx="3294308" cy="369332"/>
          </a:xfrm>
          <a:prstGeom prst="rect">
            <a:avLst/>
          </a:prstGeom>
          <a:noFill/>
        </p:spPr>
        <p:txBody>
          <a:bodyPr wrap="square" rtlCol="0">
            <a:spAutoFit/>
          </a:bodyPr>
          <a:lstStyle/>
          <a:p>
            <a:pPr algn="ctr"/>
            <a:r>
              <a:rPr lang="en-US" b="1" i="1" dirty="0">
                <a:solidFill>
                  <a:schemeClr val="bg1"/>
                </a:solidFill>
                <a:latin typeface="Century Gothic" panose="020B0502020202020204" pitchFamily="34" charset="0"/>
              </a:rPr>
              <a:t>@</a:t>
            </a:r>
            <a:r>
              <a:rPr lang="en-US" b="1" i="1" dirty="0" err="1">
                <a:solidFill>
                  <a:schemeClr val="bg1"/>
                </a:solidFill>
                <a:latin typeface="Century Gothic" panose="020B0502020202020204" pitchFamily="34" charset="0"/>
              </a:rPr>
              <a:t>radfordudining</a:t>
            </a:r>
            <a:endParaRPr lang="en-US" b="1" i="1" dirty="0">
              <a:solidFill>
                <a:schemeClr val="bg1"/>
              </a:solidFill>
              <a:latin typeface="Century Gothic" panose="020B0502020202020204" pitchFamily="34" charset="0"/>
            </a:endParaRPr>
          </a:p>
        </p:txBody>
      </p:sp>
      <p:pic>
        <p:nvPicPr>
          <p:cNvPr id="23" name="Picture 22"/>
          <p:cNvPicPr>
            <a:picLocks noChangeAspect="1"/>
          </p:cNvPicPr>
          <p:nvPr/>
        </p:nvPicPr>
        <p:blipFill>
          <a:blip r:embed="rId8"/>
          <a:stretch>
            <a:fillRect/>
          </a:stretch>
        </p:blipFill>
        <p:spPr>
          <a:xfrm>
            <a:off x="72601" y="6190053"/>
            <a:ext cx="1757757" cy="395259"/>
          </a:xfrm>
          <a:prstGeom prst="rect">
            <a:avLst/>
          </a:prstGeom>
        </p:spPr>
      </p:pic>
      <p:sp>
        <p:nvSpPr>
          <p:cNvPr id="18" name="TextBox 17">
            <a:extLst>
              <a:ext uri="{FF2B5EF4-FFF2-40B4-BE49-F238E27FC236}">
                <a16:creationId xmlns:a16="http://schemas.microsoft.com/office/drawing/2014/main" id="{4699BEF3-5C51-2048-8B97-75FBDC6D07D7}"/>
              </a:ext>
            </a:extLst>
          </p:cNvPr>
          <p:cNvSpPr txBox="1"/>
          <p:nvPr/>
        </p:nvSpPr>
        <p:spPr>
          <a:xfrm>
            <a:off x="5178287" y="4319043"/>
            <a:ext cx="7237952" cy="1569660"/>
          </a:xfrm>
          <a:prstGeom prst="rect">
            <a:avLst/>
          </a:prstGeom>
          <a:noFill/>
        </p:spPr>
        <p:txBody>
          <a:bodyPr wrap="square" rtlCol="0">
            <a:spAutoFit/>
          </a:bodyPr>
          <a:lstStyle/>
          <a:p>
            <a:pPr algn="ctr"/>
            <a:r>
              <a:rPr lang="en-US" sz="3600" dirty="0">
                <a:solidFill>
                  <a:srgbClr val="859A1B"/>
                </a:solidFill>
                <a:latin typeface="Market Deco" panose="02000000000000000000" pitchFamily="2" charset="0"/>
                <a:ea typeface="HGPSoeiKakugothicUB" panose="020B0900000000000000" pitchFamily="34" charset="-128"/>
              </a:rPr>
              <a:t>“It’s </a:t>
            </a:r>
            <a:r>
              <a:rPr lang="en-US" sz="4800" dirty="0">
                <a:solidFill>
                  <a:srgbClr val="859A1B"/>
                </a:solidFill>
                <a:latin typeface="Golden Plains - Demo" panose="02000000000000000000" pitchFamily="2" charset="0"/>
                <a:ea typeface="HGPSoeiKakugothicUB" panose="020B0900000000000000" pitchFamily="34" charset="-128"/>
              </a:rPr>
              <a:t>More</a:t>
            </a:r>
            <a:r>
              <a:rPr lang="en-US" sz="3600" dirty="0">
                <a:solidFill>
                  <a:srgbClr val="859A1B"/>
                </a:solidFill>
                <a:latin typeface="Market Deco" panose="02000000000000000000" pitchFamily="2" charset="0"/>
                <a:ea typeface="HGPSoeiKakugothicUB" panose="020B0900000000000000" pitchFamily="34" charset="-128"/>
              </a:rPr>
              <a:t> Than Just Food… </a:t>
            </a:r>
          </a:p>
          <a:p>
            <a:pPr algn="ctr"/>
            <a:r>
              <a:rPr lang="en-US" sz="3600" dirty="0">
                <a:solidFill>
                  <a:srgbClr val="859A1B"/>
                </a:solidFill>
                <a:latin typeface="Market Deco" panose="02000000000000000000" pitchFamily="2" charset="0"/>
                <a:ea typeface="HGPSoeiKakugothicUB" panose="020B0900000000000000" pitchFamily="34" charset="-128"/>
              </a:rPr>
              <a:t>It’s a </a:t>
            </a:r>
            <a:r>
              <a:rPr lang="en-US" sz="4800" dirty="0">
                <a:solidFill>
                  <a:srgbClr val="859A1B"/>
                </a:solidFill>
                <a:latin typeface="Golden Plains - Demo" panose="02000000000000000000" pitchFamily="2" charset="0"/>
                <a:ea typeface="HGPSoeiKakugothicUB" panose="020B0900000000000000" pitchFamily="34" charset="-128"/>
              </a:rPr>
              <a:t>Lifestyle </a:t>
            </a:r>
            <a:r>
              <a:rPr lang="en-US" sz="4800" dirty="0">
                <a:solidFill>
                  <a:srgbClr val="859A1B"/>
                </a:solidFill>
                <a:ea typeface="HGPSoeiKakugothicUB" panose="020B0900000000000000" pitchFamily="34" charset="-128"/>
              </a:rPr>
              <a:t>”</a:t>
            </a:r>
            <a:endParaRPr lang="en-US" sz="3600" dirty="0">
              <a:solidFill>
                <a:srgbClr val="859A1B"/>
              </a:solidFill>
              <a:ea typeface="HGPSoeiKakugothicUB" panose="020B0900000000000000" pitchFamily="34" charset="-128"/>
            </a:endParaRPr>
          </a:p>
        </p:txBody>
      </p:sp>
      <p:sp>
        <p:nvSpPr>
          <p:cNvPr id="2" name="Rectangle 1">
            <a:extLst>
              <a:ext uri="{FF2B5EF4-FFF2-40B4-BE49-F238E27FC236}">
                <a16:creationId xmlns:a16="http://schemas.microsoft.com/office/drawing/2014/main" id="{8B46E47C-9AC0-9D4D-A591-49E9866FE238}"/>
              </a:ext>
            </a:extLst>
          </p:cNvPr>
          <p:cNvSpPr/>
          <p:nvPr/>
        </p:nvSpPr>
        <p:spPr>
          <a:xfrm>
            <a:off x="5178287" y="2389356"/>
            <a:ext cx="6504676" cy="837473"/>
          </a:xfrm>
          <a:prstGeom prst="rect">
            <a:avLst/>
          </a:prstGeom>
        </p:spPr>
        <p:txBody>
          <a:bodyPr wrap="square">
            <a:spAutoFit/>
          </a:bodyPr>
          <a:lstStyle/>
          <a:p>
            <a:pPr algn="ctr">
              <a:lnSpc>
                <a:spcPct val="150000"/>
              </a:lnSpc>
            </a:pPr>
            <a:r>
              <a:rPr lang="en-US" sz="3600" b="1" dirty="0">
                <a:latin typeface="Calibri" panose="020F0502020204030204" pitchFamily="34" charset="0"/>
                <a:cs typeface="Calibri" panose="020F0502020204030204" pitchFamily="34" charset="0"/>
              </a:rPr>
              <a:t>2021 MEAL PLAN INFORMATION</a:t>
            </a:r>
          </a:p>
        </p:txBody>
      </p:sp>
    </p:spTree>
    <p:extLst>
      <p:ext uri="{BB962C8B-B14F-4D97-AF65-F5344CB8AC3E}">
        <p14:creationId xmlns:p14="http://schemas.microsoft.com/office/powerpoint/2010/main" val="3444654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rot="7077692">
            <a:off x="-680059" y="4537567"/>
            <a:ext cx="2493538" cy="4331840"/>
          </a:xfrm>
          <a:prstGeom prst="rect">
            <a:avLst/>
          </a:prstGeom>
        </p:spPr>
      </p:pic>
      <p:sp>
        <p:nvSpPr>
          <p:cNvPr id="16" name="Rectangle 15"/>
          <p:cNvSpPr/>
          <p:nvPr/>
        </p:nvSpPr>
        <p:spPr>
          <a:xfrm>
            <a:off x="10194925" y="-3597"/>
            <a:ext cx="1997075" cy="6858000"/>
          </a:xfrm>
          <a:prstGeom prst="rect">
            <a:avLst/>
          </a:prstGeom>
          <a:solidFill>
            <a:srgbClr val="B5BB52"/>
          </a:solidFill>
          <a:ln>
            <a:solidFill>
              <a:srgbClr val="DAE12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4"/>
          <a:srcRect l="26048" t="15781" r="15344" b="21820"/>
          <a:stretch/>
        </p:blipFill>
        <p:spPr>
          <a:xfrm rot="1677674">
            <a:off x="106415" y="5339733"/>
            <a:ext cx="2032001" cy="2187222"/>
          </a:xfrm>
          <a:prstGeom prst="rect">
            <a:avLst/>
          </a:prstGeom>
        </p:spPr>
      </p:pic>
      <p:pic>
        <p:nvPicPr>
          <p:cNvPr id="7" name="Picture 6"/>
          <p:cNvPicPr>
            <a:picLocks noChangeAspect="1"/>
          </p:cNvPicPr>
          <p:nvPr/>
        </p:nvPicPr>
        <p:blipFill rotWithShape="1">
          <a:blip r:embed="rId5"/>
          <a:srcRect l="813" t="35458" r="30230" b="11065"/>
          <a:stretch/>
        </p:blipFill>
        <p:spPr>
          <a:xfrm>
            <a:off x="7760957" y="-3597"/>
            <a:ext cx="4479500" cy="3179503"/>
          </a:xfrm>
          <a:prstGeom prst="rect">
            <a:avLst/>
          </a:prstGeom>
        </p:spPr>
      </p:pic>
      <p:sp>
        <p:nvSpPr>
          <p:cNvPr id="8" name="TextBox 7">
            <a:extLst>
              <a:ext uri="{FF2B5EF4-FFF2-40B4-BE49-F238E27FC236}">
                <a16:creationId xmlns:a16="http://schemas.microsoft.com/office/drawing/2014/main" id="{7D2BC5C7-C09C-1743-9073-67003958EBDE}"/>
              </a:ext>
            </a:extLst>
          </p:cNvPr>
          <p:cNvSpPr txBox="1"/>
          <p:nvPr/>
        </p:nvSpPr>
        <p:spPr>
          <a:xfrm>
            <a:off x="242047" y="452451"/>
            <a:ext cx="8266354" cy="5563318"/>
          </a:xfrm>
          <a:prstGeom prst="rect">
            <a:avLst/>
          </a:prstGeom>
          <a:noFill/>
        </p:spPr>
        <p:txBody>
          <a:bodyPr wrap="square" rtlCol="0">
            <a:spAutoFit/>
          </a:bodyPr>
          <a:lstStyle/>
          <a:p>
            <a:pPr>
              <a:lnSpc>
                <a:spcPct val="150000"/>
              </a:lnSpc>
            </a:pPr>
            <a:r>
              <a:rPr lang="en-US" sz="2800" b="1" dirty="0">
                <a:solidFill>
                  <a:srgbClr val="EE3565"/>
                </a:solidFill>
                <a:latin typeface="Deansgate" pitchFamily="2" charset="77"/>
                <a:ea typeface="Deansgate" pitchFamily="2" charset="77"/>
              </a:rPr>
              <a:t>Commuter options include Residential options as well as the following:</a:t>
            </a:r>
          </a:p>
          <a:p>
            <a:pPr>
              <a:lnSpc>
                <a:spcPct val="150000"/>
              </a:lnSpc>
            </a:pPr>
            <a:endParaRPr lang="en-US" sz="2000" b="1" dirty="0">
              <a:latin typeface="Deansgate" pitchFamily="2" charset="77"/>
              <a:ea typeface="Deansgate" pitchFamily="2" charset="77"/>
            </a:endParaRPr>
          </a:p>
          <a:p>
            <a:r>
              <a:rPr lang="en-US" sz="2000" b="1" dirty="0"/>
              <a:t>Block 65 Plan:</a:t>
            </a:r>
            <a:r>
              <a:rPr lang="en-US" sz="2000" dirty="0"/>
              <a:t> At the start of each semester you will begin with 65 meals swipes/exchanges to be used at any time. (The exchange rate is $8.37 in all retail locations)</a:t>
            </a:r>
          </a:p>
          <a:p>
            <a:endParaRPr lang="en-US" sz="2000" dirty="0"/>
          </a:p>
          <a:p>
            <a:r>
              <a:rPr lang="en-US" sz="2000" b="1" dirty="0"/>
              <a:t>Block 90 Plan:</a:t>
            </a:r>
            <a:r>
              <a:rPr lang="en-US" sz="2000" dirty="0"/>
              <a:t> At the start of each semester you will begin with 90 meals swipes/exchanges to be used at any time. (The exchange rate is $8.37 in all retail locations)</a:t>
            </a:r>
          </a:p>
          <a:p>
            <a:endParaRPr lang="en-US" sz="2000" dirty="0"/>
          </a:p>
          <a:p>
            <a:r>
              <a:rPr lang="en-US" sz="2000" b="1" dirty="0"/>
              <a:t>Flex Jr.:</a:t>
            </a:r>
            <a:r>
              <a:rPr lang="en-US" sz="2000" dirty="0"/>
              <a:t> This plan you receive $330  Flex Dollars at a declining balance. With the use of this plan you receive a built in discount of 50-70% all dining purchases.</a:t>
            </a:r>
          </a:p>
          <a:p>
            <a:pPr>
              <a:lnSpc>
                <a:spcPct val="150000"/>
              </a:lnSpc>
            </a:pPr>
            <a:endParaRPr lang="en-US" sz="1600" dirty="0">
              <a:latin typeface="Deansgate" pitchFamily="2" charset="77"/>
              <a:ea typeface="Deansgate" pitchFamily="2" charset="77"/>
            </a:endParaRPr>
          </a:p>
        </p:txBody>
      </p:sp>
      <p:pic>
        <p:nvPicPr>
          <p:cNvPr id="3" name="Picture 2"/>
          <p:cNvPicPr>
            <a:picLocks noChangeAspect="1"/>
          </p:cNvPicPr>
          <p:nvPr/>
        </p:nvPicPr>
        <p:blipFill rotWithShape="1">
          <a:blip r:embed="rId6"/>
          <a:srcRect r="19828"/>
          <a:stretch/>
        </p:blipFill>
        <p:spPr>
          <a:xfrm rot="16200000">
            <a:off x="7267923" y="3864920"/>
            <a:ext cx="4233558" cy="1752602"/>
          </a:xfrm>
          <a:prstGeom prst="rect">
            <a:avLst/>
          </a:prstGeom>
        </p:spPr>
      </p:pic>
    </p:spTree>
    <p:extLst>
      <p:ext uri="{BB962C8B-B14F-4D97-AF65-F5344CB8AC3E}">
        <p14:creationId xmlns:p14="http://schemas.microsoft.com/office/powerpoint/2010/main" val="13574217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72284023-18F3-904A-8553-28B9DFEF9D8E}"/>
              </a:ext>
            </a:extLst>
          </p:cNvPr>
          <p:cNvSpPr/>
          <p:nvPr/>
        </p:nvSpPr>
        <p:spPr>
          <a:xfrm rot="5400000">
            <a:off x="-184397" y="195559"/>
            <a:ext cx="6475954" cy="6084840"/>
          </a:xfrm>
          <a:prstGeom prst="rtTriangle">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193322" y="113159"/>
            <a:ext cx="6681542" cy="6722534"/>
          </a:xfrm>
          <a:prstGeom prst="rect">
            <a:avLst/>
          </a:prstGeom>
        </p:spPr>
      </p:pic>
      <p:pic>
        <p:nvPicPr>
          <p:cNvPr id="17" name="Picture 16"/>
          <p:cNvPicPr>
            <a:picLocks noChangeAspect="1"/>
          </p:cNvPicPr>
          <p:nvPr/>
        </p:nvPicPr>
        <p:blipFill>
          <a:blip r:embed="rId4"/>
          <a:stretch>
            <a:fillRect/>
          </a:stretch>
        </p:blipFill>
        <p:spPr>
          <a:xfrm rot="15881026">
            <a:off x="10409678" y="5297598"/>
            <a:ext cx="2053167" cy="1618059"/>
          </a:xfrm>
          <a:prstGeom prst="rect">
            <a:avLst/>
          </a:prstGeom>
        </p:spPr>
      </p:pic>
      <p:sp>
        <p:nvSpPr>
          <p:cNvPr id="10" name="TextBox 9">
            <a:extLst>
              <a:ext uri="{FF2B5EF4-FFF2-40B4-BE49-F238E27FC236}">
                <a16:creationId xmlns:a16="http://schemas.microsoft.com/office/drawing/2014/main" id="{7D2BC5C7-C09C-1743-9073-67003958EBDE}"/>
              </a:ext>
            </a:extLst>
          </p:cNvPr>
          <p:cNvSpPr txBox="1"/>
          <p:nvPr/>
        </p:nvSpPr>
        <p:spPr>
          <a:xfrm>
            <a:off x="5545036" y="1690061"/>
            <a:ext cx="5933745" cy="2492990"/>
          </a:xfrm>
          <a:prstGeom prst="rect">
            <a:avLst/>
          </a:prstGeom>
          <a:noFill/>
        </p:spPr>
        <p:txBody>
          <a:bodyPr wrap="square" rtlCol="0">
            <a:spAutoFit/>
          </a:bodyPr>
          <a:lstStyle/>
          <a:p>
            <a:pPr>
              <a:lnSpc>
                <a:spcPct val="150000"/>
              </a:lnSpc>
            </a:pPr>
            <a:r>
              <a:rPr lang="en-US" sz="2400" b="1" dirty="0">
                <a:solidFill>
                  <a:srgbClr val="E53487"/>
                </a:solidFill>
                <a:latin typeface="Deansgate" pitchFamily="2" charset="77"/>
                <a:ea typeface="Deansgate" pitchFamily="2" charset="77"/>
              </a:rPr>
              <a:t>Apartment Meal Memberships</a:t>
            </a:r>
            <a:endParaRPr lang="en-US" sz="1100" dirty="0">
              <a:solidFill>
                <a:srgbClr val="E53487"/>
              </a:solidFill>
              <a:latin typeface="Deansgate" pitchFamily="2" charset="77"/>
              <a:ea typeface="Deansgate" pitchFamily="2" charset="77"/>
            </a:endParaRPr>
          </a:p>
          <a:p>
            <a:endParaRPr lang="en-US" sz="2400" b="1" dirty="0"/>
          </a:p>
          <a:p>
            <a:r>
              <a:rPr lang="en-US" sz="2400" b="1" dirty="0"/>
              <a:t>University Apt Plan:</a:t>
            </a:r>
            <a:r>
              <a:rPr lang="en-US" sz="2400" dirty="0"/>
              <a:t> This plan provides a total of 105 meals and $200 Food Dollars (at an $8.37 exchange rate in all retail locations) to be used throughout the semester.</a:t>
            </a:r>
          </a:p>
        </p:txBody>
      </p:sp>
      <p:pic>
        <p:nvPicPr>
          <p:cNvPr id="18" name="Picture 17">
            <a:extLst>
              <a:ext uri="{FF2B5EF4-FFF2-40B4-BE49-F238E27FC236}">
                <a16:creationId xmlns:a16="http://schemas.microsoft.com/office/drawing/2014/main" id="{3A6C51C2-AD61-384E-BA51-3134248FF1C4}"/>
              </a:ext>
            </a:extLst>
          </p:cNvPr>
          <p:cNvPicPr>
            <a:picLocks noChangeAspect="1"/>
          </p:cNvPicPr>
          <p:nvPr/>
        </p:nvPicPr>
        <p:blipFill>
          <a:blip r:embed="rId5"/>
          <a:stretch>
            <a:fillRect/>
          </a:stretch>
        </p:blipFill>
        <p:spPr>
          <a:xfrm rot="20576936">
            <a:off x="9868207" y="-1245616"/>
            <a:ext cx="2493538" cy="4331840"/>
          </a:xfrm>
          <a:prstGeom prst="rect">
            <a:avLst/>
          </a:prstGeom>
        </p:spPr>
      </p:pic>
      <p:sp>
        <p:nvSpPr>
          <p:cNvPr id="3" name="TextBox 2">
            <a:extLst>
              <a:ext uri="{FF2B5EF4-FFF2-40B4-BE49-F238E27FC236}">
                <a16:creationId xmlns:a16="http://schemas.microsoft.com/office/drawing/2014/main" id="{A4E8B2AE-652C-DD4D-821A-841547A04F12}"/>
              </a:ext>
            </a:extLst>
          </p:cNvPr>
          <p:cNvSpPr txBox="1"/>
          <p:nvPr/>
        </p:nvSpPr>
        <p:spPr>
          <a:xfrm>
            <a:off x="6142879" y="4751364"/>
            <a:ext cx="5809692" cy="1569660"/>
          </a:xfrm>
          <a:prstGeom prst="rect">
            <a:avLst/>
          </a:prstGeom>
          <a:noFill/>
        </p:spPr>
        <p:txBody>
          <a:bodyPr wrap="square" rtlCol="0">
            <a:spAutoFit/>
          </a:bodyPr>
          <a:lstStyle/>
          <a:p>
            <a:r>
              <a:rPr lang="en-US" sz="4800" dirty="0">
                <a:solidFill>
                  <a:srgbClr val="DAE123"/>
                </a:solidFill>
                <a:latin typeface="The Historia Demo" pitchFamily="2" charset="0"/>
              </a:rPr>
              <a:t>Save time, wash less dishes, and eat on the go any time! </a:t>
            </a:r>
          </a:p>
        </p:txBody>
      </p:sp>
      <p:sp>
        <p:nvSpPr>
          <p:cNvPr id="24" name="TextBox 23">
            <a:extLst>
              <a:ext uri="{FF2B5EF4-FFF2-40B4-BE49-F238E27FC236}">
                <a16:creationId xmlns:a16="http://schemas.microsoft.com/office/drawing/2014/main" id="{7E708E8D-8DEF-CF48-B728-2ACAE61A4778}"/>
              </a:ext>
            </a:extLst>
          </p:cNvPr>
          <p:cNvSpPr txBox="1"/>
          <p:nvPr/>
        </p:nvSpPr>
        <p:spPr>
          <a:xfrm>
            <a:off x="6167930" y="4751364"/>
            <a:ext cx="5809691" cy="1569660"/>
          </a:xfrm>
          <a:prstGeom prst="rect">
            <a:avLst/>
          </a:prstGeom>
          <a:noFill/>
        </p:spPr>
        <p:txBody>
          <a:bodyPr wrap="square" rtlCol="0">
            <a:spAutoFit/>
          </a:bodyPr>
          <a:lstStyle/>
          <a:p>
            <a:r>
              <a:rPr lang="en-US" sz="4800" dirty="0">
                <a:latin typeface="The Historia Demo" pitchFamily="2" charset="0"/>
              </a:rPr>
              <a:t>Save time, wash less dishes, and eat on the go any time! </a:t>
            </a:r>
          </a:p>
        </p:txBody>
      </p:sp>
    </p:spTree>
    <p:extLst>
      <p:ext uri="{BB962C8B-B14F-4D97-AF65-F5344CB8AC3E}">
        <p14:creationId xmlns:p14="http://schemas.microsoft.com/office/powerpoint/2010/main" val="23291939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7E407A4-464A-634E-AEB8-F81ABCF7A550}"/>
              </a:ext>
            </a:extLst>
          </p:cNvPr>
          <p:cNvSpPr/>
          <p:nvPr/>
        </p:nvSpPr>
        <p:spPr>
          <a:xfrm>
            <a:off x="0" y="1180214"/>
            <a:ext cx="12192000" cy="4476307"/>
          </a:xfrm>
          <a:prstGeom prst="rect">
            <a:avLst/>
          </a:prstGeom>
          <a:solidFill>
            <a:srgbClr val="B5B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C64B934-DC9E-954A-918F-4EA8CC3484E7}"/>
              </a:ext>
            </a:extLst>
          </p:cNvPr>
          <p:cNvSpPr/>
          <p:nvPr/>
        </p:nvSpPr>
        <p:spPr>
          <a:xfrm>
            <a:off x="0" y="1431160"/>
            <a:ext cx="12192000" cy="38524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smiling for the camera&#10;&#10;Description automatically generated with low confidence">
            <a:extLst>
              <a:ext uri="{FF2B5EF4-FFF2-40B4-BE49-F238E27FC236}">
                <a16:creationId xmlns:a16="http://schemas.microsoft.com/office/drawing/2014/main" id="{7F4F62E9-8E16-564C-9456-D4E1FA8ABC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8123" y="1665217"/>
            <a:ext cx="1879764" cy="28187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A person in a suit and tie&#10;&#10;Description automatically generated with low confidence">
            <a:extLst>
              <a:ext uri="{FF2B5EF4-FFF2-40B4-BE49-F238E27FC236}">
                <a16:creationId xmlns:a16="http://schemas.microsoft.com/office/drawing/2014/main" id="{AA84AC87-3376-2B4A-915D-18F2FDB2CD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991" y="1675336"/>
            <a:ext cx="1879764" cy="28187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A person smiling for the camera&#10;&#10;Description automatically generated with low confidence">
            <a:extLst>
              <a:ext uri="{FF2B5EF4-FFF2-40B4-BE49-F238E27FC236}">
                <a16:creationId xmlns:a16="http://schemas.microsoft.com/office/drawing/2014/main" id="{A65DF659-ADC6-554A-8C5B-6D5FC451AC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9081" y="1665217"/>
            <a:ext cx="1879181" cy="28187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A person smiling for the camera&#10;&#10;Description automatically generated with low confidence">
            <a:extLst>
              <a:ext uri="{FF2B5EF4-FFF2-40B4-BE49-F238E27FC236}">
                <a16:creationId xmlns:a16="http://schemas.microsoft.com/office/drawing/2014/main" id="{A3B64537-4F9F-824B-BDE6-2D1EC68192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468"/>
          <a:stretch/>
        </p:blipFill>
        <p:spPr>
          <a:xfrm>
            <a:off x="9927122" y="1692642"/>
            <a:ext cx="1879181" cy="27985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A picture containing person, outdoor, person, standing&#10;&#10;Description automatically generated">
            <a:extLst>
              <a:ext uri="{FF2B5EF4-FFF2-40B4-BE49-F238E27FC236}">
                <a16:creationId xmlns:a16="http://schemas.microsoft.com/office/drawing/2014/main" id="{6A81A207-4AED-DF4D-B00F-E12376C3C0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4949" y="1678268"/>
            <a:ext cx="1875272" cy="28129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583C8ECC-3A4B-9E49-A59E-CDFFDEB72EB3}"/>
              </a:ext>
            </a:extLst>
          </p:cNvPr>
          <p:cNvSpPr txBox="1">
            <a:spLocks noChangeArrowheads="1"/>
          </p:cNvSpPr>
          <p:nvPr/>
        </p:nvSpPr>
        <p:spPr bwMode="auto">
          <a:xfrm>
            <a:off x="127436" y="255094"/>
            <a:ext cx="651292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400" dirty="0">
                <a:ln/>
                <a:effectLst>
                  <a:outerShdw blurRad="38100" dist="19050" dir="2700000" algn="tl" rotWithShape="0">
                    <a:schemeClr val="dk1">
                      <a:lumMod val="50000"/>
                      <a:alpha val="40000"/>
                    </a:schemeClr>
                  </a:outerShdw>
                </a:effectLst>
                <a:latin typeface="Market Deco" panose="02000000000000000000" pitchFamily="2" charset="0"/>
                <a:ea typeface="HGPSoeiKakugothicUB" panose="020B0900000000000000" pitchFamily="34" charset="-128"/>
                <a:cs typeface="Segoe UI" panose="020B0502040204020203" pitchFamily="34" charset="0"/>
              </a:rPr>
              <a:t>Meet the staff</a:t>
            </a:r>
          </a:p>
        </p:txBody>
      </p:sp>
      <p:sp>
        <p:nvSpPr>
          <p:cNvPr id="8" name="TextBox 7">
            <a:extLst>
              <a:ext uri="{FF2B5EF4-FFF2-40B4-BE49-F238E27FC236}">
                <a16:creationId xmlns:a16="http://schemas.microsoft.com/office/drawing/2014/main" id="{751E531B-071F-ED4F-9604-FC473987F82A}"/>
              </a:ext>
            </a:extLst>
          </p:cNvPr>
          <p:cNvSpPr txBox="1"/>
          <p:nvPr/>
        </p:nvSpPr>
        <p:spPr>
          <a:xfrm>
            <a:off x="2397720" y="5656521"/>
            <a:ext cx="11299241" cy="1200329"/>
          </a:xfrm>
          <a:prstGeom prst="rect">
            <a:avLst/>
          </a:prstGeom>
          <a:noFill/>
        </p:spPr>
        <p:txBody>
          <a:bodyPr wrap="square" rtlCol="0">
            <a:spAutoFit/>
          </a:bodyPr>
          <a:lstStyle/>
          <a:p>
            <a:r>
              <a:rPr lang="en-US" sz="7200" b="1" dirty="0">
                <a:solidFill>
                  <a:srgbClr val="FFC237"/>
                </a:solidFill>
                <a:latin typeface="TamarilloJF" pitchFamily="2" charset="77"/>
              </a:rPr>
              <a:t>Experience</a:t>
            </a:r>
            <a:r>
              <a:rPr lang="en-US" sz="7200" b="1" dirty="0">
                <a:solidFill>
                  <a:srgbClr val="B5BC4A"/>
                </a:solidFill>
                <a:latin typeface="Golden Plains - Demo" panose="02000000000000000000" pitchFamily="2" charset="0"/>
              </a:rPr>
              <a:t> </a:t>
            </a:r>
            <a:r>
              <a:rPr lang="en-US" sz="3600" b="1" dirty="0">
                <a:latin typeface="Market Deco" panose="02000000000000000000" pitchFamily="2" charset="0"/>
              </a:rPr>
              <a:t>in the kitchen and beyond</a:t>
            </a:r>
          </a:p>
        </p:txBody>
      </p:sp>
      <p:sp>
        <p:nvSpPr>
          <p:cNvPr id="9" name="TextBox 8">
            <a:extLst>
              <a:ext uri="{FF2B5EF4-FFF2-40B4-BE49-F238E27FC236}">
                <a16:creationId xmlns:a16="http://schemas.microsoft.com/office/drawing/2014/main" id="{3619EA5A-4CBB-1C4A-9315-69292E2726C8}"/>
              </a:ext>
            </a:extLst>
          </p:cNvPr>
          <p:cNvSpPr txBox="1"/>
          <p:nvPr/>
        </p:nvSpPr>
        <p:spPr>
          <a:xfrm>
            <a:off x="158082" y="4606748"/>
            <a:ext cx="2205006" cy="584775"/>
          </a:xfrm>
          <a:prstGeom prst="rect">
            <a:avLst/>
          </a:prstGeom>
          <a:noFill/>
        </p:spPr>
        <p:txBody>
          <a:bodyPr wrap="square" rtlCol="0">
            <a:spAutoFit/>
          </a:bodyPr>
          <a:lstStyle/>
          <a:p>
            <a:pPr algn="ctr"/>
            <a:r>
              <a:rPr lang="en-US" sz="1600" b="1" dirty="0">
                <a:latin typeface="Avenir Next Condensed" panose="020B0506020202020204" pitchFamily="34" charset="0"/>
                <a:ea typeface="HGPSoeiKakugothicUB" panose="020B0900000000000000" pitchFamily="34" charset="-128"/>
              </a:rPr>
              <a:t>Adrean Harris</a:t>
            </a:r>
          </a:p>
          <a:p>
            <a:pPr algn="ctr"/>
            <a:r>
              <a:rPr lang="en-US" sz="1600" dirty="0">
                <a:latin typeface="Avenir Next Condensed" panose="020B0506020202020204" pitchFamily="34" charset="0"/>
                <a:ea typeface="HGPSoeiKakugothicUB" panose="020B0900000000000000" pitchFamily="34" charset="-128"/>
              </a:rPr>
              <a:t>Resident District Manager</a:t>
            </a:r>
          </a:p>
        </p:txBody>
      </p:sp>
      <p:sp>
        <p:nvSpPr>
          <p:cNvPr id="10" name="TextBox 9">
            <a:extLst>
              <a:ext uri="{FF2B5EF4-FFF2-40B4-BE49-F238E27FC236}">
                <a16:creationId xmlns:a16="http://schemas.microsoft.com/office/drawing/2014/main" id="{DF1856F9-0DF3-4944-9D10-7186D4717CBC}"/>
              </a:ext>
            </a:extLst>
          </p:cNvPr>
          <p:cNvSpPr txBox="1"/>
          <p:nvPr/>
        </p:nvSpPr>
        <p:spPr>
          <a:xfrm>
            <a:off x="7485415" y="4583430"/>
            <a:ext cx="1966511" cy="584775"/>
          </a:xfrm>
          <a:prstGeom prst="rect">
            <a:avLst/>
          </a:prstGeom>
          <a:noFill/>
        </p:spPr>
        <p:txBody>
          <a:bodyPr wrap="square" rtlCol="0">
            <a:spAutoFit/>
          </a:bodyPr>
          <a:lstStyle/>
          <a:p>
            <a:pPr algn="ctr"/>
            <a:r>
              <a:rPr lang="en-US" sz="1600" b="1" dirty="0">
                <a:latin typeface="Avenir Next Condensed" panose="020B0506020202020204" pitchFamily="34" charset="0"/>
                <a:ea typeface="HGPSoeiKakugothicUB" panose="020B0900000000000000" pitchFamily="34" charset="-128"/>
              </a:rPr>
              <a:t>Jade Sutherland </a:t>
            </a:r>
          </a:p>
          <a:p>
            <a:pPr algn="ctr"/>
            <a:r>
              <a:rPr lang="en-US" sz="1600" dirty="0">
                <a:latin typeface="Avenir Next Condensed" panose="020B0506020202020204" pitchFamily="34" charset="0"/>
                <a:ea typeface="HGPSoeiKakugothicUB" panose="020B0900000000000000" pitchFamily="34" charset="-128"/>
              </a:rPr>
              <a:t>Marketing Manager</a:t>
            </a:r>
          </a:p>
        </p:txBody>
      </p:sp>
      <p:sp>
        <p:nvSpPr>
          <p:cNvPr id="11" name="TextBox 10">
            <a:extLst>
              <a:ext uri="{FF2B5EF4-FFF2-40B4-BE49-F238E27FC236}">
                <a16:creationId xmlns:a16="http://schemas.microsoft.com/office/drawing/2014/main" id="{F6BA869F-CEDF-BA4E-AC97-C98C373B353C}"/>
              </a:ext>
            </a:extLst>
          </p:cNvPr>
          <p:cNvSpPr txBox="1"/>
          <p:nvPr/>
        </p:nvSpPr>
        <p:spPr>
          <a:xfrm>
            <a:off x="2397720" y="4603574"/>
            <a:ext cx="2434491" cy="584775"/>
          </a:xfrm>
          <a:prstGeom prst="rect">
            <a:avLst/>
          </a:prstGeom>
          <a:noFill/>
        </p:spPr>
        <p:txBody>
          <a:bodyPr wrap="square" rtlCol="0">
            <a:spAutoFit/>
          </a:bodyPr>
          <a:lstStyle/>
          <a:p>
            <a:pPr algn="ctr"/>
            <a:r>
              <a:rPr lang="en-US" sz="1600" b="1" dirty="0">
                <a:latin typeface="Avenir Next Condensed" panose="020B0506020202020204" pitchFamily="34" charset="0"/>
                <a:ea typeface="HGPSoeiKakugothicUB" panose="020B0900000000000000" pitchFamily="34" charset="-128"/>
              </a:rPr>
              <a:t>Mary Beth Sutherland</a:t>
            </a:r>
          </a:p>
          <a:p>
            <a:pPr algn="ctr"/>
            <a:r>
              <a:rPr lang="en-US" sz="1600" dirty="0">
                <a:latin typeface="Avenir Next Condensed" panose="020B0506020202020204" pitchFamily="34" charset="0"/>
                <a:ea typeface="HGPSoeiKakugothicUB" panose="020B0900000000000000" pitchFamily="34" charset="-128"/>
              </a:rPr>
              <a:t>Retail Operations Director</a:t>
            </a:r>
          </a:p>
        </p:txBody>
      </p:sp>
      <p:sp>
        <p:nvSpPr>
          <p:cNvPr id="12" name="TextBox 11">
            <a:extLst>
              <a:ext uri="{FF2B5EF4-FFF2-40B4-BE49-F238E27FC236}">
                <a16:creationId xmlns:a16="http://schemas.microsoft.com/office/drawing/2014/main" id="{4C5023C6-A4A9-FC4D-A2F2-BD82033B3567}"/>
              </a:ext>
            </a:extLst>
          </p:cNvPr>
          <p:cNvSpPr txBox="1"/>
          <p:nvPr/>
        </p:nvSpPr>
        <p:spPr>
          <a:xfrm>
            <a:off x="5043886" y="4583430"/>
            <a:ext cx="2082976" cy="584775"/>
          </a:xfrm>
          <a:prstGeom prst="rect">
            <a:avLst/>
          </a:prstGeom>
          <a:noFill/>
        </p:spPr>
        <p:txBody>
          <a:bodyPr wrap="square" rtlCol="0">
            <a:spAutoFit/>
          </a:bodyPr>
          <a:lstStyle/>
          <a:p>
            <a:pPr algn="ctr"/>
            <a:r>
              <a:rPr lang="en-US" sz="1600" b="1" dirty="0">
                <a:latin typeface="Avenir Next Condensed" panose="020B0506020202020204" pitchFamily="34" charset="0"/>
                <a:ea typeface="HGPSoeiKakugothicUB" panose="020B0900000000000000" pitchFamily="34" charset="-128"/>
              </a:rPr>
              <a:t>Chef Jim </a:t>
            </a:r>
            <a:r>
              <a:rPr lang="en-US" sz="1600" b="1" dirty="0" err="1">
                <a:latin typeface="Avenir Next Condensed" panose="020B0506020202020204" pitchFamily="34" charset="0"/>
                <a:ea typeface="HGPSoeiKakugothicUB" panose="020B0900000000000000" pitchFamily="34" charset="-128"/>
              </a:rPr>
              <a:t>Pfifferling</a:t>
            </a:r>
            <a:endParaRPr lang="en-US" sz="1600" b="1" dirty="0">
              <a:latin typeface="Avenir Next Condensed" panose="020B0506020202020204" pitchFamily="34" charset="0"/>
              <a:ea typeface="HGPSoeiKakugothicUB" panose="020B0900000000000000" pitchFamily="34" charset="-128"/>
            </a:endParaRPr>
          </a:p>
          <a:p>
            <a:pPr algn="ctr"/>
            <a:r>
              <a:rPr lang="en-US" sz="1600" dirty="0">
                <a:latin typeface="Avenir Next Condensed" panose="020B0506020202020204" pitchFamily="34" charset="0"/>
                <a:ea typeface="HGPSoeiKakugothicUB" panose="020B0900000000000000" pitchFamily="34" charset="-128"/>
              </a:rPr>
              <a:t>Executive Campus Chef</a:t>
            </a:r>
          </a:p>
        </p:txBody>
      </p:sp>
      <p:sp>
        <p:nvSpPr>
          <p:cNvPr id="14" name="TextBox 13">
            <a:extLst>
              <a:ext uri="{FF2B5EF4-FFF2-40B4-BE49-F238E27FC236}">
                <a16:creationId xmlns:a16="http://schemas.microsoft.com/office/drawing/2014/main" id="{A4AD8528-D2DC-7646-AE6E-69A949CA4452}"/>
              </a:ext>
            </a:extLst>
          </p:cNvPr>
          <p:cNvSpPr txBox="1"/>
          <p:nvPr/>
        </p:nvSpPr>
        <p:spPr>
          <a:xfrm>
            <a:off x="9883456" y="4583430"/>
            <a:ext cx="1966511" cy="584775"/>
          </a:xfrm>
          <a:prstGeom prst="rect">
            <a:avLst/>
          </a:prstGeom>
          <a:noFill/>
        </p:spPr>
        <p:txBody>
          <a:bodyPr wrap="square" rtlCol="0">
            <a:spAutoFit/>
          </a:bodyPr>
          <a:lstStyle/>
          <a:p>
            <a:pPr algn="ctr"/>
            <a:r>
              <a:rPr lang="en-US" sz="1600" b="1" dirty="0">
                <a:latin typeface="Avenir Next Condensed" panose="020B0506020202020204" pitchFamily="34" charset="0"/>
                <a:ea typeface="HGPSoeiKakugothicUB" panose="020B0900000000000000" pitchFamily="34" charset="-128"/>
              </a:rPr>
              <a:t>Jennifer Lynch</a:t>
            </a:r>
          </a:p>
          <a:p>
            <a:pPr algn="ctr"/>
            <a:r>
              <a:rPr lang="en-US" sz="1600" dirty="0">
                <a:latin typeface="Avenir Next Condensed" panose="020B0506020202020204" pitchFamily="34" charset="0"/>
                <a:ea typeface="HGPSoeiKakugothicUB" panose="020B0900000000000000" pitchFamily="34" charset="-128"/>
              </a:rPr>
              <a:t>Controller</a:t>
            </a:r>
          </a:p>
        </p:txBody>
      </p:sp>
    </p:spTree>
    <p:extLst>
      <p:ext uri="{BB962C8B-B14F-4D97-AF65-F5344CB8AC3E}">
        <p14:creationId xmlns:p14="http://schemas.microsoft.com/office/powerpoint/2010/main" val="3046175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rot="1776960">
            <a:off x="3866762" y="-1579147"/>
            <a:ext cx="2493538" cy="4331840"/>
          </a:xfrm>
          <a:prstGeom prst="rect">
            <a:avLst/>
          </a:prstGeom>
        </p:spPr>
      </p:pic>
      <p:sp>
        <p:nvSpPr>
          <p:cNvPr id="26" name="TextBox 25">
            <a:extLst>
              <a:ext uri="{FF2B5EF4-FFF2-40B4-BE49-F238E27FC236}">
                <a16:creationId xmlns:a16="http://schemas.microsoft.com/office/drawing/2014/main" id="{D82A92C2-76CE-404E-BA2C-FF4BD104C518}"/>
              </a:ext>
            </a:extLst>
          </p:cNvPr>
          <p:cNvSpPr txBox="1"/>
          <p:nvPr/>
        </p:nvSpPr>
        <p:spPr>
          <a:xfrm>
            <a:off x="3129930" y="6272640"/>
            <a:ext cx="5932141" cy="369332"/>
          </a:xfrm>
          <a:prstGeom prst="rect">
            <a:avLst/>
          </a:prstGeom>
          <a:noFill/>
        </p:spPr>
        <p:txBody>
          <a:bodyPr wrap="square" rtlCol="0">
            <a:spAutoFit/>
          </a:bodyPr>
          <a:lstStyle/>
          <a:p>
            <a:pPr algn="ctr"/>
            <a:r>
              <a:rPr lang="en-US" b="1" spc="300" dirty="0" err="1">
                <a:latin typeface="Century Gothic" panose="020B0502020202020204" pitchFamily="34" charset="0"/>
              </a:rPr>
              <a:t>www.dineoncampus.com</a:t>
            </a:r>
            <a:r>
              <a:rPr lang="en-US" b="1" spc="300" dirty="0">
                <a:latin typeface="Century Gothic" panose="020B0502020202020204" pitchFamily="34" charset="0"/>
              </a:rPr>
              <a:t>/</a:t>
            </a:r>
            <a:r>
              <a:rPr lang="en-US" b="1" spc="300" dirty="0" err="1">
                <a:solidFill>
                  <a:srgbClr val="E53487"/>
                </a:solidFill>
                <a:latin typeface="Century Gothic" panose="020B0502020202020204" pitchFamily="34" charset="0"/>
              </a:rPr>
              <a:t>radford</a:t>
            </a:r>
            <a:endParaRPr lang="en-US" b="1" spc="300" dirty="0">
              <a:solidFill>
                <a:srgbClr val="E53487"/>
              </a:solidFill>
              <a:latin typeface="Century Gothic" panose="020B0502020202020204" pitchFamily="34" charset="0"/>
            </a:endParaRPr>
          </a:p>
        </p:txBody>
      </p:sp>
      <p:pic>
        <p:nvPicPr>
          <p:cNvPr id="12" name="Picture 11"/>
          <p:cNvPicPr>
            <a:picLocks noChangeAspect="1"/>
          </p:cNvPicPr>
          <p:nvPr/>
        </p:nvPicPr>
        <p:blipFill>
          <a:blip r:embed="rId4"/>
          <a:stretch>
            <a:fillRect/>
          </a:stretch>
        </p:blipFill>
        <p:spPr>
          <a:xfrm flipH="1">
            <a:off x="8735766" y="-1050"/>
            <a:ext cx="1944511" cy="2881625"/>
          </a:xfrm>
          <a:prstGeom prst="rect">
            <a:avLst/>
          </a:prstGeom>
        </p:spPr>
      </p:pic>
      <p:pic>
        <p:nvPicPr>
          <p:cNvPr id="13" name="Picture 12"/>
          <p:cNvPicPr>
            <a:picLocks noChangeAspect="1"/>
          </p:cNvPicPr>
          <p:nvPr/>
        </p:nvPicPr>
        <p:blipFill rotWithShape="1">
          <a:blip r:embed="rId5"/>
          <a:srcRect l="35043" t="47486" r="10609" b="8891"/>
          <a:stretch/>
        </p:blipFill>
        <p:spPr>
          <a:xfrm flipH="1">
            <a:off x="8651100" y="-1049"/>
            <a:ext cx="3540900" cy="2765777"/>
          </a:xfrm>
          <a:prstGeom prst="rect">
            <a:avLst/>
          </a:prstGeom>
        </p:spPr>
      </p:pic>
      <p:sp>
        <p:nvSpPr>
          <p:cNvPr id="17" name="Rounded Rectangle 16"/>
          <p:cNvSpPr/>
          <p:nvPr/>
        </p:nvSpPr>
        <p:spPr>
          <a:xfrm>
            <a:off x="318494" y="413359"/>
            <a:ext cx="4345939" cy="5505811"/>
          </a:xfrm>
          <a:prstGeom prst="roundRect">
            <a:avLst/>
          </a:prstGeom>
          <a:solidFill>
            <a:srgbClr val="DAE123"/>
          </a:solidFill>
          <a:ln>
            <a:solidFill>
              <a:srgbClr val="DAE1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44711" y="586773"/>
            <a:ext cx="4093503" cy="5131072"/>
          </a:xfrm>
          <a:prstGeom prst="roundRect">
            <a:avLst/>
          </a:prstGeom>
          <a:solidFill>
            <a:schemeClr val="bg1"/>
          </a:solidFill>
          <a:ln>
            <a:solidFill>
              <a:srgbClr val="DAE1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chemeClr val="tx1"/>
                </a:solidFill>
                <a:latin typeface="KG Second Chances Sketch" panose="02000000000000000000" pitchFamily="2" charset="77"/>
              </a:rPr>
              <a:t>STAY UP TO DATE ON SUPRISE POP-UPS, RETAIL DISCOUNTS, AND SPECIAL EVENTS BY FOLLOWING US ON ALL SOCIAL PLATFORMS!  </a:t>
            </a:r>
          </a:p>
        </p:txBody>
      </p:sp>
      <p:sp>
        <p:nvSpPr>
          <p:cNvPr id="28" name="TextBox 27">
            <a:extLst>
              <a:ext uri="{FF2B5EF4-FFF2-40B4-BE49-F238E27FC236}">
                <a16:creationId xmlns:a16="http://schemas.microsoft.com/office/drawing/2014/main" id="{53D75867-68C8-9747-A592-40413E161CE3}"/>
              </a:ext>
            </a:extLst>
          </p:cNvPr>
          <p:cNvSpPr txBox="1"/>
          <p:nvPr/>
        </p:nvSpPr>
        <p:spPr>
          <a:xfrm>
            <a:off x="8924387" y="5399397"/>
            <a:ext cx="2720390" cy="461665"/>
          </a:xfrm>
          <a:prstGeom prst="rect">
            <a:avLst/>
          </a:prstGeom>
          <a:noFill/>
        </p:spPr>
        <p:txBody>
          <a:bodyPr wrap="square" rtlCol="0">
            <a:spAutoFit/>
          </a:bodyPr>
          <a:lstStyle/>
          <a:p>
            <a:pPr algn="ctr"/>
            <a:r>
              <a:rPr lang="en-US" sz="2400" b="1" i="1" dirty="0">
                <a:latin typeface="Century Gothic" panose="020B0502020202020204" pitchFamily="34" charset="0"/>
              </a:rPr>
              <a:t>@</a:t>
            </a:r>
            <a:r>
              <a:rPr lang="en-US" sz="2400" b="1" i="1" dirty="0" err="1">
                <a:latin typeface="Century Gothic" panose="020B0502020202020204" pitchFamily="34" charset="0"/>
              </a:rPr>
              <a:t>radfordudining</a:t>
            </a:r>
            <a:endParaRPr lang="en-US" sz="2400" b="1" i="1" dirty="0">
              <a:latin typeface="Century Gothic" panose="020B0502020202020204" pitchFamily="34" charset="0"/>
            </a:endParaRPr>
          </a:p>
        </p:txBody>
      </p:sp>
      <p:pic>
        <p:nvPicPr>
          <p:cNvPr id="29" name="Picture 28"/>
          <p:cNvPicPr>
            <a:picLocks noChangeAspect="1"/>
          </p:cNvPicPr>
          <p:nvPr/>
        </p:nvPicPr>
        <p:blipFill>
          <a:blip r:embed="rId6"/>
          <a:stretch>
            <a:fillRect/>
          </a:stretch>
        </p:blipFill>
        <p:spPr>
          <a:xfrm>
            <a:off x="9353952" y="4865441"/>
            <a:ext cx="1861261" cy="403273"/>
          </a:xfrm>
          <a:prstGeom prst="rect">
            <a:avLst/>
          </a:prstGeom>
        </p:spPr>
      </p:pic>
      <p:pic>
        <p:nvPicPr>
          <p:cNvPr id="30" name="Picture 29"/>
          <p:cNvPicPr>
            <a:picLocks noChangeAspect="1"/>
          </p:cNvPicPr>
          <p:nvPr/>
        </p:nvPicPr>
        <p:blipFill rotWithShape="1">
          <a:blip r:embed="rId7"/>
          <a:srcRect r="20709"/>
          <a:stretch/>
        </p:blipFill>
        <p:spPr>
          <a:xfrm>
            <a:off x="8440539" y="3301100"/>
            <a:ext cx="3688088" cy="1491260"/>
          </a:xfrm>
          <a:prstGeom prst="rect">
            <a:avLst/>
          </a:prstGeom>
        </p:spPr>
      </p:pic>
      <p:pic>
        <p:nvPicPr>
          <p:cNvPr id="32" name="Picture 31" descr="Instagram Phone.png"/>
          <p:cNvPicPr>
            <a:picLocks noChangeAspect="1"/>
          </p:cNvPicPr>
          <p:nvPr/>
        </p:nvPicPr>
        <p:blipFill rotWithShape="1">
          <a:blip r:embed="rId8" cstate="print">
            <a:extLst>
              <a:ext uri="{28A0092B-C50C-407E-A947-70E740481C1C}">
                <a14:useLocalDpi xmlns:a14="http://schemas.microsoft.com/office/drawing/2010/main" val="0"/>
              </a:ext>
            </a:extLst>
          </a:blip>
          <a:srcRect l="33312" t="10072" r="32186" b="9296"/>
          <a:stretch/>
        </p:blipFill>
        <p:spPr>
          <a:xfrm>
            <a:off x="5113530" y="239592"/>
            <a:ext cx="3441701" cy="6031635"/>
          </a:xfrm>
          <a:prstGeom prst="rect">
            <a:avLst/>
          </a:prstGeom>
        </p:spPr>
      </p:pic>
      <p:pic>
        <p:nvPicPr>
          <p:cNvPr id="3" name="Picture 2" descr="Qr code&#10;&#10;Description automatically generated">
            <a:extLst>
              <a:ext uri="{FF2B5EF4-FFF2-40B4-BE49-F238E27FC236}">
                <a16:creationId xmlns:a16="http://schemas.microsoft.com/office/drawing/2014/main" id="{056FF2D9-3A33-4D4A-969F-4F5073E24C2F}"/>
              </a:ext>
            </a:extLst>
          </p:cNvPr>
          <p:cNvPicPr>
            <a:picLocks noChangeAspect="1"/>
          </p:cNvPicPr>
          <p:nvPr/>
        </p:nvPicPr>
        <p:blipFill>
          <a:blip r:embed="rId9"/>
          <a:stretch>
            <a:fillRect/>
          </a:stretch>
        </p:blipFill>
        <p:spPr>
          <a:xfrm>
            <a:off x="5939427" y="3913103"/>
            <a:ext cx="1758513" cy="1758513"/>
          </a:xfrm>
          <a:prstGeom prst="rect">
            <a:avLst/>
          </a:prstGeom>
        </p:spPr>
      </p:pic>
    </p:spTree>
    <p:extLst>
      <p:ext uri="{BB962C8B-B14F-4D97-AF65-F5344CB8AC3E}">
        <p14:creationId xmlns:p14="http://schemas.microsoft.com/office/powerpoint/2010/main" val="4032108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42"/>
            <a:ext cx="12192000" cy="6361553"/>
          </a:xfrm>
          <a:prstGeom prst="rect">
            <a:avLst/>
          </a:prstGeom>
          <a:solidFill>
            <a:srgbClr val="DAE12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0" y="6144581"/>
            <a:ext cx="12234334" cy="757653"/>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691A717-CC40-0341-B56F-6FB19CDCB4B9}"/>
              </a:ext>
            </a:extLst>
          </p:cNvPr>
          <p:cNvSpPr txBox="1"/>
          <p:nvPr/>
        </p:nvSpPr>
        <p:spPr>
          <a:xfrm>
            <a:off x="175174" y="6335346"/>
            <a:ext cx="8291494" cy="338554"/>
          </a:xfrm>
          <a:prstGeom prst="rect">
            <a:avLst/>
          </a:prstGeom>
          <a:noFill/>
        </p:spPr>
        <p:txBody>
          <a:bodyPr wrap="square" rtlCol="0">
            <a:spAutoFit/>
          </a:bodyPr>
          <a:lstStyle/>
          <a:p>
            <a:pPr algn="ctr"/>
            <a:r>
              <a:rPr lang="en-US" sz="1600" b="1" spc="300" dirty="0">
                <a:latin typeface="Deansgate" pitchFamily="2" charset="77"/>
                <a:ea typeface="Deansgate" pitchFamily="2" charset="77"/>
              </a:rPr>
              <a:t>For more, visit: </a:t>
            </a:r>
            <a:r>
              <a:rPr lang="en-US" sz="1600" b="1" spc="300" dirty="0" err="1">
                <a:latin typeface="Deansgate" pitchFamily="2" charset="77"/>
                <a:ea typeface="Deansgate" pitchFamily="2" charset="77"/>
              </a:rPr>
              <a:t>www.dineoncampus.com</a:t>
            </a:r>
            <a:r>
              <a:rPr lang="en-US" sz="1600" b="1" spc="300" dirty="0">
                <a:latin typeface="Deansgate" pitchFamily="2" charset="77"/>
                <a:ea typeface="Deansgate" pitchFamily="2" charset="77"/>
              </a:rPr>
              <a:t>/</a:t>
            </a:r>
            <a:r>
              <a:rPr lang="en-US" sz="1600" b="1" spc="300" dirty="0" err="1">
                <a:solidFill>
                  <a:schemeClr val="bg1"/>
                </a:solidFill>
                <a:latin typeface="Deansgate" pitchFamily="2" charset="77"/>
                <a:ea typeface="Deansgate" pitchFamily="2" charset="77"/>
              </a:rPr>
              <a:t>radford</a:t>
            </a:r>
            <a:endParaRPr lang="en-US" sz="1600" b="1" spc="300" dirty="0">
              <a:solidFill>
                <a:schemeClr val="bg1"/>
              </a:solidFill>
              <a:latin typeface="Deansgate" pitchFamily="2" charset="77"/>
              <a:ea typeface="Deansgate" pitchFamily="2" charset="77"/>
            </a:endParaRPr>
          </a:p>
        </p:txBody>
      </p:sp>
      <p:pic>
        <p:nvPicPr>
          <p:cNvPr id="7" name="Picture 6"/>
          <p:cNvPicPr>
            <a:picLocks noChangeAspect="1"/>
          </p:cNvPicPr>
          <p:nvPr/>
        </p:nvPicPr>
        <p:blipFill>
          <a:blip r:embed="rId2"/>
          <a:stretch>
            <a:fillRect/>
          </a:stretch>
        </p:blipFill>
        <p:spPr>
          <a:xfrm>
            <a:off x="1538239" y="5039052"/>
            <a:ext cx="3454336" cy="496856"/>
          </a:xfrm>
          <a:prstGeom prst="rect">
            <a:avLst/>
          </a:prstGeom>
        </p:spPr>
      </p:pic>
      <p:sp>
        <p:nvSpPr>
          <p:cNvPr id="16" name="TextBox 15">
            <a:extLst>
              <a:ext uri="{FF2B5EF4-FFF2-40B4-BE49-F238E27FC236}">
                <a16:creationId xmlns:a16="http://schemas.microsoft.com/office/drawing/2014/main" id="{7D2BC5C7-C09C-1743-9073-67003958EBDE}"/>
              </a:ext>
            </a:extLst>
          </p:cNvPr>
          <p:cNvSpPr txBox="1"/>
          <p:nvPr/>
        </p:nvSpPr>
        <p:spPr>
          <a:xfrm>
            <a:off x="350148" y="3471331"/>
            <a:ext cx="5830519" cy="1315745"/>
          </a:xfrm>
          <a:prstGeom prst="rect">
            <a:avLst/>
          </a:prstGeom>
          <a:noFill/>
        </p:spPr>
        <p:txBody>
          <a:bodyPr wrap="square" rtlCol="0">
            <a:spAutoFit/>
          </a:bodyPr>
          <a:lstStyle/>
          <a:p>
            <a:pPr algn="ctr">
              <a:lnSpc>
                <a:spcPct val="150000"/>
              </a:lnSpc>
            </a:pPr>
            <a:r>
              <a:rPr lang="en-US" i="1" dirty="0">
                <a:latin typeface="Century Gothic"/>
                <a:ea typeface="Deansgate" pitchFamily="2" charset="77"/>
                <a:cs typeface="Century Gothic"/>
              </a:rPr>
              <a:t>Download our app for Meal Plan Information, Location Menus, Hours of Operation, Special Events, Limited Time Offers, Catering and more!</a:t>
            </a:r>
          </a:p>
        </p:txBody>
      </p:sp>
      <p:pic>
        <p:nvPicPr>
          <p:cNvPr id="8" name="Picture 7"/>
          <p:cNvPicPr>
            <a:picLocks noChangeAspect="1"/>
          </p:cNvPicPr>
          <p:nvPr/>
        </p:nvPicPr>
        <p:blipFill>
          <a:blip r:embed="rId3"/>
          <a:stretch>
            <a:fillRect/>
          </a:stretch>
        </p:blipFill>
        <p:spPr>
          <a:xfrm>
            <a:off x="5802489" y="183445"/>
            <a:ext cx="6522019" cy="7148690"/>
          </a:xfrm>
          <a:prstGeom prst="rect">
            <a:avLst/>
          </a:prstGeom>
        </p:spPr>
      </p:pic>
      <p:pic>
        <p:nvPicPr>
          <p:cNvPr id="10" name="Picture 9"/>
          <p:cNvPicPr>
            <a:picLocks noChangeAspect="1"/>
          </p:cNvPicPr>
          <p:nvPr/>
        </p:nvPicPr>
        <p:blipFill>
          <a:blip r:embed="rId4"/>
          <a:stretch>
            <a:fillRect/>
          </a:stretch>
        </p:blipFill>
        <p:spPr>
          <a:xfrm>
            <a:off x="143948" y="183445"/>
            <a:ext cx="7560167" cy="3654777"/>
          </a:xfrm>
          <a:prstGeom prst="rect">
            <a:avLst/>
          </a:prstGeom>
        </p:spPr>
      </p:pic>
    </p:spTree>
    <p:extLst>
      <p:ext uri="{BB962C8B-B14F-4D97-AF65-F5344CB8AC3E}">
        <p14:creationId xmlns:p14="http://schemas.microsoft.com/office/powerpoint/2010/main" val="2161113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9315BB-55D2-E74A-A6DE-3674A503EB6F}"/>
              </a:ext>
            </a:extLst>
          </p:cNvPr>
          <p:cNvSpPr/>
          <p:nvPr/>
        </p:nvSpPr>
        <p:spPr>
          <a:xfrm>
            <a:off x="41971" y="5231221"/>
            <a:ext cx="12139395" cy="16799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tanding in a room&#10;&#10;Description automatically generated">
            <a:extLst>
              <a:ext uri="{FF2B5EF4-FFF2-40B4-BE49-F238E27FC236}">
                <a16:creationId xmlns:a16="http://schemas.microsoft.com/office/drawing/2014/main" id="{6AC21443-DAC9-5E4B-8FAE-A885969C4E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019"/>
          <a:stretch/>
        </p:blipFill>
        <p:spPr>
          <a:xfrm>
            <a:off x="4500243" y="0"/>
            <a:ext cx="7691757" cy="6911166"/>
          </a:xfrm>
          <a:prstGeom prst="rect">
            <a:avLst/>
          </a:prstGeom>
        </p:spPr>
      </p:pic>
      <p:sp>
        <p:nvSpPr>
          <p:cNvPr id="2" name="Rectangle 1">
            <a:extLst>
              <a:ext uri="{FF2B5EF4-FFF2-40B4-BE49-F238E27FC236}">
                <a16:creationId xmlns:a16="http://schemas.microsoft.com/office/drawing/2014/main" id="{2993485F-982E-9C47-BE01-0E4896073B32}"/>
              </a:ext>
            </a:extLst>
          </p:cNvPr>
          <p:cNvSpPr/>
          <p:nvPr/>
        </p:nvSpPr>
        <p:spPr>
          <a:xfrm>
            <a:off x="-10634" y="179675"/>
            <a:ext cx="6807213" cy="6538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C4F841A-F8A8-A54B-83CD-DC81C082C452}"/>
              </a:ext>
            </a:extLst>
          </p:cNvPr>
          <p:cNvSpPr txBox="1"/>
          <p:nvPr/>
        </p:nvSpPr>
        <p:spPr>
          <a:xfrm>
            <a:off x="201168" y="1467816"/>
            <a:ext cx="5936667" cy="4801314"/>
          </a:xfrm>
          <a:prstGeom prst="rect">
            <a:avLst/>
          </a:prstGeom>
          <a:noFill/>
        </p:spPr>
        <p:txBody>
          <a:bodyPr wrap="square" rtlCol="0">
            <a:spAutoFit/>
          </a:bodyPr>
          <a:lstStyle/>
          <a:p>
            <a:pPr marL="342900" indent="-342900">
              <a:buFont typeface="Arial" panose="020B0604020202020204" pitchFamily="34" charset="0"/>
              <a:buChar char="•"/>
            </a:pPr>
            <a:r>
              <a:rPr lang="en-US" sz="2300" dirty="0">
                <a:latin typeface="Avenir Next Condensed" panose="020B0506020202020204" pitchFamily="34" charset="0"/>
                <a:ea typeface="HGPSoeiKakugothicUB" panose="020B0900000000000000" pitchFamily="34" charset="-128"/>
              </a:rPr>
              <a:t>Free meal with every shift worked</a:t>
            </a:r>
          </a:p>
          <a:p>
            <a:pPr marL="342900" indent="-342900">
              <a:buFont typeface="Arial" panose="020B0604020202020204" pitchFamily="34" charset="0"/>
              <a:buChar char="•"/>
            </a:pPr>
            <a:r>
              <a:rPr lang="en-US" sz="2300" dirty="0">
                <a:latin typeface="Avenir Next Condensed" panose="020B0506020202020204" pitchFamily="34" charset="0"/>
                <a:ea typeface="HGPSoeiKakugothicUB" panose="020B0900000000000000" pitchFamily="34" charset="-128"/>
              </a:rPr>
              <a:t>We work with your school schedule</a:t>
            </a:r>
          </a:p>
          <a:p>
            <a:pPr marL="342900" indent="-342900">
              <a:buFont typeface="Arial" panose="020B0604020202020204" pitchFamily="34" charset="0"/>
              <a:buChar char="•"/>
            </a:pPr>
            <a:r>
              <a:rPr lang="en-US" sz="2300" dirty="0">
                <a:latin typeface="Avenir Next Condensed" panose="020B0506020202020204" pitchFamily="34" charset="0"/>
                <a:ea typeface="HGPSoeiKakugothicUB" panose="020B0900000000000000" pitchFamily="34" charset="-128"/>
              </a:rPr>
              <a:t>Learn invaluable skills to enhance your resume</a:t>
            </a:r>
          </a:p>
          <a:p>
            <a:pPr marL="342900" indent="-342900">
              <a:buFont typeface="Arial" panose="020B0604020202020204" pitchFamily="34" charset="0"/>
              <a:buChar char="•"/>
            </a:pPr>
            <a:r>
              <a:rPr lang="en-US" sz="2300" dirty="0">
                <a:latin typeface="Avenir Next Condensed" panose="020B0506020202020204" pitchFamily="34" charset="0"/>
                <a:ea typeface="HGPSoeiKakugothicUB" panose="020B0900000000000000" pitchFamily="34" charset="-128"/>
              </a:rPr>
              <a:t>No need to leave campus or move your car</a:t>
            </a:r>
          </a:p>
          <a:p>
            <a:endParaRPr lang="en-US" sz="2300" dirty="0">
              <a:latin typeface="Avenir Next Condensed" panose="020B0506020202020204" pitchFamily="34" charset="0"/>
              <a:ea typeface="HGPSoeiKakugothicUB" panose="020B0900000000000000" pitchFamily="34" charset="-128"/>
            </a:endParaRPr>
          </a:p>
          <a:p>
            <a:pPr marL="800100" lvl="1" indent="-342900">
              <a:buFont typeface="Wingdings" pitchFamily="2" charset="2"/>
              <a:buChar char="Ø"/>
            </a:pPr>
            <a:r>
              <a:rPr lang="en-US" sz="2300" dirty="0">
                <a:latin typeface="Avenir Next Condensed" panose="020B0506020202020204" pitchFamily="34" charset="0"/>
                <a:ea typeface="HGPSoeiKakugothicUB" panose="020B0900000000000000" pitchFamily="34" charset="-128"/>
              </a:rPr>
              <a:t>Become a barista at Starbucks</a:t>
            </a:r>
          </a:p>
          <a:p>
            <a:pPr marL="800100" lvl="1" indent="-342900">
              <a:buFont typeface="Wingdings" pitchFamily="2" charset="2"/>
              <a:buChar char="Ø"/>
            </a:pPr>
            <a:r>
              <a:rPr lang="en-US" sz="2300" dirty="0">
                <a:latin typeface="Avenir Next Condensed" panose="020B0506020202020204" pitchFamily="34" charset="0"/>
                <a:ea typeface="HGPSoeiKakugothicUB" panose="020B0900000000000000" pitchFamily="34" charset="-128"/>
              </a:rPr>
              <a:t>Serve at exquisite events in Catering</a:t>
            </a:r>
          </a:p>
          <a:p>
            <a:pPr marL="800100" lvl="1" indent="-342900">
              <a:buFont typeface="Wingdings" pitchFamily="2" charset="2"/>
              <a:buChar char="Ø"/>
            </a:pPr>
            <a:r>
              <a:rPr lang="en-US" sz="2300" dirty="0">
                <a:latin typeface="Avenir Next Condensed" panose="020B0506020202020204" pitchFamily="34" charset="0"/>
                <a:ea typeface="HGPSoeiKakugothicUB" panose="020B0900000000000000" pitchFamily="34" charset="-128"/>
              </a:rPr>
              <a:t>Learn what it takes to run a kitchen in Dalton</a:t>
            </a:r>
          </a:p>
          <a:p>
            <a:pPr marL="800100" lvl="1" indent="-342900">
              <a:buFont typeface="Wingdings" pitchFamily="2" charset="2"/>
              <a:buChar char="Ø"/>
            </a:pPr>
            <a:r>
              <a:rPr lang="en-US" sz="2300" dirty="0">
                <a:latin typeface="Avenir Next Condensed" panose="020B0506020202020204" pitchFamily="34" charset="0"/>
                <a:ea typeface="HGPSoeiKakugothicUB" panose="020B0900000000000000" pitchFamily="34" charset="-128"/>
              </a:rPr>
              <a:t>Perfect your customer service skills in NRGH</a:t>
            </a:r>
          </a:p>
          <a:p>
            <a:pPr marL="800100" lvl="1" indent="-342900">
              <a:buFont typeface="Wingdings" pitchFamily="2" charset="2"/>
              <a:buChar char="Ø"/>
            </a:pPr>
            <a:r>
              <a:rPr lang="en-US" sz="2300" dirty="0">
                <a:latin typeface="Avenir Next Condensed" panose="020B0506020202020204" pitchFamily="34" charset="0"/>
                <a:ea typeface="HGPSoeiKakugothicUB" panose="020B0900000000000000" pitchFamily="34" charset="-128"/>
              </a:rPr>
              <a:t>Craft killer salads for guests at Create</a:t>
            </a:r>
          </a:p>
          <a:p>
            <a:endParaRPr lang="en-US" sz="2300" dirty="0">
              <a:latin typeface="Avenir Next Condensed" panose="020B0506020202020204" pitchFamily="34" charset="0"/>
              <a:ea typeface="HGPSoeiKakugothicUB" panose="020B0900000000000000" pitchFamily="34" charset="-128"/>
            </a:endParaRPr>
          </a:p>
          <a:p>
            <a:endParaRPr lang="en-US" sz="2300" dirty="0">
              <a:latin typeface="Avenir Next Condensed" panose="020B0506020202020204" pitchFamily="34" charset="0"/>
              <a:ea typeface="HGPSoeiKakugothicUB" panose="020B0900000000000000" pitchFamily="34" charset="-128"/>
            </a:endParaRPr>
          </a:p>
          <a:p>
            <a:endParaRPr lang="en-US" sz="2300" dirty="0">
              <a:latin typeface="Avenir Next Condensed" panose="020B0506020202020204" pitchFamily="34" charset="0"/>
              <a:ea typeface="HGPSoeiKakugothicUB" panose="020B0900000000000000" pitchFamily="34" charset="-128"/>
            </a:endParaRPr>
          </a:p>
        </p:txBody>
      </p:sp>
      <p:sp>
        <p:nvSpPr>
          <p:cNvPr id="19" name="TextBox 18">
            <a:extLst>
              <a:ext uri="{FF2B5EF4-FFF2-40B4-BE49-F238E27FC236}">
                <a16:creationId xmlns:a16="http://schemas.microsoft.com/office/drawing/2014/main" id="{95A6D602-AE60-414E-9BA4-152574218D9A}"/>
              </a:ext>
            </a:extLst>
          </p:cNvPr>
          <p:cNvSpPr txBox="1"/>
          <p:nvPr/>
        </p:nvSpPr>
        <p:spPr>
          <a:xfrm>
            <a:off x="0" y="359820"/>
            <a:ext cx="11299241" cy="1107996"/>
          </a:xfrm>
          <a:prstGeom prst="rect">
            <a:avLst/>
          </a:prstGeom>
          <a:noFill/>
        </p:spPr>
        <p:txBody>
          <a:bodyPr wrap="square" rtlCol="0">
            <a:spAutoFit/>
          </a:bodyPr>
          <a:lstStyle/>
          <a:p>
            <a:r>
              <a:rPr lang="en-US" sz="6600" dirty="0">
                <a:solidFill>
                  <a:srgbClr val="859A1B"/>
                </a:solidFill>
                <a:latin typeface="The Historia Demo" pitchFamily="2" charset="0"/>
              </a:rPr>
              <a:t>Get Paid </a:t>
            </a:r>
            <a:r>
              <a:rPr lang="en-US" sz="3200" b="1" dirty="0">
                <a:latin typeface="Market Deco" panose="02000000000000000000" pitchFamily="2" charset="0"/>
              </a:rPr>
              <a:t>while having fun</a:t>
            </a:r>
            <a:endParaRPr lang="en-US" sz="4000" b="1" dirty="0">
              <a:latin typeface="Market Deco" panose="02000000000000000000" pitchFamily="2" charset="0"/>
            </a:endParaRPr>
          </a:p>
        </p:txBody>
      </p:sp>
      <p:sp>
        <p:nvSpPr>
          <p:cNvPr id="29" name="TextBox 28">
            <a:extLst>
              <a:ext uri="{FF2B5EF4-FFF2-40B4-BE49-F238E27FC236}">
                <a16:creationId xmlns:a16="http://schemas.microsoft.com/office/drawing/2014/main" id="{2EFCED6D-9CA1-724D-8C5A-F424960EA042}"/>
              </a:ext>
            </a:extLst>
          </p:cNvPr>
          <p:cNvSpPr txBox="1">
            <a:spLocks noChangeArrowheads="1"/>
          </p:cNvSpPr>
          <p:nvPr/>
        </p:nvSpPr>
        <p:spPr bwMode="auto">
          <a:xfrm>
            <a:off x="41971" y="5231220"/>
            <a:ext cx="70558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000" dirty="0">
                <a:ln/>
                <a:solidFill>
                  <a:schemeClr val="tx1">
                    <a:lumMod val="65000"/>
                    <a:lumOff val="35000"/>
                  </a:schemeClr>
                </a:solidFill>
                <a:effectLst>
                  <a:outerShdw blurRad="38100" dist="19050" dir="2700000" algn="tl" rotWithShape="0">
                    <a:schemeClr val="dk1">
                      <a:lumMod val="50000"/>
                      <a:alpha val="40000"/>
                    </a:schemeClr>
                  </a:outerShdw>
                </a:effectLst>
                <a:latin typeface="Market Deco" panose="02000000000000000000" pitchFamily="2" charset="0"/>
                <a:ea typeface="HGPSoeiKakugothicUB" panose="020B0900000000000000" pitchFamily="34" charset="-128"/>
                <a:cs typeface="Segoe UI" panose="020B0502040204020203" pitchFamily="34" charset="0"/>
              </a:rPr>
              <a:t>We’re hiring</a:t>
            </a:r>
          </a:p>
        </p:txBody>
      </p:sp>
      <p:sp>
        <p:nvSpPr>
          <p:cNvPr id="17" name="TextBox 16">
            <a:extLst>
              <a:ext uri="{FF2B5EF4-FFF2-40B4-BE49-F238E27FC236}">
                <a16:creationId xmlns:a16="http://schemas.microsoft.com/office/drawing/2014/main" id="{2797878D-20E0-C843-B467-A8F1848B220C}"/>
              </a:ext>
            </a:extLst>
          </p:cNvPr>
          <p:cNvSpPr txBox="1"/>
          <p:nvPr/>
        </p:nvSpPr>
        <p:spPr>
          <a:xfrm>
            <a:off x="1523588" y="5835857"/>
            <a:ext cx="5272991" cy="769441"/>
          </a:xfrm>
          <a:prstGeom prst="rect">
            <a:avLst/>
          </a:prstGeom>
          <a:noFill/>
        </p:spPr>
        <p:txBody>
          <a:bodyPr wrap="square" rtlCol="0">
            <a:spAutoFit/>
          </a:bodyPr>
          <a:lstStyle/>
          <a:p>
            <a:r>
              <a:rPr lang="en-US" sz="2200" dirty="0">
                <a:solidFill>
                  <a:srgbClr val="B5BB52"/>
                </a:solidFill>
                <a:latin typeface="Market Deco" panose="02000000000000000000" pitchFamily="2" charset="0"/>
              </a:rPr>
              <a:t>Check out our website for links and additional information</a:t>
            </a:r>
          </a:p>
        </p:txBody>
      </p:sp>
    </p:spTree>
    <p:extLst>
      <p:ext uri="{BB962C8B-B14F-4D97-AF65-F5344CB8AC3E}">
        <p14:creationId xmlns:p14="http://schemas.microsoft.com/office/powerpoint/2010/main" val="2584157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268E3F-C7BB-A24F-87D3-DC4FE78746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942" b="12942"/>
          <a:stretch/>
        </p:blipFill>
        <p:spPr>
          <a:xfrm>
            <a:off x="0" y="0"/>
            <a:ext cx="12192000" cy="6858000"/>
          </a:xfrm>
          <a:prstGeom prst="rect">
            <a:avLst/>
          </a:prstGeom>
        </p:spPr>
      </p:pic>
      <p:sp>
        <p:nvSpPr>
          <p:cNvPr id="19" name="TextBox 18"/>
          <p:cNvSpPr txBox="1"/>
          <p:nvPr/>
        </p:nvSpPr>
        <p:spPr>
          <a:xfrm>
            <a:off x="5175720" y="5140765"/>
            <a:ext cx="2062232" cy="369332"/>
          </a:xfrm>
          <a:prstGeom prst="rect">
            <a:avLst/>
          </a:prstGeom>
          <a:noFill/>
        </p:spPr>
        <p:txBody>
          <a:bodyPr wrap="square" rtlCol="0">
            <a:spAutoFit/>
          </a:bodyPr>
          <a:lstStyle/>
          <a:p>
            <a:pPr algn="ctr"/>
            <a:endParaRPr lang="en-US" dirty="0">
              <a:solidFill>
                <a:srgbClr val="5F6062"/>
              </a:solidFill>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88196B7B-CD44-D345-88D5-E9204047DF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1846" y="3895149"/>
            <a:ext cx="3157537" cy="1804307"/>
          </a:xfrm>
          <a:prstGeom prst="rect">
            <a:avLst/>
          </a:prstGeom>
          <a:ln>
            <a:noFill/>
          </a:ln>
        </p:spPr>
      </p:pic>
      <p:sp>
        <p:nvSpPr>
          <p:cNvPr id="6" name="Rectangle 5">
            <a:extLst>
              <a:ext uri="{FF2B5EF4-FFF2-40B4-BE49-F238E27FC236}">
                <a16:creationId xmlns:a16="http://schemas.microsoft.com/office/drawing/2014/main" id="{385DC933-8683-1245-A316-292C74168F7A}"/>
              </a:ext>
            </a:extLst>
          </p:cNvPr>
          <p:cNvSpPr/>
          <p:nvPr/>
        </p:nvSpPr>
        <p:spPr>
          <a:xfrm>
            <a:off x="0" y="4602156"/>
            <a:ext cx="7416800" cy="1795800"/>
          </a:xfrm>
          <a:prstGeom prst="rect">
            <a:avLst/>
          </a:prstGeom>
          <a:solidFill>
            <a:srgbClr val="FFC237">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A76D52F-4F7D-C34D-AF71-6B3F7A3925DE}"/>
              </a:ext>
            </a:extLst>
          </p:cNvPr>
          <p:cNvSpPr txBox="1"/>
          <p:nvPr/>
        </p:nvSpPr>
        <p:spPr>
          <a:xfrm>
            <a:off x="89424" y="4992224"/>
            <a:ext cx="7237952" cy="1015663"/>
          </a:xfrm>
          <a:prstGeom prst="rect">
            <a:avLst/>
          </a:prstGeom>
          <a:noFill/>
        </p:spPr>
        <p:txBody>
          <a:bodyPr wrap="square" rtlCol="0">
            <a:spAutoFit/>
          </a:bodyPr>
          <a:lstStyle/>
          <a:p>
            <a:pPr algn="ctr"/>
            <a:r>
              <a:rPr lang="en-US" sz="6000" dirty="0">
                <a:solidFill>
                  <a:schemeClr val="bg1"/>
                </a:solidFill>
                <a:latin typeface="Market Deco" panose="02000000000000000000" pitchFamily="2" charset="0"/>
                <a:ea typeface="HGPSoeiKakugothicUB" panose="020B0900000000000000" pitchFamily="34" charset="-128"/>
              </a:rPr>
              <a:t>Questions?</a:t>
            </a:r>
          </a:p>
        </p:txBody>
      </p:sp>
      <p:pic>
        <p:nvPicPr>
          <p:cNvPr id="10" name="Picture 9">
            <a:extLst>
              <a:ext uri="{FF2B5EF4-FFF2-40B4-BE49-F238E27FC236}">
                <a16:creationId xmlns:a16="http://schemas.microsoft.com/office/drawing/2014/main" id="{F22B496C-8FBD-1C4B-8B60-284D235FEA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5615" y="5699456"/>
            <a:ext cx="3810000" cy="698500"/>
          </a:xfrm>
          <a:prstGeom prst="rect">
            <a:avLst/>
          </a:prstGeom>
        </p:spPr>
      </p:pic>
    </p:spTree>
    <p:extLst>
      <p:ext uri="{BB962C8B-B14F-4D97-AF65-F5344CB8AC3E}">
        <p14:creationId xmlns:p14="http://schemas.microsoft.com/office/powerpoint/2010/main" val="6768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2C6783-BA64-3F47-BB95-DA218619B991}"/>
              </a:ext>
            </a:extLst>
          </p:cNvPr>
          <p:cNvSpPr/>
          <p:nvPr/>
        </p:nvSpPr>
        <p:spPr>
          <a:xfrm>
            <a:off x="0" y="310896"/>
            <a:ext cx="12192000" cy="1225296"/>
          </a:xfrm>
          <a:prstGeom prst="rect">
            <a:avLst/>
          </a:prstGeom>
          <a:solidFill>
            <a:srgbClr val="859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175720" y="5140765"/>
            <a:ext cx="2062232" cy="369332"/>
          </a:xfrm>
          <a:prstGeom prst="rect">
            <a:avLst/>
          </a:prstGeom>
          <a:noFill/>
        </p:spPr>
        <p:txBody>
          <a:bodyPr wrap="square" rtlCol="0">
            <a:spAutoFit/>
          </a:bodyPr>
          <a:lstStyle/>
          <a:p>
            <a:pPr algn="ctr"/>
            <a:endParaRPr lang="en-US" dirty="0">
              <a:solidFill>
                <a:srgbClr val="5F6062"/>
              </a:solidFill>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ED363C6F-0C7E-9449-86A6-7447F0E87ED8}"/>
              </a:ext>
            </a:extLst>
          </p:cNvPr>
          <p:cNvSpPr txBox="1"/>
          <p:nvPr/>
        </p:nvSpPr>
        <p:spPr>
          <a:xfrm>
            <a:off x="1940559" y="114654"/>
            <a:ext cx="8737602" cy="1294137"/>
          </a:xfrm>
          <a:prstGeom prst="rect">
            <a:avLst/>
          </a:prstGeom>
          <a:noFill/>
        </p:spPr>
        <p:txBody>
          <a:bodyPr wrap="square" rtlCol="0">
            <a:spAutoFit/>
          </a:bodyPr>
          <a:lstStyle/>
          <a:p>
            <a:pPr algn="ctr">
              <a:lnSpc>
                <a:spcPct val="150000"/>
              </a:lnSpc>
            </a:pPr>
            <a:r>
              <a:rPr lang="en-US" sz="6000" dirty="0">
                <a:solidFill>
                  <a:schemeClr val="bg1"/>
                </a:solidFill>
                <a:latin typeface="Market Deco" panose="02000000000000000000" pitchFamily="2" charset="0"/>
                <a:cs typeface="Futura Medium" panose="020B0602020204020303" pitchFamily="34" charset="-79"/>
              </a:rPr>
              <a:t>This Year’s Theme</a:t>
            </a:r>
          </a:p>
        </p:txBody>
      </p:sp>
      <p:pic>
        <p:nvPicPr>
          <p:cNvPr id="3" name="Picture 2" descr="A close up of a logo&#10;&#10;Description automatically generated">
            <a:extLst>
              <a:ext uri="{FF2B5EF4-FFF2-40B4-BE49-F238E27FC236}">
                <a16:creationId xmlns:a16="http://schemas.microsoft.com/office/drawing/2014/main" id="{37B1B9D7-8CBA-7D40-9079-59AF5129D4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862" t="17702" r="44527" b="36536"/>
          <a:stretch/>
        </p:blipFill>
        <p:spPr>
          <a:xfrm>
            <a:off x="851227" y="2619413"/>
            <a:ext cx="4160009" cy="2890684"/>
          </a:xfrm>
          <a:prstGeom prst="rect">
            <a:avLst/>
          </a:prstGeom>
        </p:spPr>
      </p:pic>
      <p:sp>
        <p:nvSpPr>
          <p:cNvPr id="4" name="TextBox 3">
            <a:extLst>
              <a:ext uri="{FF2B5EF4-FFF2-40B4-BE49-F238E27FC236}">
                <a16:creationId xmlns:a16="http://schemas.microsoft.com/office/drawing/2014/main" id="{B51D44D4-DC87-FF4C-9F38-53FE2F0694FD}"/>
              </a:ext>
            </a:extLst>
          </p:cNvPr>
          <p:cNvSpPr txBox="1"/>
          <p:nvPr/>
        </p:nvSpPr>
        <p:spPr>
          <a:xfrm>
            <a:off x="5797081" y="2532300"/>
            <a:ext cx="5919217" cy="3385542"/>
          </a:xfrm>
          <a:prstGeom prst="rect">
            <a:avLst/>
          </a:prstGeom>
          <a:noFill/>
        </p:spPr>
        <p:txBody>
          <a:bodyPr wrap="square" rtlCol="0">
            <a:spAutoFit/>
          </a:bodyPr>
          <a:lstStyle/>
          <a:p>
            <a:r>
              <a:rPr lang="en-US" sz="2800" dirty="0"/>
              <a:t>Our goal with this theme is to spread positivity within our dining locations and showcase our true love for food! More than ever we also want to ensure our campus feels sense of community and realizes our brands care about your student and their safety.</a:t>
            </a:r>
          </a:p>
          <a:p>
            <a:endParaRPr lang="en-US" dirty="0"/>
          </a:p>
        </p:txBody>
      </p:sp>
      <p:cxnSp>
        <p:nvCxnSpPr>
          <p:cNvPr id="10" name="Straight Connector 9">
            <a:extLst>
              <a:ext uri="{FF2B5EF4-FFF2-40B4-BE49-F238E27FC236}">
                <a16:creationId xmlns:a16="http://schemas.microsoft.com/office/drawing/2014/main" id="{0266E09C-4B20-D242-AF11-9350D9EB5AC6}"/>
              </a:ext>
            </a:extLst>
          </p:cNvPr>
          <p:cNvCxnSpPr/>
          <p:nvPr/>
        </p:nvCxnSpPr>
        <p:spPr>
          <a:xfrm>
            <a:off x="5468112" y="2532300"/>
            <a:ext cx="0" cy="3200400"/>
          </a:xfrm>
          <a:prstGeom prst="line">
            <a:avLst/>
          </a:prstGeom>
          <a:ln w="57150">
            <a:solidFill>
              <a:srgbClr val="EE356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9868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56CEBC-BE02-324C-A5BC-F22D7B7D7AFB}"/>
              </a:ext>
            </a:extLst>
          </p:cNvPr>
          <p:cNvSpPr/>
          <p:nvPr/>
        </p:nvSpPr>
        <p:spPr>
          <a:xfrm>
            <a:off x="0" y="5188689"/>
            <a:ext cx="12192000" cy="1679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B795E41-4647-F146-8D3D-EED1A20C6028}"/>
              </a:ext>
            </a:extLst>
          </p:cNvPr>
          <p:cNvPicPr>
            <a:picLocks noChangeAspect="1"/>
          </p:cNvPicPr>
          <p:nvPr/>
        </p:nvPicPr>
        <p:blipFill>
          <a:blip r:embed="rId2" cstate="print">
            <a:alphaModFix amt="70000"/>
            <a:extLst>
              <a:ext uri="{28A0092B-C50C-407E-A947-70E740481C1C}">
                <a14:useLocalDpi xmlns:a14="http://schemas.microsoft.com/office/drawing/2010/main" val="0"/>
              </a:ext>
            </a:extLst>
          </a:blip>
          <a:stretch>
            <a:fillRect/>
          </a:stretch>
        </p:blipFill>
        <p:spPr>
          <a:xfrm>
            <a:off x="0" y="-413607"/>
            <a:ext cx="12192000" cy="8198271"/>
          </a:xfrm>
          <a:prstGeom prst="rect">
            <a:avLst/>
          </a:prstGeom>
          <a:ln w="25400">
            <a:noFill/>
          </a:ln>
        </p:spPr>
      </p:pic>
      <p:sp>
        <p:nvSpPr>
          <p:cNvPr id="3" name="Rectangle 2">
            <a:extLst>
              <a:ext uri="{FF2B5EF4-FFF2-40B4-BE49-F238E27FC236}">
                <a16:creationId xmlns:a16="http://schemas.microsoft.com/office/drawing/2014/main" id="{BA2DB70D-B1E4-E547-8D5F-5DEC99B25706}"/>
              </a:ext>
            </a:extLst>
          </p:cNvPr>
          <p:cNvSpPr/>
          <p:nvPr/>
        </p:nvSpPr>
        <p:spPr>
          <a:xfrm>
            <a:off x="174938" y="542460"/>
            <a:ext cx="7368363" cy="5847907"/>
          </a:xfrm>
          <a:prstGeom prst="rect">
            <a:avLst/>
          </a:prstGeom>
          <a:solidFill>
            <a:schemeClr val="bg1"/>
          </a:solidFill>
          <a:ln w="38100">
            <a:solidFill>
              <a:srgbClr val="B5B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907D081-6643-3241-B8F3-4C40A38BA333}"/>
              </a:ext>
            </a:extLst>
          </p:cNvPr>
          <p:cNvSpPr txBox="1"/>
          <p:nvPr/>
        </p:nvSpPr>
        <p:spPr>
          <a:xfrm>
            <a:off x="-485798" y="658735"/>
            <a:ext cx="8689834" cy="1200329"/>
          </a:xfrm>
          <a:prstGeom prst="rect">
            <a:avLst/>
          </a:prstGeom>
          <a:noFill/>
        </p:spPr>
        <p:txBody>
          <a:bodyPr wrap="square" rtlCol="0">
            <a:spAutoFit/>
          </a:bodyPr>
          <a:lstStyle/>
          <a:p>
            <a:pPr algn="ctr"/>
            <a:r>
              <a:rPr lang="en-US" sz="7200" dirty="0">
                <a:solidFill>
                  <a:srgbClr val="859A1B"/>
                </a:solidFill>
                <a:latin typeface="The Historia Demo" pitchFamily="2" charset="0"/>
              </a:rPr>
              <a:t>Gather</a:t>
            </a:r>
            <a:r>
              <a:rPr lang="en-US" sz="5400" dirty="0">
                <a:solidFill>
                  <a:srgbClr val="FFC237"/>
                </a:solidFill>
                <a:latin typeface="TamarilloJF" pitchFamily="2" charset="77"/>
              </a:rPr>
              <a:t> </a:t>
            </a:r>
            <a:r>
              <a:rPr lang="en-US" sz="3200" dirty="0">
                <a:latin typeface="Market Deco" panose="02000000000000000000" pitchFamily="2" charset="0"/>
                <a:cs typeface="Futura Medium" panose="020B0602020204020303" pitchFamily="34" charset="-79"/>
              </a:rPr>
              <a:t>IN THE DINING HALLS</a:t>
            </a:r>
            <a:endParaRPr lang="en-US" sz="4000" dirty="0">
              <a:latin typeface="Market Deco" panose="02000000000000000000" pitchFamily="2" charset="0"/>
              <a:cs typeface="Futura Medium" panose="020B0602020204020303" pitchFamily="34" charset="-79"/>
            </a:endParaRPr>
          </a:p>
        </p:txBody>
      </p:sp>
      <p:cxnSp>
        <p:nvCxnSpPr>
          <p:cNvPr id="9" name="Straight Connector 8">
            <a:extLst>
              <a:ext uri="{FF2B5EF4-FFF2-40B4-BE49-F238E27FC236}">
                <a16:creationId xmlns:a16="http://schemas.microsoft.com/office/drawing/2014/main" id="{3170092B-96FF-F84B-94B4-C444ED8ED514}"/>
              </a:ext>
            </a:extLst>
          </p:cNvPr>
          <p:cNvCxnSpPr>
            <a:cxnSpLocks/>
          </p:cNvCxnSpPr>
          <p:nvPr/>
        </p:nvCxnSpPr>
        <p:spPr>
          <a:xfrm>
            <a:off x="328612" y="1741862"/>
            <a:ext cx="7061016" cy="0"/>
          </a:xfrm>
          <a:prstGeom prst="line">
            <a:avLst/>
          </a:prstGeom>
          <a:ln w="38100">
            <a:solidFill>
              <a:srgbClr val="B5BD4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ABD7DD8-E1A2-7742-B99E-10F19C16592A}"/>
              </a:ext>
            </a:extLst>
          </p:cNvPr>
          <p:cNvSpPr txBox="1">
            <a:spLocks noChangeArrowheads="1"/>
          </p:cNvSpPr>
          <p:nvPr/>
        </p:nvSpPr>
        <p:spPr bwMode="auto">
          <a:xfrm>
            <a:off x="1147319" y="1945881"/>
            <a:ext cx="555266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5400" dirty="0">
                <a:ln/>
                <a:solidFill>
                  <a:srgbClr val="859A1B"/>
                </a:solidFill>
                <a:effectLst>
                  <a:outerShdw blurRad="38100" dist="19050" dir="2700000" algn="tl" rotWithShape="0">
                    <a:schemeClr val="dk1">
                      <a:lumMod val="50000"/>
                      <a:alpha val="40000"/>
                    </a:schemeClr>
                  </a:outerShdw>
                </a:effectLst>
                <a:latin typeface="Market Deco" panose="02000000000000000000" pitchFamily="2" charset="0"/>
                <a:ea typeface="HGPSoeiKakugothicUB" panose="020B0900000000000000" pitchFamily="34" charset="-128"/>
                <a:cs typeface="Segoe UI" panose="020B0502040204020203" pitchFamily="34" charset="0"/>
              </a:rPr>
              <a:t>Dalton Kitchen</a:t>
            </a:r>
          </a:p>
        </p:txBody>
      </p:sp>
      <p:sp>
        <p:nvSpPr>
          <p:cNvPr id="14" name="TextBox 13">
            <a:extLst>
              <a:ext uri="{FF2B5EF4-FFF2-40B4-BE49-F238E27FC236}">
                <a16:creationId xmlns:a16="http://schemas.microsoft.com/office/drawing/2014/main" id="{E92FCC91-7D38-784E-86D6-4803DED622B4}"/>
              </a:ext>
            </a:extLst>
          </p:cNvPr>
          <p:cNvSpPr txBox="1"/>
          <p:nvPr/>
        </p:nvSpPr>
        <p:spPr>
          <a:xfrm>
            <a:off x="731607" y="2947521"/>
            <a:ext cx="6544089" cy="1015663"/>
          </a:xfrm>
          <a:prstGeom prst="rect">
            <a:avLst/>
          </a:prstGeom>
          <a:noFill/>
        </p:spPr>
        <p:txBody>
          <a:bodyPr wrap="square" rtlCol="0">
            <a:spAutoFit/>
          </a:bodyPr>
          <a:lstStyle/>
          <a:p>
            <a:pPr algn="ctr"/>
            <a:r>
              <a:rPr lang="en-US" sz="2000" dirty="0">
                <a:latin typeface="Avenir Next Condensed" panose="020B0506020202020204" pitchFamily="34" charset="0"/>
                <a:ea typeface="HGPSoeiKakugothicUB" panose="020B0900000000000000" pitchFamily="34" charset="-128"/>
              </a:rPr>
              <a:t>All-you-care-to-eat dining facility with varying main dishes and sides plus unique specials daily. Pizza, pasta, hamburgers, salad bar, deli bar, and breakfast served all day. </a:t>
            </a:r>
          </a:p>
        </p:txBody>
      </p:sp>
      <p:sp>
        <p:nvSpPr>
          <p:cNvPr id="15" name="TextBox 14">
            <a:extLst>
              <a:ext uri="{FF2B5EF4-FFF2-40B4-BE49-F238E27FC236}">
                <a16:creationId xmlns:a16="http://schemas.microsoft.com/office/drawing/2014/main" id="{400B3FF5-6AC0-8D4F-B661-E65D87A728A9}"/>
              </a:ext>
            </a:extLst>
          </p:cNvPr>
          <p:cNvSpPr txBox="1">
            <a:spLocks noChangeArrowheads="1"/>
          </p:cNvSpPr>
          <p:nvPr/>
        </p:nvSpPr>
        <p:spPr bwMode="auto">
          <a:xfrm>
            <a:off x="0" y="4159501"/>
            <a:ext cx="79648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800" dirty="0">
                <a:ln/>
                <a:solidFill>
                  <a:srgbClr val="859A1B"/>
                </a:solidFill>
                <a:effectLst>
                  <a:outerShdw blurRad="38100" dist="19050" dir="2700000" algn="tl" rotWithShape="0">
                    <a:schemeClr val="dk1">
                      <a:lumMod val="50000"/>
                      <a:alpha val="40000"/>
                    </a:schemeClr>
                  </a:outerShdw>
                </a:effectLst>
                <a:latin typeface="Market Deco" panose="02000000000000000000" pitchFamily="2" charset="0"/>
                <a:ea typeface="HGPSoeiKakugothicUB" panose="020B0900000000000000" pitchFamily="34" charset="-128"/>
                <a:cs typeface="Segoe UI" panose="020B0502040204020203" pitchFamily="34" charset="0"/>
              </a:rPr>
              <a:t>NEW RIVER GRILLE HOUSE</a:t>
            </a:r>
          </a:p>
        </p:txBody>
      </p:sp>
      <p:sp>
        <p:nvSpPr>
          <p:cNvPr id="16" name="TextBox 15">
            <a:extLst>
              <a:ext uri="{FF2B5EF4-FFF2-40B4-BE49-F238E27FC236}">
                <a16:creationId xmlns:a16="http://schemas.microsoft.com/office/drawing/2014/main" id="{9864D7BA-AA72-A940-83EA-7E79B3ED5F3E}"/>
              </a:ext>
            </a:extLst>
          </p:cNvPr>
          <p:cNvSpPr txBox="1"/>
          <p:nvPr/>
        </p:nvSpPr>
        <p:spPr>
          <a:xfrm>
            <a:off x="731607" y="5015055"/>
            <a:ext cx="6255026" cy="707886"/>
          </a:xfrm>
          <a:prstGeom prst="rect">
            <a:avLst/>
          </a:prstGeom>
          <a:noFill/>
        </p:spPr>
        <p:txBody>
          <a:bodyPr wrap="square" rtlCol="0">
            <a:spAutoFit/>
          </a:bodyPr>
          <a:lstStyle/>
          <a:p>
            <a:pPr algn="ctr"/>
            <a:r>
              <a:rPr lang="en-US" sz="2000" dirty="0">
                <a:latin typeface="Avenir Next Condensed" panose="020B0506020202020204" pitchFamily="34" charset="0"/>
                <a:ea typeface="HGPSoeiKakugothicUB" panose="020B0900000000000000" pitchFamily="34" charset="-128"/>
              </a:rPr>
              <a:t>Fine-dining, sit-down meal during dinner complete with table service. </a:t>
            </a:r>
          </a:p>
        </p:txBody>
      </p:sp>
    </p:spTree>
    <p:extLst>
      <p:ext uri="{BB962C8B-B14F-4D97-AF65-F5344CB8AC3E}">
        <p14:creationId xmlns:p14="http://schemas.microsoft.com/office/powerpoint/2010/main" val="15882799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178602-5E0A-994D-B8EC-4824231C40C9}"/>
              </a:ext>
            </a:extLst>
          </p:cNvPr>
          <p:cNvSpPr/>
          <p:nvPr/>
        </p:nvSpPr>
        <p:spPr>
          <a:xfrm>
            <a:off x="0" y="5209955"/>
            <a:ext cx="12192000" cy="1679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907D081-6643-3241-B8F3-4C40A38BA333}"/>
              </a:ext>
            </a:extLst>
          </p:cNvPr>
          <p:cNvSpPr txBox="1"/>
          <p:nvPr/>
        </p:nvSpPr>
        <p:spPr>
          <a:xfrm>
            <a:off x="371060" y="100673"/>
            <a:ext cx="9069502" cy="1323439"/>
          </a:xfrm>
          <a:prstGeom prst="rect">
            <a:avLst/>
          </a:prstGeom>
          <a:noFill/>
        </p:spPr>
        <p:txBody>
          <a:bodyPr wrap="square" rtlCol="0">
            <a:spAutoFit/>
          </a:bodyPr>
          <a:lstStyle/>
          <a:p>
            <a:pPr algn="ctr"/>
            <a:r>
              <a:rPr lang="en-US" sz="8000" dirty="0">
                <a:solidFill>
                  <a:srgbClr val="859A1B"/>
                </a:solidFill>
                <a:latin typeface="The Historia Demo" pitchFamily="2" charset="0"/>
              </a:rPr>
              <a:t>Explore</a:t>
            </a:r>
            <a:r>
              <a:rPr lang="en-US" sz="4000" b="1" dirty="0">
                <a:latin typeface="Montserrat" pitchFamily="2" charset="77"/>
              </a:rPr>
              <a:t> </a:t>
            </a:r>
            <a:r>
              <a:rPr lang="en-US" sz="4000" b="1" dirty="0">
                <a:latin typeface="Market Deco" panose="02000000000000000000" pitchFamily="2" charset="0"/>
              </a:rPr>
              <a:t>new tastes with friends</a:t>
            </a:r>
          </a:p>
        </p:txBody>
      </p:sp>
      <p:cxnSp>
        <p:nvCxnSpPr>
          <p:cNvPr id="9" name="Straight Connector 8">
            <a:extLst>
              <a:ext uri="{FF2B5EF4-FFF2-40B4-BE49-F238E27FC236}">
                <a16:creationId xmlns:a16="http://schemas.microsoft.com/office/drawing/2014/main" id="{3170092B-96FF-F84B-94B4-C444ED8ED514}"/>
              </a:ext>
            </a:extLst>
          </p:cNvPr>
          <p:cNvCxnSpPr>
            <a:cxnSpLocks/>
          </p:cNvCxnSpPr>
          <p:nvPr/>
        </p:nvCxnSpPr>
        <p:spPr>
          <a:xfrm>
            <a:off x="-128588" y="1151756"/>
            <a:ext cx="12320588" cy="0"/>
          </a:xfrm>
          <a:prstGeom prst="line">
            <a:avLst/>
          </a:prstGeom>
          <a:ln w="38100">
            <a:solidFill>
              <a:srgbClr val="B5BD4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ABD7DD8-E1A2-7742-B99E-10F19C16592A}"/>
              </a:ext>
            </a:extLst>
          </p:cNvPr>
          <p:cNvSpPr txBox="1">
            <a:spLocks noChangeArrowheads="1"/>
          </p:cNvSpPr>
          <p:nvPr/>
        </p:nvSpPr>
        <p:spPr bwMode="auto">
          <a:xfrm>
            <a:off x="371060" y="1369785"/>
            <a:ext cx="555266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5400" dirty="0">
                <a:ln/>
                <a:solidFill>
                  <a:srgbClr val="859A1B"/>
                </a:solidFill>
                <a:effectLst>
                  <a:outerShdw blurRad="38100" dist="19050" dir="2700000" algn="tl" rotWithShape="0">
                    <a:schemeClr val="dk1">
                      <a:lumMod val="50000"/>
                      <a:alpha val="40000"/>
                    </a:schemeClr>
                  </a:outerShdw>
                </a:effectLst>
                <a:latin typeface="Market Deco" panose="02000000000000000000" pitchFamily="2" charset="0"/>
                <a:ea typeface="HGPSoeiKakugothicUB" panose="020B0900000000000000" pitchFamily="34" charset="-128"/>
                <a:cs typeface="Segoe UI" panose="020B0502040204020203" pitchFamily="34" charset="0"/>
              </a:rPr>
              <a:t>Sample menu</a:t>
            </a:r>
          </a:p>
        </p:txBody>
      </p:sp>
      <p:pic>
        <p:nvPicPr>
          <p:cNvPr id="5" name="Picture 4">
            <a:extLst>
              <a:ext uri="{FF2B5EF4-FFF2-40B4-BE49-F238E27FC236}">
                <a16:creationId xmlns:a16="http://schemas.microsoft.com/office/drawing/2014/main" id="{4B795E41-4647-F146-8D3D-EED1A20C602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5400000">
            <a:off x="7575822" y="2151879"/>
            <a:ext cx="5135912" cy="3423941"/>
          </a:xfrm>
          <a:prstGeom prst="rect">
            <a:avLst/>
          </a:prstGeom>
          <a:ln w="25400">
            <a:solidFill>
              <a:srgbClr val="B5BC4A"/>
            </a:solidFill>
          </a:ln>
        </p:spPr>
      </p:pic>
      <p:sp>
        <p:nvSpPr>
          <p:cNvPr id="14" name="TextBox 13">
            <a:extLst>
              <a:ext uri="{FF2B5EF4-FFF2-40B4-BE49-F238E27FC236}">
                <a16:creationId xmlns:a16="http://schemas.microsoft.com/office/drawing/2014/main" id="{E92FCC91-7D38-784E-86D6-4803DED622B4}"/>
              </a:ext>
            </a:extLst>
          </p:cNvPr>
          <p:cNvSpPr txBox="1"/>
          <p:nvPr/>
        </p:nvSpPr>
        <p:spPr>
          <a:xfrm>
            <a:off x="371060" y="2338377"/>
            <a:ext cx="3200815" cy="4093428"/>
          </a:xfrm>
          <a:prstGeom prst="rect">
            <a:avLst/>
          </a:prstGeom>
          <a:noFill/>
        </p:spPr>
        <p:txBody>
          <a:bodyPr wrap="square" rtlCol="0">
            <a:spAutoFit/>
          </a:bodyPr>
          <a:lstStyle/>
          <a:p>
            <a:r>
              <a:rPr lang="en-US" sz="2000" b="1" dirty="0">
                <a:latin typeface="Avenir Next Condensed" panose="020B0506020202020204" pitchFamily="34" charset="0"/>
                <a:ea typeface="HGPSoeiKakugothicUB" panose="020B0900000000000000" pitchFamily="34" charset="-128"/>
              </a:rPr>
              <a:t>Savor</a:t>
            </a:r>
          </a:p>
          <a:p>
            <a:r>
              <a:rPr lang="en-US" sz="2000" dirty="0">
                <a:latin typeface="Avenir Next Condensed" panose="020B0506020202020204" pitchFamily="34" charset="0"/>
                <a:ea typeface="HGPSoeiKakugothicUB" panose="020B0900000000000000" pitchFamily="34" charset="-128"/>
              </a:rPr>
              <a:t>Bourbon Chicken</a:t>
            </a:r>
          </a:p>
          <a:p>
            <a:r>
              <a:rPr lang="en-US" sz="2000" dirty="0">
                <a:latin typeface="Avenir Next Condensed" panose="020B0506020202020204" pitchFamily="34" charset="0"/>
                <a:ea typeface="HGPSoeiKakugothicUB" panose="020B0900000000000000" pitchFamily="34" charset="-128"/>
              </a:rPr>
              <a:t>Mesquite Beef Brisket</a:t>
            </a:r>
          </a:p>
          <a:p>
            <a:r>
              <a:rPr lang="en-US" sz="2000" dirty="0">
                <a:latin typeface="Avenir Next Condensed" panose="020B0506020202020204" pitchFamily="34" charset="0"/>
                <a:ea typeface="HGPSoeiKakugothicUB" panose="020B0900000000000000" pitchFamily="34" charset="-128"/>
              </a:rPr>
              <a:t>Wild Rice Blend</a:t>
            </a:r>
          </a:p>
          <a:p>
            <a:r>
              <a:rPr lang="en-US" sz="2000" dirty="0">
                <a:latin typeface="Avenir Next Condensed" panose="020B0506020202020204" pitchFamily="34" charset="0"/>
                <a:ea typeface="HGPSoeiKakugothicUB" panose="020B0900000000000000" pitchFamily="34" charset="-128"/>
              </a:rPr>
              <a:t>Cornbread Muffin</a:t>
            </a:r>
          </a:p>
          <a:p>
            <a:r>
              <a:rPr lang="en-US" sz="2000" dirty="0">
                <a:latin typeface="Avenir Next Condensed" panose="020B0506020202020204" pitchFamily="34" charset="0"/>
                <a:ea typeface="HGPSoeiKakugothicUB" panose="020B0900000000000000" pitchFamily="34" charset="-128"/>
              </a:rPr>
              <a:t>Miso and Ginger Sweet Potatoes</a:t>
            </a:r>
          </a:p>
          <a:p>
            <a:endParaRPr lang="en-US" sz="2000" dirty="0">
              <a:latin typeface="Avenir Next Condensed" panose="020B0506020202020204" pitchFamily="34" charset="0"/>
              <a:ea typeface="HGPSoeiKakugothicUB" panose="020B0900000000000000" pitchFamily="34" charset="-128"/>
            </a:endParaRPr>
          </a:p>
          <a:p>
            <a:r>
              <a:rPr lang="en-US" sz="2000" b="1" dirty="0">
                <a:latin typeface="Avenir Next Condensed" panose="020B0506020202020204" pitchFamily="34" charset="0"/>
                <a:ea typeface="HGPSoeiKakugothicUB" panose="020B0900000000000000" pitchFamily="34" charset="-128"/>
              </a:rPr>
              <a:t>Taste</a:t>
            </a:r>
          </a:p>
          <a:p>
            <a:r>
              <a:rPr lang="en-US" sz="2000" dirty="0">
                <a:latin typeface="Avenir Next Condensed" panose="020B0506020202020204" pitchFamily="34" charset="0"/>
                <a:ea typeface="HGPSoeiKakugothicUB" panose="020B0900000000000000" pitchFamily="34" charset="-128"/>
              </a:rPr>
              <a:t>Hamburgers</a:t>
            </a:r>
          </a:p>
          <a:p>
            <a:r>
              <a:rPr lang="en-US" sz="2000" dirty="0">
                <a:latin typeface="Avenir Next Condensed" panose="020B0506020202020204" pitchFamily="34" charset="0"/>
                <a:ea typeface="HGPSoeiKakugothicUB" panose="020B0900000000000000" pitchFamily="34" charset="-128"/>
              </a:rPr>
              <a:t>Carolina Pulled Pork Sliders</a:t>
            </a:r>
          </a:p>
          <a:p>
            <a:r>
              <a:rPr lang="en-US" sz="2000" dirty="0">
                <a:latin typeface="Avenir Next Condensed" panose="020B0506020202020204" pitchFamily="34" charset="0"/>
                <a:ea typeface="HGPSoeiKakugothicUB" panose="020B0900000000000000" pitchFamily="34" charset="-128"/>
              </a:rPr>
              <a:t>Hot Dogs</a:t>
            </a:r>
          </a:p>
          <a:p>
            <a:r>
              <a:rPr lang="en-US" sz="2000" dirty="0">
                <a:latin typeface="Avenir Next Condensed" panose="020B0506020202020204" pitchFamily="34" charset="0"/>
                <a:ea typeface="HGPSoeiKakugothicUB" panose="020B0900000000000000" pitchFamily="34" charset="-128"/>
              </a:rPr>
              <a:t>French Fries</a:t>
            </a:r>
          </a:p>
          <a:p>
            <a:r>
              <a:rPr lang="en-US" sz="2000" dirty="0">
                <a:latin typeface="Avenir Next Condensed" panose="020B0506020202020204" pitchFamily="34" charset="0"/>
                <a:ea typeface="HGPSoeiKakugothicUB" panose="020B0900000000000000" pitchFamily="34" charset="-128"/>
              </a:rPr>
              <a:t>Chicken Nuggets</a:t>
            </a:r>
          </a:p>
        </p:txBody>
      </p:sp>
      <p:sp>
        <p:nvSpPr>
          <p:cNvPr id="10" name="TextBox 9">
            <a:extLst>
              <a:ext uri="{FF2B5EF4-FFF2-40B4-BE49-F238E27FC236}">
                <a16:creationId xmlns:a16="http://schemas.microsoft.com/office/drawing/2014/main" id="{57C12477-EFE8-7749-AFF5-104C74C5F432}"/>
              </a:ext>
            </a:extLst>
          </p:cNvPr>
          <p:cNvSpPr txBox="1"/>
          <p:nvPr/>
        </p:nvSpPr>
        <p:spPr>
          <a:xfrm>
            <a:off x="3571875" y="2356122"/>
            <a:ext cx="5400675" cy="4401205"/>
          </a:xfrm>
          <a:prstGeom prst="rect">
            <a:avLst/>
          </a:prstGeom>
          <a:noFill/>
        </p:spPr>
        <p:txBody>
          <a:bodyPr wrap="square" rtlCol="0">
            <a:spAutoFit/>
          </a:bodyPr>
          <a:lstStyle/>
          <a:p>
            <a:r>
              <a:rPr lang="en-US" sz="2000" b="1" dirty="0">
                <a:latin typeface="Avenir Next Condensed" panose="020B0506020202020204" pitchFamily="34" charset="0"/>
                <a:ea typeface="HGPSoeiKakugothicUB" panose="020B0900000000000000" pitchFamily="34" charset="-128"/>
              </a:rPr>
              <a:t>Crave</a:t>
            </a:r>
          </a:p>
          <a:p>
            <a:r>
              <a:rPr lang="en-US" sz="2000" dirty="0">
                <a:latin typeface="Avenir Next Condensed" panose="020B0506020202020204" pitchFamily="34" charset="0"/>
                <a:ea typeface="HGPSoeiKakugothicUB" panose="020B0900000000000000" pitchFamily="34" charset="-128"/>
              </a:rPr>
              <a:t>Cheese Pizza</a:t>
            </a:r>
          </a:p>
          <a:p>
            <a:r>
              <a:rPr lang="en-US" sz="2000" dirty="0">
                <a:latin typeface="Avenir Next Condensed" panose="020B0506020202020204" pitchFamily="34" charset="0"/>
                <a:ea typeface="HGPSoeiKakugothicUB" panose="020B0900000000000000" pitchFamily="34" charset="-128"/>
              </a:rPr>
              <a:t>Sundried Tomato Salami Pizza</a:t>
            </a:r>
          </a:p>
          <a:p>
            <a:r>
              <a:rPr lang="en-US" sz="2000" dirty="0">
                <a:latin typeface="Avenir Next Condensed" panose="020B0506020202020204" pitchFamily="34" charset="0"/>
                <a:ea typeface="HGPSoeiKakugothicUB" panose="020B0900000000000000" pitchFamily="34" charset="-128"/>
              </a:rPr>
              <a:t>Italian Sausage Flatbread</a:t>
            </a:r>
          </a:p>
          <a:p>
            <a:r>
              <a:rPr lang="en-US" sz="2000" dirty="0">
                <a:latin typeface="Avenir Next Condensed" panose="020B0506020202020204" pitchFamily="34" charset="0"/>
                <a:ea typeface="HGPSoeiKakugothicUB" panose="020B0900000000000000" pitchFamily="34" charset="-128"/>
              </a:rPr>
              <a:t>Rigatoni Pasta w/ Carbonara Sauce</a:t>
            </a:r>
          </a:p>
          <a:p>
            <a:r>
              <a:rPr lang="en-US" sz="2000" dirty="0">
                <a:latin typeface="Avenir Next Condensed" panose="020B0506020202020204" pitchFamily="34" charset="0"/>
                <a:ea typeface="HGPSoeiKakugothicUB" panose="020B0900000000000000" pitchFamily="34" charset="-128"/>
              </a:rPr>
              <a:t>Cheese Manicotti</a:t>
            </a:r>
          </a:p>
          <a:p>
            <a:endParaRPr lang="en-US" sz="2000" dirty="0">
              <a:latin typeface="Avenir Next Condensed" panose="020B0506020202020204" pitchFamily="34" charset="0"/>
              <a:ea typeface="HGPSoeiKakugothicUB" panose="020B0900000000000000" pitchFamily="34" charset="-128"/>
            </a:endParaRPr>
          </a:p>
          <a:p>
            <a:r>
              <a:rPr lang="en-US" sz="2000" b="1" dirty="0">
                <a:latin typeface="Avenir Next Condensed" panose="020B0506020202020204" pitchFamily="34" charset="0"/>
                <a:ea typeface="HGPSoeiKakugothicUB" panose="020B0900000000000000" pitchFamily="34" charset="-128"/>
              </a:rPr>
              <a:t>Other</a:t>
            </a:r>
          </a:p>
          <a:p>
            <a:r>
              <a:rPr lang="en-US" sz="2000" dirty="0">
                <a:latin typeface="Avenir Next Condensed" panose="020B0506020202020204" pitchFamily="34" charset="0"/>
                <a:ea typeface="HGPSoeiKakugothicUB" panose="020B0900000000000000" pitchFamily="34" charset="-128"/>
              </a:rPr>
              <a:t>Fresh Salad Bar</a:t>
            </a:r>
          </a:p>
          <a:p>
            <a:r>
              <a:rPr lang="en-US" sz="2000" dirty="0">
                <a:latin typeface="Avenir Next Condensed" panose="020B0506020202020204" pitchFamily="34" charset="0"/>
                <a:ea typeface="HGPSoeiKakugothicUB" panose="020B0900000000000000" pitchFamily="34" charset="-128"/>
              </a:rPr>
              <a:t>Fresh Deli Bar</a:t>
            </a:r>
          </a:p>
          <a:p>
            <a:r>
              <a:rPr lang="en-US" sz="2000" dirty="0">
                <a:latin typeface="Avenir Next Condensed" panose="020B0506020202020204" pitchFamily="34" charset="0"/>
                <a:ea typeface="HGPSoeiKakugothicUB" panose="020B0900000000000000" pitchFamily="34" charset="-128"/>
              </a:rPr>
              <a:t>MTO Breakfast + cereal and waffles</a:t>
            </a:r>
          </a:p>
          <a:p>
            <a:r>
              <a:rPr lang="en-US" b="1" dirty="0">
                <a:latin typeface="Avenir Next Condensed" panose="020B0506020202020204" pitchFamily="34" charset="0"/>
                <a:ea typeface="HGPSoeiKakugothicUB" panose="020B0900000000000000" pitchFamily="34" charset="-128"/>
              </a:rPr>
              <a:t>Rooted station featuring vegan/vegetarian options</a:t>
            </a:r>
          </a:p>
          <a:p>
            <a:r>
              <a:rPr lang="en-US" b="1" dirty="0">
                <a:latin typeface="Avenir Next Condensed" panose="020B0506020202020204" pitchFamily="34" charset="0"/>
                <a:ea typeface="HGPSoeiKakugothicUB" panose="020B0900000000000000" pitchFamily="34" charset="-128"/>
              </a:rPr>
              <a:t>Nourish station featuring gluten-conscious items</a:t>
            </a:r>
          </a:p>
          <a:p>
            <a:endParaRPr lang="en-US" sz="2000" dirty="0">
              <a:latin typeface="Avenir Next Condensed" panose="020B0506020202020204" pitchFamily="34" charset="0"/>
              <a:ea typeface="HGPSoeiKakugothicUB" panose="020B0900000000000000" pitchFamily="34" charset="-128"/>
            </a:endParaRPr>
          </a:p>
        </p:txBody>
      </p:sp>
    </p:spTree>
    <p:extLst>
      <p:ext uri="{BB962C8B-B14F-4D97-AF65-F5344CB8AC3E}">
        <p14:creationId xmlns:p14="http://schemas.microsoft.com/office/powerpoint/2010/main" val="21625340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20000">
              <a:schemeClr val="accent3">
                <a:lumMod val="0"/>
                <a:lumOff val="100000"/>
              </a:schemeClr>
            </a:gs>
            <a:gs pos="67000">
              <a:srgbClr val="B5BB52"/>
            </a:gs>
          </a:gsLst>
          <a:lin ang="5400000" scaled="1"/>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DCA773D-D75D-E84A-B17E-EDF225086351}"/>
              </a:ext>
            </a:extLst>
          </p:cNvPr>
          <p:cNvSpPr/>
          <p:nvPr/>
        </p:nvSpPr>
        <p:spPr>
          <a:xfrm>
            <a:off x="184047" y="1354062"/>
            <a:ext cx="3726468" cy="5253637"/>
          </a:xfrm>
          <a:prstGeom prst="rect">
            <a:avLst/>
          </a:prstGeom>
          <a:solidFill>
            <a:srgbClr val="FFFF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2E44D5C-EE49-F148-85CC-A2E9366D5820}"/>
              </a:ext>
            </a:extLst>
          </p:cNvPr>
          <p:cNvSpPr/>
          <p:nvPr/>
        </p:nvSpPr>
        <p:spPr>
          <a:xfrm>
            <a:off x="8299310" y="1354062"/>
            <a:ext cx="3726468" cy="5253637"/>
          </a:xfrm>
          <a:prstGeom prst="rect">
            <a:avLst/>
          </a:prstGeom>
          <a:solidFill>
            <a:srgbClr val="FFFF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A991E4B-360E-E04B-91C1-008CAED3E5B2}"/>
              </a:ext>
            </a:extLst>
          </p:cNvPr>
          <p:cNvSpPr/>
          <p:nvPr/>
        </p:nvSpPr>
        <p:spPr>
          <a:xfrm>
            <a:off x="184047" y="1354062"/>
            <a:ext cx="3726468" cy="826540"/>
          </a:xfrm>
          <a:prstGeom prst="rect">
            <a:avLst/>
          </a:prstGeom>
          <a:solidFill>
            <a:srgbClr val="859A1B"/>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2D06CC48-0EC9-C143-ADA2-B5DF24B30A02}"/>
              </a:ext>
            </a:extLst>
          </p:cNvPr>
          <p:cNvSpPr/>
          <p:nvPr/>
        </p:nvSpPr>
        <p:spPr>
          <a:xfrm>
            <a:off x="4217476" y="1354062"/>
            <a:ext cx="3726468" cy="5253637"/>
          </a:xfrm>
          <a:prstGeom prst="rect">
            <a:avLst/>
          </a:prstGeom>
          <a:solidFill>
            <a:srgbClr val="FFFF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B2C68A3-E984-154D-ADE5-F6A883804DA3}"/>
              </a:ext>
            </a:extLst>
          </p:cNvPr>
          <p:cNvSpPr/>
          <p:nvPr/>
        </p:nvSpPr>
        <p:spPr>
          <a:xfrm>
            <a:off x="4217476" y="1364973"/>
            <a:ext cx="3726468" cy="826540"/>
          </a:xfrm>
          <a:prstGeom prst="rect">
            <a:avLst/>
          </a:prstGeom>
          <a:solidFill>
            <a:srgbClr val="859A1B"/>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3562F52-BBCB-5F4A-86D5-A69C5EB0E2A0}"/>
              </a:ext>
            </a:extLst>
          </p:cNvPr>
          <p:cNvSpPr txBox="1">
            <a:spLocks noChangeArrowheads="1"/>
          </p:cNvSpPr>
          <p:nvPr/>
        </p:nvSpPr>
        <p:spPr bwMode="auto">
          <a:xfrm>
            <a:off x="391997" y="1411161"/>
            <a:ext cx="31409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400" dirty="0">
                <a:ln/>
                <a:solidFill>
                  <a:schemeClr val="bg1"/>
                </a:solidFill>
                <a:effectLst>
                  <a:outerShdw blurRad="38100" dist="19050" dir="2700000" algn="tl" rotWithShape="0">
                    <a:schemeClr val="dk1">
                      <a:lumMod val="50000"/>
                      <a:alpha val="40000"/>
                    </a:schemeClr>
                  </a:outerShdw>
                </a:effectLst>
                <a:latin typeface="Market Deco" panose="02000000000000000000" pitchFamily="2" charset="0"/>
                <a:ea typeface="HGPSoeiKakugothicUB" panose="020B0900000000000000" pitchFamily="34" charset="-128"/>
                <a:cs typeface="Segoe UI" panose="020B0502040204020203" pitchFamily="34" charset="0"/>
              </a:rPr>
              <a:t>The Bonnie</a:t>
            </a:r>
          </a:p>
        </p:txBody>
      </p:sp>
      <p:sp>
        <p:nvSpPr>
          <p:cNvPr id="34" name="Rectangle 33">
            <a:extLst>
              <a:ext uri="{FF2B5EF4-FFF2-40B4-BE49-F238E27FC236}">
                <a16:creationId xmlns:a16="http://schemas.microsoft.com/office/drawing/2014/main" id="{8CF78076-83F1-FD4F-9358-69D59FE8B612}"/>
              </a:ext>
            </a:extLst>
          </p:cNvPr>
          <p:cNvSpPr/>
          <p:nvPr/>
        </p:nvSpPr>
        <p:spPr>
          <a:xfrm>
            <a:off x="8299310" y="1364973"/>
            <a:ext cx="3726468" cy="826540"/>
          </a:xfrm>
          <a:prstGeom prst="rect">
            <a:avLst/>
          </a:prstGeom>
          <a:solidFill>
            <a:srgbClr val="859A1B"/>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2B252A3-C6B9-CB4D-9E7A-7E444C1B86BC}"/>
              </a:ext>
            </a:extLst>
          </p:cNvPr>
          <p:cNvSpPr txBox="1">
            <a:spLocks noChangeArrowheads="1"/>
          </p:cNvSpPr>
          <p:nvPr/>
        </p:nvSpPr>
        <p:spPr bwMode="auto">
          <a:xfrm>
            <a:off x="4363675" y="1487678"/>
            <a:ext cx="35475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dirty="0">
                <a:ln/>
                <a:solidFill>
                  <a:schemeClr val="bg1"/>
                </a:solidFill>
                <a:effectLst>
                  <a:outerShdw blurRad="38100" dist="19050" dir="2700000" algn="tl" rotWithShape="0">
                    <a:schemeClr val="dk1">
                      <a:lumMod val="50000"/>
                      <a:alpha val="40000"/>
                    </a:schemeClr>
                  </a:outerShdw>
                </a:effectLst>
                <a:latin typeface="Market Deco" panose="02000000000000000000" pitchFamily="2" charset="0"/>
                <a:ea typeface="HGPSoeiKakugothicUB" panose="020B0900000000000000" pitchFamily="34" charset="-128"/>
                <a:cs typeface="Segoe UI" panose="020B0502040204020203" pitchFamily="34" charset="0"/>
              </a:rPr>
              <a:t>Terrace shops</a:t>
            </a:r>
          </a:p>
        </p:txBody>
      </p:sp>
      <p:sp>
        <p:nvSpPr>
          <p:cNvPr id="5" name="TextBox 4">
            <a:extLst>
              <a:ext uri="{FF2B5EF4-FFF2-40B4-BE49-F238E27FC236}">
                <a16:creationId xmlns:a16="http://schemas.microsoft.com/office/drawing/2014/main" id="{BB50AE32-5820-1842-BCE1-0E6AA1F7C90A}"/>
              </a:ext>
            </a:extLst>
          </p:cNvPr>
          <p:cNvSpPr txBox="1">
            <a:spLocks noChangeArrowheads="1"/>
          </p:cNvSpPr>
          <p:nvPr/>
        </p:nvSpPr>
        <p:spPr bwMode="auto">
          <a:xfrm>
            <a:off x="8239963" y="1518455"/>
            <a:ext cx="38451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dirty="0">
                <a:ln/>
                <a:solidFill>
                  <a:schemeClr val="bg1"/>
                </a:solidFill>
                <a:effectLst>
                  <a:outerShdw blurRad="38100" dist="19050" dir="2700000" algn="tl" rotWithShape="0">
                    <a:schemeClr val="dk1">
                      <a:lumMod val="50000"/>
                      <a:alpha val="40000"/>
                    </a:schemeClr>
                  </a:outerShdw>
                </a:effectLst>
                <a:latin typeface="Market Deco" panose="02000000000000000000" pitchFamily="2" charset="0"/>
                <a:ea typeface="HGPSoeiKakugothicUB" panose="020B0900000000000000" pitchFamily="34" charset="-128"/>
                <a:cs typeface="Segoe UI" panose="020B0502040204020203" pitchFamily="34" charset="0"/>
              </a:rPr>
              <a:t>Other locations</a:t>
            </a:r>
          </a:p>
        </p:txBody>
      </p:sp>
      <p:pic>
        <p:nvPicPr>
          <p:cNvPr id="7" name="Graphic 6">
            <a:extLst>
              <a:ext uri="{FF2B5EF4-FFF2-40B4-BE49-F238E27FC236}">
                <a16:creationId xmlns:a16="http://schemas.microsoft.com/office/drawing/2014/main" id="{2EFC5CAE-B2C8-2344-A1B8-06702C48E34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995396" y="2976494"/>
            <a:ext cx="2594865" cy="1096675"/>
          </a:xfrm>
          <a:prstGeom prst="rect">
            <a:avLst/>
          </a:prstGeom>
        </p:spPr>
      </p:pic>
      <p:pic>
        <p:nvPicPr>
          <p:cNvPr id="10" name="Picture 9">
            <a:extLst>
              <a:ext uri="{FF2B5EF4-FFF2-40B4-BE49-F238E27FC236}">
                <a16:creationId xmlns:a16="http://schemas.microsoft.com/office/drawing/2014/main" id="{D1BF7D3D-A582-9840-A33B-C920215560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997" y="2237701"/>
            <a:ext cx="2867267" cy="1294750"/>
          </a:xfrm>
          <a:prstGeom prst="rect">
            <a:avLst/>
          </a:prstGeom>
        </p:spPr>
      </p:pic>
      <p:pic>
        <p:nvPicPr>
          <p:cNvPr id="12" name="Picture 11" descr="Logo, company name&#10;&#10;Description automatically generated">
            <a:extLst>
              <a:ext uri="{FF2B5EF4-FFF2-40B4-BE49-F238E27FC236}">
                <a16:creationId xmlns:a16="http://schemas.microsoft.com/office/drawing/2014/main" id="{C93DA525-4085-334D-8D80-E5B18AD84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0774" y="3170681"/>
            <a:ext cx="2363537" cy="2201466"/>
          </a:xfrm>
          <a:prstGeom prst="rect">
            <a:avLst/>
          </a:prstGeom>
        </p:spPr>
      </p:pic>
      <p:pic>
        <p:nvPicPr>
          <p:cNvPr id="14" name="Picture 13" descr="Logo&#10;&#10;Description automatically generated">
            <a:extLst>
              <a:ext uri="{FF2B5EF4-FFF2-40B4-BE49-F238E27FC236}">
                <a16:creationId xmlns:a16="http://schemas.microsoft.com/office/drawing/2014/main" id="{FBB5204A-E32D-4440-9086-1152515648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3900" y="4858150"/>
            <a:ext cx="1865377" cy="1733795"/>
          </a:xfrm>
          <a:prstGeom prst="rect">
            <a:avLst/>
          </a:prstGeom>
        </p:spPr>
      </p:pic>
      <p:pic>
        <p:nvPicPr>
          <p:cNvPr id="18" name="Picture 17" descr="Logo, company name&#10;&#10;Description automatically generated">
            <a:extLst>
              <a:ext uri="{FF2B5EF4-FFF2-40B4-BE49-F238E27FC236}">
                <a16:creationId xmlns:a16="http://schemas.microsoft.com/office/drawing/2014/main" id="{97CF9498-6D96-1B44-A821-93C2EA446E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3944" y="3617705"/>
            <a:ext cx="1965637" cy="1307419"/>
          </a:xfrm>
          <a:prstGeom prst="rect">
            <a:avLst/>
          </a:prstGeom>
        </p:spPr>
      </p:pic>
      <p:pic>
        <p:nvPicPr>
          <p:cNvPr id="20" name="Picture 19" descr="Logo&#10;&#10;Description automatically generated">
            <a:extLst>
              <a:ext uri="{FF2B5EF4-FFF2-40B4-BE49-F238E27FC236}">
                <a16:creationId xmlns:a16="http://schemas.microsoft.com/office/drawing/2014/main" id="{9547B00F-A079-B94C-957F-ADD334FC9B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2769" y="5733369"/>
            <a:ext cx="2089081" cy="674428"/>
          </a:xfrm>
          <a:prstGeom prst="rect">
            <a:avLst/>
          </a:prstGeom>
        </p:spPr>
      </p:pic>
      <p:pic>
        <p:nvPicPr>
          <p:cNvPr id="22" name="Picture 21" descr="Logo&#10;&#10;Description automatically generated">
            <a:extLst>
              <a:ext uri="{FF2B5EF4-FFF2-40B4-BE49-F238E27FC236}">
                <a16:creationId xmlns:a16="http://schemas.microsoft.com/office/drawing/2014/main" id="{C0E89C2B-1EF2-8B4C-B977-6A6E3232F3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3675" y="2452613"/>
            <a:ext cx="2536330" cy="449776"/>
          </a:xfrm>
          <a:prstGeom prst="rect">
            <a:avLst/>
          </a:prstGeom>
        </p:spPr>
      </p:pic>
      <p:pic>
        <p:nvPicPr>
          <p:cNvPr id="23" name="Picture 22" descr="Logo&#10;&#10;Description automatically generated">
            <a:extLst>
              <a:ext uri="{FF2B5EF4-FFF2-40B4-BE49-F238E27FC236}">
                <a16:creationId xmlns:a16="http://schemas.microsoft.com/office/drawing/2014/main" id="{675F5550-06C9-8C4A-A442-E95CA523F0D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3121" y="4432959"/>
            <a:ext cx="1666146" cy="1140723"/>
          </a:xfrm>
          <a:prstGeom prst="rect">
            <a:avLst/>
          </a:prstGeom>
        </p:spPr>
      </p:pic>
      <p:pic>
        <p:nvPicPr>
          <p:cNvPr id="25" name="Picture 24" descr="A picture containing text, newspaper&#10;&#10;Description automatically generated">
            <a:extLst>
              <a:ext uri="{FF2B5EF4-FFF2-40B4-BE49-F238E27FC236}">
                <a16:creationId xmlns:a16="http://schemas.microsoft.com/office/drawing/2014/main" id="{D34BFF74-4464-204A-AF31-B8F5ACFC278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57028" y="4396801"/>
            <a:ext cx="1423005" cy="1139011"/>
          </a:xfrm>
          <a:prstGeom prst="rect">
            <a:avLst/>
          </a:prstGeom>
        </p:spPr>
      </p:pic>
      <p:sp>
        <p:nvSpPr>
          <p:cNvPr id="30" name="TextBox 29">
            <a:extLst>
              <a:ext uri="{FF2B5EF4-FFF2-40B4-BE49-F238E27FC236}">
                <a16:creationId xmlns:a16="http://schemas.microsoft.com/office/drawing/2014/main" id="{4E8B9458-E62E-CA46-93E8-39DECE05DFA2}"/>
              </a:ext>
            </a:extLst>
          </p:cNvPr>
          <p:cNvSpPr txBox="1"/>
          <p:nvPr/>
        </p:nvSpPr>
        <p:spPr>
          <a:xfrm>
            <a:off x="945148" y="-16527"/>
            <a:ext cx="10301703" cy="1323439"/>
          </a:xfrm>
          <a:prstGeom prst="rect">
            <a:avLst/>
          </a:prstGeom>
          <a:noFill/>
        </p:spPr>
        <p:txBody>
          <a:bodyPr wrap="square" rtlCol="0">
            <a:spAutoFit/>
          </a:bodyPr>
          <a:lstStyle/>
          <a:p>
            <a:pPr algn="ctr"/>
            <a:r>
              <a:rPr lang="en-US" sz="8000" dirty="0">
                <a:solidFill>
                  <a:srgbClr val="EE3565"/>
                </a:solidFill>
                <a:latin typeface="The Historia Demo" pitchFamily="2" charset="0"/>
                <a:cs typeface="Modern Love Grunge" panose="020F0502020204030204" pitchFamily="34" charset="0"/>
              </a:rPr>
              <a:t>Socialize</a:t>
            </a:r>
            <a:r>
              <a:rPr lang="en-US" sz="4000" b="1" dirty="0">
                <a:latin typeface="Montserrat" pitchFamily="2" charset="77"/>
              </a:rPr>
              <a:t> </a:t>
            </a:r>
            <a:r>
              <a:rPr lang="en-US" sz="4000" b="1" dirty="0">
                <a:latin typeface="Market Deco" panose="02000000000000000000" pitchFamily="2" charset="0"/>
              </a:rPr>
              <a:t>on other parts of campus</a:t>
            </a:r>
          </a:p>
        </p:txBody>
      </p:sp>
    </p:spTree>
    <p:extLst>
      <p:ext uri="{BB962C8B-B14F-4D97-AF65-F5344CB8AC3E}">
        <p14:creationId xmlns:p14="http://schemas.microsoft.com/office/powerpoint/2010/main" val="40046383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91E146-8F82-0B44-921D-050ABF2289A5}"/>
              </a:ext>
            </a:extLst>
          </p:cNvPr>
          <p:cNvPicPr>
            <a:picLocks noChangeAspect="1"/>
          </p:cNvPicPr>
          <p:nvPr/>
        </p:nvPicPr>
        <p:blipFill rotWithShape="1">
          <a:blip r:embed="rId3"/>
          <a:srcRect l="57896"/>
          <a:stretch/>
        </p:blipFill>
        <p:spPr>
          <a:xfrm rot="5400000" flipH="1">
            <a:off x="6262088" y="1134379"/>
            <a:ext cx="1200330" cy="4446038"/>
          </a:xfrm>
          <a:prstGeom prst="rect">
            <a:avLst/>
          </a:prstGeom>
        </p:spPr>
      </p:pic>
      <p:pic>
        <p:nvPicPr>
          <p:cNvPr id="23" name="Picture 22"/>
          <p:cNvPicPr>
            <a:picLocks noChangeAspect="1"/>
          </p:cNvPicPr>
          <p:nvPr/>
        </p:nvPicPr>
        <p:blipFill rotWithShape="1">
          <a:blip r:embed="rId3"/>
          <a:srcRect l="57896"/>
          <a:stretch/>
        </p:blipFill>
        <p:spPr>
          <a:xfrm rot="5400000" flipH="1">
            <a:off x="1547110" y="1134378"/>
            <a:ext cx="1200330" cy="4446038"/>
          </a:xfrm>
          <a:prstGeom prst="rect">
            <a:avLst/>
          </a:prstGeom>
        </p:spPr>
      </p:pic>
      <p:sp>
        <p:nvSpPr>
          <p:cNvPr id="20" name="Rounded Rectangle 19"/>
          <p:cNvSpPr/>
          <p:nvPr/>
        </p:nvSpPr>
        <p:spPr>
          <a:xfrm>
            <a:off x="5271246" y="1828800"/>
            <a:ext cx="6678581" cy="4491318"/>
          </a:xfrm>
          <a:prstGeom prst="roundRect">
            <a:avLst/>
          </a:prstGeom>
          <a:solidFill>
            <a:schemeClr val="bg1"/>
          </a:solidFill>
          <a:ln w="76200">
            <a:solidFill>
              <a:srgbClr val="DAE1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Avenir Next Condensed" panose="020B0506020202020204" pitchFamily="34" charset="0"/>
                <a:ea typeface="HGPSoeiKakugothicUB" panose="020B0900000000000000" pitchFamily="34" charset="-128"/>
              </a:rPr>
              <a:t>Don’t Be Shy, Self-Identify – it’s easy!</a:t>
            </a:r>
          </a:p>
          <a:p>
            <a:endParaRPr lang="en-US" sz="2000" dirty="0">
              <a:solidFill>
                <a:schemeClr val="tx1"/>
              </a:solidFill>
              <a:latin typeface="Avenir Next Condensed" panose="020B0506020202020204" pitchFamily="34" charset="0"/>
              <a:ea typeface="HGPSoeiKakugothicUB" panose="020B0900000000000000" pitchFamily="34" charset="-128"/>
            </a:endParaRPr>
          </a:p>
          <a:p>
            <a:pPr marL="457200" indent="-457200">
              <a:lnSpc>
                <a:spcPct val="150000"/>
              </a:lnSpc>
              <a:buAutoNum type="arabicPeriod"/>
            </a:pPr>
            <a:r>
              <a:rPr lang="en-US" sz="2000" dirty="0">
                <a:solidFill>
                  <a:schemeClr val="tx1"/>
                </a:solidFill>
                <a:latin typeface="Avenir Next Condensed" panose="020B0506020202020204" pitchFamily="34" charset="0"/>
                <a:ea typeface="HGPSoeiKakugothicUB" panose="020B0900000000000000" pitchFamily="34" charset="-128"/>
              </a:rPr>
              <a:t>Register your allergy concerns with us at the Quest table fair</a:t>
            </a:r>
          </a:p>
          <a:p>
            <a:pPr marL="457200" indent="-457200">
              <a:lnSpc>
                <a:spcPct val="150000"/>
              </a:lnSpc>
              <a:buAutoNum type="arabicPeriod"/>
            </a:pPr>
            <a:r>
              <a:rPr lang="en-US" sz="2000" dirty="0">
                <a:solidFill>
                  <a:schemeClr val="tx1"/>
                </a:solidFill>
                <a:latin typeface="Avenir Next Condensed" panose="020B0506020202020204" pitchFamily="34" charset="0"/>
                <a:ea typeface="HGPSoeiKakugothicUB" panose="020B0900000000000000" pitchFamily="34" charset="-128"/>
              </a:rPr>
              <a:t>Look for an email prior to the start of the semester with information on how to log your allergen on Dine on Campus</a:t>
            </a:r>
          </a:p>
          <a:p>
            <a:pPr marL="457200" indent="-457200">
              <a:lnSpc>
                <a:spcPct val="150000"/>
              </a:lnSpc>
              <a:buAutoNum type="arabicPeriod"/>
            </a:pPr>
            <a:r>
              <a:rPr lang="en-US" sz="2000" dirty="0">
                <a:solidFill>
                  <a:schemeClr val="tx1"/>
                </a:solidFill>
                <a:latin typeface="Avenir Next Condensed" panose="020B0506020202020204" pitchFamily="34" charset="0"/>
                <a:ea typeface="HGPSoeiKakugothicUB" panose="020B0900000000000000" pitchFamily="34" charset="-128"/>
              </a:rPr>
              <a:t>Talk with a Manager or Chef on duty at any location to assist you with meal options using your Allergen Card (if needed)</a:t>
            </a:r>
          </a:p>
        </p:txBody>
      </p:sp>
      <p:sp>
        <p:nvSpPr>
          <p:cNvPr id="2" name="Rectangle 1">
            <a:extLst>
              <a:ext uri="{FF2B5EF4-FFF2-40B4-BE49-F238E27FC236}">
                <a16:creationId xmlns:a16="http://schemas.microsoft.com/office/drawing/2014/main" id="{8F4D36EC-56E2-E64B-AB7C-EA9D6DEF708F}"/>
              </a:ext>
            </a:extLst>
          </p:cNvPr>
          <p:cNvSpPr/>
          <p:nvPr/>
        </p:nvSpPr>
        <p:spPr>
          <a:xfrm>
            <a:off x="486102" y="440533"/>
            <a:ext cx="7768385" cy="1323439"/>
          </a:xfrm>
          <a:prstGeom prst="rect">
            <a:avLst/>
          </a:prstGeom>
        </p:spPr>
        <p:txBody>
          <a:bodyPr wrap="square">
            <a:spAutoFit/>
          </a:bodyPr>
          <a:lstStyle/>
          <a:p>
            <a:r>
              <a:rPr lang="en-US" sz="8000" dirty="0">
                <a:latin typeface="The Historia Demo" pitchFamily="2" charset="0"/>
              </a:rPr>
              <a:t>Allergen Friendly Dining </a:t>
            </a:r>
          </a:p>
        </p:txBody>
      </p:sp>
      <p:pic>
        <p:nvPicPr>
          <p:cNvPr id="9" name="Picture 8">
            <a:extLst>
              <a:ext uri="{FF2B5EF4-FFF2-40B4-BE49-F238E27FC236}">
                <a16:creationId xmlns:a16="http://schemas.microsoft.com/office/drawing/2014/main" id="{BDA26D55-4A4A-B247-846E-992E92604D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569" y="4327905"/>
            <a:ext cx="4316202" cy="1509703"/>
          </a:xfrm>
          <a:prstGeom prst="rect">
            <a:avLst/>
          </a:prstGeom>
        </p:spPr>
      </p:pic>
    </p:spTree>
    <p:extLst>
      <p:ext uri="{BB962C8B-B14F-4D97-AF65-F5344CB8AC3E}">
        <p14:creationId xmlns:p14="http://schemas.microsoft.com/office/powerpoint/2010/main" val="4103195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EB045AE-C452-AE47-83F8-0CDEEE247730}"/>
              </a:ext>
            </a:extLst>
          </p:cNvPr>
          <p:cNvSpPr/>
          <p:nvPr/>
        </p:nvSpPr>
        <p:spPr>
          <a:xfrm>
            <a:off x="0" y="5209955"/>
            <a:ext cx="12192000" cy="1679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170092B-96FF-F84B-94B4-C444ED8ED514}"/>
              </a:ext>
            </a:extLst>
          </p:cNvPr>
          <p:cNvCxnSpPr>
            <a:cxnSpLocks/>
          </p:cNvCxnSpPr>
          <p:nvPr/>
        </p:nvCxnSpPr>
        <p:spPr>
          <a:xfrm>
            <a:off x="-128588" y="1234023"/>
            <a:ext cx="12320588" cy="0"/>
          </a:xfrm>
          <a:prstGeom prst="line">
            <a:avLst/>
          </a:prstGeom>
          <a:ln w="38100">
            <a:solidFill>
              <a:srgbClr val="B5BD4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5A6D602-AE60-414E-9BA4-152574218D9A}"/>
              </a:ext>
            </a:extLst>
          </p:cNvPr>
          <p:cNvSpPr txBox="1"/>
          <p:nvPr/>
        </p:nvSpPr>
        <p:spPr>
          <a:xfrm>
            <a:off x="-52119" y="204053"/>
            <a:ext cx="9558754" cy="1323439"/>
          </a:xfrm>
          <a:prstGeom prst="rect">
            <a:avLst/>
          </a:prstGeom>
          <a:noFill/>
        </p:spPr>
        <p:txBody>
          <a:bodyPr wrap="square" rtlCol="0">
            <a:spAutoFit/>
          </a:bodyPr>
          <a:lstStyle/>
          <a:p>
            <a:pPr algn="ctr"/>
            <a:r>
              <a:rPr lang="en-US" sz="8000" dirty="0">
                <a:solidFill>
                  <a:srgbClr val="859A1B"/>
                </a:solidFill>
                <a:latin typeface="The Historia Demo" pitchFamily="2" charset="0"/>
              </a:rPr>
              <a:t>Understanding</a:t>
            </a:r>
            <a:r>
              <a:rPr lang="en-US" sz="8000" b="1" dirty="0">
                <a:solidFill>
                  <a:srgbClr val="B5BC4A"/>
                </a:solidFill>
                <a:latin typeface="Golden Plains - Demo" panose="02000000000000000000" pitchFamily="2" charset="0"/>
              </a:rPr>
              <a:t> </a:t>
            </a:r>
            <a:r>
              <a:rPr lang="en-US" sz="4000" b="1" dirty="0">
                <a:latin typeface="Market Deco" panose="02000000000000000000" pitchFamily="2" charset="0"/>
              </a:rPr>
              <a:t>Your options</a:t>
            </a:r>
          </a:p>
        </p:txBody>
      </p:sp>
      <p:sp>
        <p:nvSpPr>
          <p:cNvPr id="29" name="TextBox 28">
            <a:extLst>
              <a:ext uri="{FF2B5EF4-FFF2-40B4-BE49-F238E27FC236}">
                <a16:creationId xmlns:a16="http://schemas.microsoft.com/office/drawing/2014/main" id="{2EFCED6D-9CA1-724D-8C5A-F424960EA042}"/>
              </a:ext>
            </a:extLst>
          </p:cNvPr>
          <p:cNvSpPr txBox="1">
            <a:spLocks noChangeArrowheads="1"/>
          </p:cNvSpPr>
          <p:nvPr/>
        </p:nvSpPr>
        <p:spPr bwMode="auto">
          <a:xfrm>
            <a:off x="296447" y="1992958"/>
            <a:ext cx="1159571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5400" dirty="0">
                <a:ln/>
                <a:solidFill>
                  <a:schemeClr val="bg2">
                    <a:lumMod val="50000"/>
                  </a:schemeClr>
                </a:solidFill>
                <a:effectLst>
                  <a:outerShdw blurRad="38100" dist="19050" dir="2700000" algn="tl" rotWithShape="0">
                    <a:schemeClr val="dk1">
                      <a:lumMod val="50000"/>
                      <a:alpha val="40000"/>
                    </a:schemeClr>
                  </a:outerShdw>
                </a:effectLst>
                <a:latin typeface="Market Deco" panose="02000000000000000000" pitchFamily="2" charset="0"/>
                <a:ea typeface="HGPSoeiKakugothicUB" panose="020B0900000000000000" pitchFamily="34" charset="-128"/>
                <a:cs typeface="Segoe UI" panose="020B0502040204020203" pitchFamily="34" charset="0"/>
              </a:rPr>
              <a:t>Meal plans - how do they work</a:t>
            </a:r>
          </a:p>
        </p:txBody>
      </p:sp>
      <p:pic>
        <p:nvPicPr>
          <p:cNvPr id="5" name="Graphic 4" descr="Pasta">
            <a:extLst>
              <a:ext uri="{FF2B5EF4-FFF2-40B4-BE49-F238E27FC236}">
                <a16:creationId xmlns:a16="http://schemas.microsoft.com/office/drawing/2014/main" id="{DC16CADE-AEE3-4245-AA82-B05D8B32ED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420785" y="3196127"/>
            <a:ext cx="2171700" cy="2171700"/>
          </a:xfrm>
          <a:prstGeom prst="rect">
            <a:avLst/>
          </a:prstGeom>
        </p:spPr>
      </p:pic>
      <p:pic>
        <p:nvPicPr>
          <p:cNvPr id="7" name="Graphic 6" descr="Right pointing backhand index ">
            <a:extLst>
              <a:ext uri="{FF2B5EF4-FFF2-40B4-BE49-F238E27FC236}">
                <a16:creationId xmlns:a16="http://schemas.microsoft.com/office/drawing/2014/main" id="{42275CC8-458C-F74B-86BE-715C53C3E1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6200000">
            <a:off x="1448485" y="3196126"/>
            <a:ext cx="2171699" cy="2171699"/>
          </a:xfrm>
          <a:prstGeom prst="rect">
            <a:avLst/>
          </a:prstGeom>
        </p:spPr>
      </p:pic>
      <p:pic>
        <p:nvPicPr>
          <p:cNvPr id="13" name="Graphic 12" descr="Credit card">
            <a:extLst>
              <a:ext uri="{FF2B5EF4-FFF2-40B4-BE49-F238E27FC236}">
                <a16:creationId xmlns:a16="http://schemas.microsoft.com/office/drawing/2014/main" id="{514C36CD-7181-6443-BEEC-4515052C93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934635" y="3196127"/>
            <a:ext cx="2171699" cy="2171699"/>
          </a:xfrm>
          <a:prstGeom prst="rect">
            <a:avLst/>
          </a:prstGeom>
        </p:spPr>
      </p:pic>
      <p:pic>
        <p:nvPicPr>
          <p:cNvPr id="15" name="Graphic 14" descr="Line arrow: Straight">
            <a:extLst>
              <a:ext uri="{FF2B5EF4-FFF2-40B4-BE49-F238E27FC236}">
                <a16:creationId xmlns:a16="http://schemas.microsoft.com/office/drawing/2014/main" id="{F1386BA2-2ACA-6846-A5DD-F2FE46D1A84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10800000">
            <a:off x="3820210" y="4015717"/>
            <a:ext cx="914400" cy="914400"/>
          </a:xfrm>
          <a:prstGeom prst="rect">
            <a:avLst/>
          </a:prstGeom>
        </p:spPr>
      </p:pic>
      <p:pic>
        <p:nvPicPr>
          <p:cNvPr id="21" name="Graphic 20" descr="Line arrow: Straight">
            <a:extLst>
              <a:ext uri="{FF2B5EF4-FFF2-40B4-BE49-F238E27FC236}">
                <a16:creationId xmlns:a16="http://schemas.microsoft.com/office/drawing/2014/main" id="{FFCB1F1C-BD63-C941-8F24-094BADB607D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10800000">
            <a:off x="7306359" y="4015717"/>
            <a:ext cx="914400" cy="914400"/>
          </a:xfrm>
          <a:prstGeom prst="rect">
            <a:avLst/>
          </a:prstGeom>
        </p:spPr>
      </p:pic>
      <p:sp>
        <p:nvSpPr>
          <p:cNvPr id="22" name="TextBox 21">
            <a:extLst>
              <a:ext uri="{FF2B5EF4-FFF2-40B4-BE49-F238E27FC236}">
                <a16:creationId xmlns:a16="http://schemas.microsoft.com/office/drawing/2014/main" id="{65E3EE75-3BBC-F04C-95AB-ED63A37783BC}"/>
              </a:ext>
            </a:extLst>
          </p:cNvPr>
          <p:cNvSpPr txBox="1"/>
          <p:nvPr/>
        </p:nvSpPr>
        <p:spPr>
          <a:xfrm>
            <a:off x="1448485" y="5507561"/>
            <a:ext cx="2171700" cy="707886"/>
          </a:xfrm>
          <a:prstGeom prst="rect">
            <a:avLst/>
          </a:prstGeom>
          <a:noFill/>
        </p:spPr>
        <p:txBody>
          <a:bodyPr wrap="square" rtlCol="0">
            <a:spAutoFit/>
          </a:bodyPr>
          <a:lstStyle/>
          <a:p>
            <a:r>
              <a:rPr lang="en-US" sz="2000" dirty="0">
                <a:latin typeface="Avenir Next Condensed" panose="020B0506020202020204" pitchFamily="34" charset="0"/>
                <a:ea typeface="HGPSoeiKakugothicUB" panose="020B0900000000000000" pitchFamily="34" charset="-128"/>
              </a:rPr>
              <a:t>Choose the plan that best fits your needs</a:t>
            </a:r>
          </a:p>
        </p:txBody>
      </p:sp>
      <p:sp>
        <p:nvSpPr>
          <p:cNvPr id="23" name="TextBox 22">
            <a:extLst>
              <a:ext uri="{FF2B5EF4-FFF2-40B4-BE49-F238E27FC236}">
                <a16:creationId xmlns:a16="http://schemas.microsoft.com/office/drawing/2014/main" id="{51CBDBBE-2C99-4044-A9A8-3FF323295E92}"/>
              </a:ext>
            </a:extLst>
          </p:cNvPr>
          <p:cNvSpPr txBox="1"/>
          <p:nvPr/>
        </p:nvSpPr>
        <p:spPr>
          <a:xfrm>
            <a:off x="5008454" y="5507561"/>
            <a:ext cx="2171700" cy="707886"/>
          </a:xfrm>
          <a:prstGeom prst="rect">
            <a:avLst/>
          </a:prstGeom>
          <a:noFill/>
        </p:spPr>
        <p:txBody>
          <a:bodyPr wrap="square" rtlCol="0">
            <a:spAutoFit/>
          </a:bodyPr>
          <a:lstStyle/>
          <a:p>
            <a:r>
              <a:rPr lang="en-US" sz="2000" dirty="0">
                <a:latin typeface="Avenir Next Condensed" panose="020B0506020202020204" pitchFamily="34" charset="0"/>
                <a:ea typeface="HGPSoeiKakugothicUB" panose="020B0900000000000000" pitchFamily="34" charset="-128"/>
              </a:rPr>
              <a:t>Meal Plans are loaded to your RU ID card</a:t>
            </a:r>
          </a:p>
        </p:txBody>
      </p:sp>
      <p:sp>
        <p:nvSpPr>
          <p:cNvPr id="24" name="TextBox 23">
            <a:extLst>
              <a:ext uri="{FF2B5EF4-FFF2-40B4-BE49-F238E27FC236}">
                <a16:creationId xmlns:a16="http://schemas.microsoft.com/office/drawing/2014/main" id="{EC3C9AAE-CB90-0B45-806F-691031086EBF}"/>
              </a:ext>
            </a:extLst>
          </p:cNvPr>
          <p:cNvSpPr txBox="1"/>
          <p:nvPr/>
        </p:nvSpPr>
        <p:spPr>
          <a:xfrm>
            <a:off x="8568423" y="5507561"/>
            <a:ext cx="2171700" cy="707886"/>
          </a:xfrm>
          <a:prstGeom prst="rect">
            <a:avLst/>
          </a:prstGeom>
          <a:noFill/>
        </p:spPr>
        <p:txBody>
          <a:bodyPr wrap="square" rtlCol="0">
            <a:spAutoFit/>
          </a:bodyPr>
          <a:lstStyle/>
          <a:p>
            <a:r>
              <a:rPr lang="en-US" sz="2000" dirty="0">
                <a:latin typeface="Avenir Next Condensed" panose="020B0506020202020204" pitchFamily="34" charset="0"/>
                <a:ea typeface="HGPSoeiKakugothicUB" panose="020B0900000000000000" pitchFamily="34" charset="-128"/>
              </a:rPr>
              <a:t>Swipe at applicable locations and enjoy</a:t>
            </a:r>
          </a:p>
        </p:txBody>
      </p:sp>
    </p:spTree>
    <p:extLst>
      <p:ext uri="{BB962C8B-B14F-4D97-AF65-F5344CB8AC3E}">
        <p14:creationId xmlns:p14="http://schemas.microsoft.com/office/powerpoint/2010/main" val="993135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1827" y="1614721"/>
            <a:ext cx="9862231" cy="5279022"/>
          </a:xfrm>
          <a:prstGeom prst="rect">
            <a:avLst/>
          </a:prstGeom>
          <a:solidFill>
            <a:srgbClr val="DAE123"/>
          </a:solidFill>
          <a:ln>
            <a:solidFill>
              <a:srgbClr val="DAE12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B1B0CC5-773F-438D-9966-BA30F78F0CC0}"/>
              </a:ext>
            </a:extLst>
          </p:cNvPr>
          <p:cNvSpPr txBox="1"/>
          <p:nvPr/>
        </p:nvSpPr>
        <p:spPr>
          <a:xfrm>
            <a:off x="358140" y="128505"/>
            <a:ext cx="8310289" cy="1446550"/>
          </a:xfrm>
          <a:prstGeom prst="rect">
            <a:avLst/>
          </a:prstGeom>
          <a:noFill/>
        </p:spPr>
        <p:txBody>
          <a:bodyPr wrap="square" rtlCol="0">
            <a:spAutoFit/>
          </a:bodyPr>
          <a:lstStyle/>
          <a:p>
            <a:r>
              <a:rPr lang="en-US" sz="8800" dirty="0">
                <a:solidFill>
                  <a:srgbClr val="DAE123"/>
                </a:solidFill>
                <a:latin typeface="The Historia Demo" pitchFamily="2" charset="0"/>
              </a:rPr>
              <a:t>Meal Membership Perks</a:t>
            </a:r>
          </a:p>
        </p:txBody>
      </p:sp>
      <p:pic>
        <p:nvPicPr>
          <p:cNvPr id="10" name="Picture 9"/>
          <p:cNvPicPr>
            <a:picLocks noChangeAspect="1"/>
          </p:cNvPicPr>
          <p:nvPr/>
        </p:nvPicPr>
        <p:blipFill>
          <a:blip r:embed="rId3"/>
          <a:stretch>
            <a:fillRect/>
          </a:stretch>
        </p:blipFill>
        <p:spPr>
          <a:xfrm flipH="1">
            <a:off x="8470894" y="980275"/>
            <a:ext cx="2451802" cy="4036876"/>
          </a:xfrm>
          <a:prstGeom prst="rect">
            <a:avLst/>
          </a:prstGeom>
        </p:spPr>
      </p:pic>
      <p:pic>
        <p:nvPicPr>
          <p:cNvPr id="11" name="Picture 10"/>
          <p:cNvPicPr>
            <a:picLocks noChangeAspect="1"/>
          </p:cNvPicPr>
          <p:nvPr/>
        </p:nvPicPr>
        <p:blipFill rotWithShape="1">
          <a:blip r:embed="rId4"/>
          <a:srcRect l="35043" t="47486" r="10609" b="8891"/>
          <a:stretch/>
        </p:blipFill>
        <p:spPr>
          <a:xfrm flipH="1">
            <a:off x="7966525" y="128505"/>
            <a:ext cx="4225475" cy="3300495"/>
          </a:xfrm>
          <a:prstGeom prst="rect">
            <a:avLst/>
          </a:prstGeom>
        </p:spPr>
      </p:pic>
      <p:sp>
        <p:nvSpPr>
          <p:cNvPr id="2" name="Rectangle 1">
            <a:extLst>
              <a:ext uri="{FF2B5EF4-FFF2-40B4-BE49-F238E27FC236}">
                <a16:creationId xmlns:a16="http://schemas.microsoft.com/office/drawing/2014/main" id="{5137F091-ACF7-F849-A42F-47B78EC2E96C}"/>
              </a:ext>
            </a:extLst>
          </p:cNvPr>
          <p:cNvSpPr/>
          <p:nvPr/>
        </p:nvSpPr>
        <p:spPr>
          <a:xfrm>
            <a:off x="284687" y="1445007"/>
            <a:ext cx="9986655" cy="5448736"/>
          </a:xfrm>
          <a:prstGeom prst="rect">
            <a:avLst/>
          </a:prstGeom>
        </p:spPr>
        <p:txBody>
          <a:bodyPr wrap="square">
            <a:spAutoFit/>
          </a:bodyPr>
          <a:lstStyle/>
          <a:p>
            <a:pPr marL="342900" indent="-342900">
              <a:lnSpc>
                <a:spcPct val="200000"/>
              </a:lnSpc>
              <a:buFont typeface="Arial" panose="020B0604020202020204" pitchFamily="34" charset="0"/>
              <a:buChar char="•"/>
            </a:pPr>
            <a:r>
              <a:rPr lang="en-US" sz="3600" dirty="0">
                <a:latin typeface="KG Second Chances Sketch" panose="02000000000000000000" pitchFamily="2" charset="77"/>
              </a:rPr>
              <a:t>TAX FREE PURCHASES</a:t>
            </a:r>
          </a:p>
          <a:p>
            <a:pPr marL="342900" indent="-342900">
              <a:lnSpc>
                <a:spcPct val="200000"/>
              </a:lnSpc>
              <a:buFont typeface="Arial" panose="020B0604020202020204" pitchFamily="34" charset="0"/>
              <a:buChar char="•"/>
            </a:pPr>
            <a:r>
              <a:rPr lang="en-US" sz="3600" dirty="0">
                <a:latin typeface="KG Second Chances Sketch" panose="02000000000000000000" pitchFamily="2" charset="77"/>
              </a:rPr>
              <a:t>ACCESS TO MOBILE ORDERING </a:t>
            </a:r>
          </a:p>
          <a:p>
            <a:pPr marL="342900" indent="-342900">
              <a:lnSpc>
                <a:spcPct val="200000"/>
              </a:lnSpc>
              <a:buFont typeface="Arial" panose="020B0604020202020204" pitchFamily="34" charset="0"/>
              <a:buChar char="•"/>
            </a:pPr>
            <a:r>
              <a:rPr lang="en-US" sz="3600" dirty="0">
                <a:latin typeface="KG Second Chances Sketch" panose="02000000000000000000" pitchFamily="2" charset="77"/>
              </a:rPr>
              <a:t>RETAIL DISCOUNTS</a:t>
            </a:r>
          </a:p>
          <a:p>
            <a:pPr marL="342900" indent="-342900">
              <a:lnSpc>
                <a:spcPct val="200000"/>
              </a:lnSpc>
              <a:buFont typeface="Arial" panose="020B0604020202020204" pitchFamily="34" charset="0"/>
              <a:buChar char="•"/>
            </a:pPr>
            <a:r>
              <a:rPr lang="en-US" sz="3600" dirty="0">
                <a:latin typeface="KG Second Chances Sketch" panose="02000000000000000000" pitchFamily="2" charset="77"/>
              </a:rPr>
              <a:t>LEGACY EVENTS</a:t>
            </a:r>
          </a:p>
          <a:p>
            <a:pPr marL="342900" indent="-342900">
              <a:lnSpc>
                <a:spcPct val="200000"/>
              </a:lnSpc>
              <a:buFont typeface="Arial" panose="020B0604020202020204" pitchFamily="34" charset="0"/>
              <a:buChar char="•"/>
            </a:pPr>
            <a:r>
              <a:rPr lang="en-US" sz="3600" dirty="0">
                <a:latin typeface="KG Second Chances Sketch" panose="02000000000000000000" pitchFamily="2" charset="77"/>
              </a:rPr>
              <a:t>Less dirty dishes and more free time  </a:t>
            </a:r>
          </a:p>
        </p:txBody>
      </p:sp>
      <p:sp>
        <p:nvSpPr>
          <p:cNvPr id="27" name="TextBox 26">
            <a:extLst>
              <a:ext uri="{FF2B5EF4-FFF2-40B4-BE49-F238E27FC236}">
                <a16:creationId xmlns:a16="http://schemas.microsoft.com/office/drawing/2014/main" id="{A947EBAF-0014-1840-A514-336AF35189CC}"/>
              </a:ext>
            </a:extLst>
          </p:cNvPr>
          <p:cNvSpPr txBox="1"/>
          <p:nvPr/>
        </p:nvSpPr>
        <p:spPr>
          <a:xfrm>
            <a:off x="425477" y="98757"/>
            <a:ext cx="8310289" cy="1446550"/>
          </a:xfrm>
          <a:prstGeom prst="rect">
            <a:avLst/>
          </a:prstGeom>
          <a:noFill/>
        </p:spPr>
        <p:txBody>
          <a:bodyPr wrap="square" rtlCol="0">
            <a:spAutoFit/>
          </a:bodyPr>
          <a:lstStyle/>
          <a:p>
            <a:r>
              <a:rPr lang="en-US" sz="8800" dirty="0">
                <a:latin typeface="The Historia Demo" pitchFamily="2" charset="0"/>
              </a:rPr>
              <a:t>Meal Membership Perks</a:t>
            </a:r>
          </a:p>
        </p:txBody>
      </p:sp>
    </p:spTree>
    <p:extLst>
      <p:ext uri="{BB962C8B-B14F-4D97-AF65-F5344CB8AC3E}">
        <p14:creationId xmlns:p14="http://schemas.microsoft.com/office/powerpoint/2010/main" val="34716774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C80625A-E3A9-F04F-BA65-C8575C86936D}"/>
              </a:ext>
            </a:extLst>
          </p:cNvPr>
          <p:cNvSpPr/>
          <p:nvPr/>
        </p:nvSpPr>
        <p:spPr>
          <a:xfrm>
            <a:off x="-27353" y="3830110"/>
            <a:ext cx="12219353" cy="256215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rotWithShape="1">
          <a:blip r:embed="rId3"/>
          <a:srcRect r="-4526"/>
          <a:stretch/>
        </p:blipFill>
        <p:spPr>
          <a:xfrm rot="8557479">
            <a:off x="10668078" y="-1046328"/>
            <a:ext cx="2426900" cy="3440771"/>
          </a:xfrm>
          <a:prstGeom prst="rect">
            <a:avLst/>
          </a:prstGeom>
        </p:spPr>
      </p:pic>
      <p:pic>
        <p:nvPicPr>
          <p:cNvPr id="12" name="Picture 11"/>
          <p:cNvPicPr>
            <a:picLocks noChangeAspect="1"/>
          </p:cNvPicPr>
          <p:nvPr/>
        </p:nvPicPr>
        <p:blipFill rotWithShape="1">
          <a:blip r:embed="rId4"/>
          <a:srcRect b="31794"/>
          <a:stretch/>
        </p:blipFill>
        <p:spPr>
          <a:xfrm>
            <a:off x="-27353" y="3895197"/>
            <a:ext cx="4317419" cy="2962803"/>
          </a:xfrm>
          <a:prstGeom prst="rect">
            <a:avLst/>
          </a:prstGeom>
        </p:spPr>
      </p:pic>
      <p:pic>
        <p:nvPicPr>
          <p:cNvPr id="17" name="Picture 16"/>
          <p:cNvPicPr>
            <a:picLocks noChangeAspect="1"/>
          </p:cNvPicPr>
          <p:nvPr/>
        </p:nvPicPr>
        <p:blipFill>
          <a:blip r:embed="rId5"/>
          <a:stretch>
            <a:fillRect/>
          </a:stretch>
        </p:blipFill>
        <p:spPr>
          <a:xfrm rot="16200000">
            <a:off x="10555748" y="5342200"/>
            <a:ext cx="2053167" cy="1618059"/>
          </a:xfrm>
          <a:prstGeom prst="rect">
            <a:avLst/>
          </a:prstGeom>
        </p:spPr>
      </p:pic>
      <p:sp>
        <p:nvSpPr>
          <p:cNvPr id="10" name="TextBox 9">
            <a:extLst>
              <a:ext uri="{FF2B5EF4-FFF2-40B4-BE49-F238E27FC236}">
                <a16:creationId xmlns:a16="http://schemas.microsoft.com/office/drawing/2014/main" id="{7D2BC5C7-C09C-1743-9073-67003958EBDE}"/>
              </a:ext>
            </a:extLst>
          </p:cNvPr>
          <p:cNvSpPr txBox="1"/>
          <p:nvPr/>
        </p:nvSpPr>
        <p:spPr>
          <a:xfrm>
            <a:off x="309879" y="115294"/>
            <a:ext cx="10662921" cy="3508653"/>
          </a:xfrm>
          <a:prstGeom prst="rect">
            <a:avLst/>
          </a:prstGeom>
          <a:noFill/>
        </p:spPr>
        <p:txBody>
          <a:bodyPr wrap="square" rtlCol="0">
            <a:spAutoFit/>
          </a:bodyPr>
          <a:lstStyle/>
          <a:p>
            <a:pPr>
              <a:lnSpc>
                <a:spcPct val="150000"/>
              </a:lnSpc>
            </a:pPr>
            <a:r>
              <a:rPr lang="en-US" sz="3600" b="1" dirty="0">
                <a:solidFill>
                  <a:srgbClr val="E53487"/>
                </a:solidFill>
                <a:latin typeface="Deansgate" pitchFamily="2" charset="77"/>
                <a:ea typeface="Deansgate" pitchFamily="2" charset="77"/>
              </a:rPr>
              <a:t>On Campus Resident Meal Memberships</a:t>
            </a:r>
            <a:endParaRPr lang="en-US" sz="1600" dirty="0">
              <a:solidFill>
                <a:srgbClr val="E53487"/>
              </a:solidFill>
              <a:latin typeface="Deansgate" pitchFamily="2" charset="77"/>
              <a:ea typeface="Deansgate" pitchFamily="2" charset="77"/>
            </a:endParaRPr>
          </a:p>
          <a:p>
            <a:endParaRPr lang="en-US" sz="2400" b="1" dirty="0"/>
          </a:p>
          <a:p>
            <a:r>
              <a:rPr lang="en-US" sz="2400" b="1" dirty="0"/>
              <a:t>Flex Plan:</a:t>
            </a:r>
            <a:r>
              <a:rPr lang="en-US" sz="2400" dirty="0"/>
              <a:t> This plan you receive $660 Flex Dollars at a declining balance + $30 vending dollars. With the use of this plan you receive a built in discount of 50-70% all dining purchases.</a:t>
            </a:r>
          </a:p>
          <a:p>
            <a:endParaRPr lang="en-US" sz="2400" b="1" dirty="0"/>
          </a:p>
          <a:p>
            <a:r>
              <a:rPr lang="en-US" sz="2400" b="1" dirty="0"/>
              <a:t>15 or 19 Plus Plan:</a:t>
            </a:r>
            <a:r>
              <a:rPr lang="en-US" sz="2400" dirty="0"/>
              <a:t> This plan provides 15/19 meals per week in our all you can eat dining halls and $150 Food Dollars which can be spent at all retail locations.</a:t>
            </a:r>
          </a:p>
        </p:txBody>
      </p:sp>
      <p:sp>
        <p:nvSpPr>
          <p:cNvPr id="18" name="TextBox 17">
            <a:extLst>
              <a:ext uri="{FF2B5EF4-FFF2-40B4-BE49-F238E27FC236}">
                <a16:creationId xmlns:a16="http://schemas.microsoft.com/office/drawing/2014/main" id="{1A522E0A-3272-3F48-8512-F755AFA03F89}"/>
              </a:ext>
            </a:extLst>
          </p:cNvPr>
          <p:cNvSpPr txBox="1"/>
          <p:nvPr/>
        </p:nvSpPr>
        <p:spPr>
          <a:xfrm>
            <a:off x="3719670" y="4119904"/>
            <a:ext cx="7624028" cy="2031325"/>
          </a:xfrm>
          <a:prstGeom prst="rect">
            <a:avLst/>
          </a:prstGeom>
          <a:noFill/>
        </p:spPr>
        <p:txBody>
          <a:bodyPr wrap="square" rtlCol="0">
            <a:spAutoFit/>
          </a:bodyPr>
          <a:lstStyle/>
          <a:p>
            <a:r>
              <a:rPr lang="en-US" b="1" dirty="0">
                <a:solidFill>
                  <a:schemeClr val="bg1"/>
                </a:solidFill>
                <a:latin typeface="Avenir Next Condensed" panose="020B0506020202020204" pitchFamily="34" charset="0"/>
              </a:rPr>
              <a:t>*What’s a Flex Dollar?</a:t>
            </a:r>
          </a:p>
          <a:p>
            <a:r>
              <a:rPr lang="en-US" dirty="0">
                <a:solidFill>
                  <a:schemeClr val="bg1"/>
                </a:solidFill>
                <a:latin typeface="Avenir Next Condensed" panose="020B0506020202020204" pitchFamily="34" charset="0"/>
              </a:rPr>
              <a:t>When using flex dollars, the meal plan discount is automatically applied on the front-end dollar amount. Meaning, the price paid for meals is 50% (retail) or 66-70% (dining halls) below what is advertised.</a:t>
            </a:r>
          </a:p>
          <a:p>
            <a:endParaRPr lang="en-US" dirty="0">
              <a:solidFill>
                <a:schemeClr val="bg1"/>
              </a:solidFill>
              <a:latin typeface="Avenir Next Condensed" panose="020B0506020202020204" pitchFamily="34" charset="0"/>
            </a:endParaRPr>
          </a:p>
          <a:p>
            <a:r>
              <a:rPr lang="en-US" b="1" dirty="0">
                <a:solidFill>
                  <a:schemeClr val="bg1"/>
                </a:solidFill>
                <a:latin typeface="Avenir Next Condensed" panose="020B0506020202020204" pitchFamily="34" charset="0"/>
              </a:rPr>
              <a:t>*The Flex Plan is the default (and most popular) plan for on-campus residents, so if you’re satisfied with it, no need to do anything on your end!</a:t>
            </a:r>
          </a:p>
        </p:txBody>
      </p:sp>
    </p:spTree>
    <p:extLst>
      <p:ext uri="{BB962C8B-B14F-4D97-AF65-F5344CB8AC3E}">
        <p14:creationId xmlns:p14="http://schemas.microsoft.com/office/powerpoint/2010/main" val="7268050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3070</TotalTime>
  <Words>942</Words>
  <Application>Microsoft Office PowerPoint</Application>
  <PresentationFormat>Widescreen</PresentationFormat>
  <Paragraphs>133</Paragraphs>
  <Slides>16</Slides>
  <Notes>10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16</vt:i4>
      </vt:variant>
    </vt:vector>
  </HeadingPairs>
  <TitlesOfParts>
    <vt:vector size="34" baseType="lpstr">
      <vt:lpstr>Arial</vt:lpstr>
      <vt:lpstr>Futura Medium</vt:lpstr>
      <vt:lpstr>The Historia Demo</vt:lpstr>
      <vt:lpstr>TamarilloJF</vt:lpstr>
      <vt:lpstr>Montserrat</vt:lpstr>
      <vt:lpstr>Market Deco</vt:lpstr>
      <vt:lpstr>Modern Love Grunge</vt:lpstr>
      <vt:lpstr>Segoe UI</vt:lpstr>
      <vt:lpstr>KG Second Chances Sketch</vt:lpstr>
      <vt:lpstr>Calibri</vt:lpstr>
      <vt:lpstr>Century Gothic</vt:lpstr>
      <vt:lpstr>HGPSoeiKakugothicUB</vt:lpstr>
      <vt:lpstr>Golden Plains - Demo</vt:lpstr>
      <vt:lpstr>Wingdings</vt:lpstr>
      <vt:lpstr>Deansgate</vt:lpstr>
      <vt:lpstr>Avenir Next Condensed</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Hurst</dc:creator>
  <cp:lastModifiedBy>Lucas, Jason</cp:lastModifiedBy>
  <cp:revision>66</cp:revision>
  <dcterms:created xsi:type="dcterms:W3CDTF">2019-01-16T19:21:20Z</dcterms:created>
  <dcterms:modified xsi:type="dcterms:W3CDTF">2021-01-13T23:35:39Z</dcterms:modified>
</cp:coreProperties>
</file>