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09" r:id="rId2"/>
    <p:sldId id="328" r:id="rId3"/>
    <p:sldId id="329" r:id="rId4"/>
    <p:sldId id="330" r:id="rId5"/>
    <p:sldId id="331" r:id="rId6"/>
    <p:sldId id="332" r:id="rId7"/>
    <p:sldId id="333" r:id="rId8"/>
    <p:sldId id="335" r:id="rId9"/>
    <p:sldId id="336" r:id="rId10"/>
    <p:sldId id="337" r:id="rId11"/>
    <p:sldId id="338" r:id="rId12"/>
    <p:sldId id="340" r:id="rId13"/>
    <p:sldId id="341" r:id="rId14"/>
    <p:sldId id="342" r:id="rId15"/>
    <p:sldId id="343" r:id="rId16"/>
    <p:sldId id="355" r:id="rId17"/>
    <p:sldId id="346" r:id="rId18"/>
    <p:sldId id="344" r:id="rId19"/>
    <p:sldId id="345" r:id="rId20"/>
    <p:sldId id="347" r:id="rId21"/>
    <p:sldId id="348" r:id="rId22"/>
    <p:sldId id="350" r:id="rId23"/>
    <p:sldId id="349" r:id="rId24"/>
    <p:sldId id="351" r:id="rId25"/>
    <p:sldId id="352" r:id="rId26"/>
    <p:sldId id="353" r:id="rId27"/>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 Carpenter" initials="LJC" lastIdx="12" clrIdx="0"/>
  <p:cmAuthor id="1" name="Chris Ritter"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523"/>
    <a:srgbClr val="6C6D70"/>
    <a:srgbClr val="9A9A9A"/>
    <a:srgbClr val="00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4FD767-923E-F422-D291-5F1EC9E46FD1}" v="1" dt="2020-05-22T18:41:40.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55"/>
    <p:restoredTop sz="75313" autoAdjust="0"/>
  </p:normalViewPr>
  <p:slideViewPr>
    <p:cSldViewPr snapToGrid="0" snapToObjects="1">
      <p:cViewPr varScale="1">
        <p:scale>
          <a:sx n="87" d="100"/>
          <a:sy n="87" d="100"/>
        </p:scale>
        <p:origin x="1162" y="53"/>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nven, James" userId="S::jpenven@radford.edu::7bbc034a-a9ab-4d0f-af2c-5a12f41d8ebe" providerId="AD" clId="Web-{BB4FD767-923E-F422-D291-5F1EC9E46FD1}"/>
    <pc:docChg chg="modSld">
      <pc:chgData name="Penven, James" userId="S::jpenven@radford.edu::7bbc034a-a9ab-4d0f-af2c-5a12f41d8ebe" providerId="AD" clId="Web-{BB4FD767-923E-F422-D291-5F1EC9E46FD1}" dt="2020-05-22T18:41:40.927" v="0" actId="1076"/>
      <pc:docMkLst>
        <pc:docMk/>
      </pc:docMkLst>
      <pc:sldChg chg="modSp">
        <pc:chgData name="Penven, James" userId="S::jpenven@radford.edu::7bbc034a-a9ab-4d0f-af2c-5a12f41d8ebe" providerId="AD" clId="Web-{BB4FD767-923E-F422-D291-5F1EC9E46FD1}" dt="2020-05-22T18:41:40.927" v="0" actId="1076"/>
        <pc:sldMkLst>
          <pc:docMk/>
          <pc:sldMk cId="3243348634" sldId="328"/>
        </pc:sldMkLst>
        <pc:picChg chg="mod">
          <ac:chgData name="Penven, James" userId="S::jpenven@radford.edu::7bbc034a-a9ab-4d0f-af2c-5a12f41d8ebe" providerId="AD" clId="Web-{BB4FD767-923E-F422-D291-5F1EC9E46FD1}" dt="2020-05-22T18:41:40.927" v="0" actId="1076"/>
          <ac:picMkLst>
            <pc:docMk/>
            <pc:sldMk cId="3243348634" sldId="328"/>
            <ac:picMk id="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C39C2E56-F308-C743-8383-24DFF1D26B6D}" type="datetimeFigureOut">
              <a:rPr lang="en-US" smtClean="0"/>
              <a:t>6/1/2020</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46A0A1DA-E657-C645-A2F6-5995DCC30F74}" type="slidenum">
              <a:rPr lang="en-US" smtClean="0"/>
              <a:t>‹#›</a:t>
            </a:fld>
            <a:endParaRPr lang="en-US"/>
          </a:p>
        </p:txBody>
      </p:sp>
    </p:spTree>
    <p:extLst>
      <p:ext uri="{BB962C8B-B14F-4D97-AF65-F5344CB8AC3E}">
        <p14:creationId xmlns:p14="http://schemas.microsoft.com/office/powerpoint/2010/main" val="2934589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0A1DA-E657-C645-A2F6-5995DCC30F74}" type="slidenum">
              <a:rPr lang="en-US" smtClean="0"/>
              <a:t>1</a:t>
            </a:fld>
            <a:endParaRPr lang="en-US"/>
          </a:p>
        </p:txBody>
      </p:sp>
    </p:spTree>
    <p:extLst>
      <p:ext uri="{BB962C8B-B14F-4D97-AF65-F5344CB8AC3E}">
        <p14:creationId xmlns:p14="http://schemas.microsoft.com/office/powerpoint/2010/main" val="914654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21253" fontAlgn="base" hangingPunct="0">
              <a:lnSpc>
                <a:spcPct val="120000"/>
              </a:lnSpc>
              <a:spcBef>
                <a:spcPct val="0"/>
              </a:spcBef>
              <a:spcAft>
                <a:spcPct val="0"/>
              </a:spcAft>
              <a:buSzPct val="100000"/>
              <a:defRPr/>
            </a:pPr>
            <a:r>
              <a:rPr lang="en-US" altLang="en-US" dirty="0">
                <a:solidFill>
                  <a:srgbClr val="000000"/>
                </a:solidFill>
                <a:latin typeface="Lato Regular" panose="020F0502020204030203" pitchFamily="34" charset="0"/>
                <a:ea typeface="MS PGothic" panose="020B0600070205080204" pitchFamily="34" charset="-128"/>
                <a:sym typeface="Lato Regular" panose="020F0502020204030203" pitchFamily="34" charset="0"/>
              </a:rPr>
              <a:t>Transition to Radford</a:t>
            </a:r>
          </a:p>
          <a:p>
            <a:pPr defTabSz="421253" fontAlgn="base" hangingPunct="0">
              <a:lnSpc>
                <a:spcPct val="120000"/>
              </a:lnSpc>
              <a:spcBef>
                <a:spcPct val="0"/>
              </a:spcBef>
              <a:spcAft>
                <a:spcPct val="0"/>
              </a:spcAft>
              <a:buSzPct val="100000"/>
              <a:defRPr/>
            </a:pPr>
            <a:r>
              <a:rPr lang="en-US" altLang="en-US" dirty="0">
                <a:solidFill>
                  <a:srgbClr val="000000"/>
                </a:solidFill>
                <a:latin typeface="Lato Regular" panose="020F0502020204030203" pitchFamily="34" charset="0"/>
                <a:ea typeface="MS PGothic" panose="020B0600070205080204" pitchFamily="34" charset="-128"/>
                <a:sym typeface="Lato Regular" panose="020F0502020204030203" pitchFamily="34" charset="0"/>
              </a:rPr>
              <a:t>Academics: advisors, advising center, Harvey Knowledge Center </a:t>
            </a:r>
          </a:p>
          <a:p>
            <a:pPr defTabSz="421253" fontAlgn="base" hangingPunct="0">
              <a:lnSpc>
                <a:spcPct val="120000"/>
              </a:lnSpc>
              <a:spcBef>
                <a:spcPct val="0"/>
              </a:spcBef>
              <a:spcAft>
                <a:spcPct val="0"/>
              </a:spcAft>
              <a:buSzPct val="100000"/>
              <a:defRPr/>
            </a:pPr>
            <a:r>
              <a:rPr lang="en-US" altLang="en-US" dirty="0">
                <a:solidFill>
                  <a:srgbClr val="000000"/>
                </a:solidFill>
                <a:latin typeface="Lato Regular" panose="020F0502020204030203" pitchFamily="34" charset="0"/>
                <a:ea typeface="MS PGothic" panose="020B0600070205080204" pitchFamily="34" charset="-128"/>
                <a:sym typeface="Lato Regular" panose="020F0502020204030203" pitchFamily="34" charset="0"/>
              </a:rPr>
              <a:t>Getting involved in a student organization</a:t>
            </a:r>
          </a:p>
          <a:p>
            <a:pPr defTabSz="421253" fontAlgn="base" hangingPunct="0">
              <a:lnSpc>
                <a:spcPct val="120000"/>
              </a:lnSpc>
              <a:spcBef>
                <a:spcPct val="0"/>
              </a:spcBef>
              <a:spcAft>
                <a:spcPct val="0"/>
              </a:spcAft>
              <a:buSzPct val="100000"/>
              <a:defRPr/>
            </a:pPr>
            <a:r>
              <a:rPr lang="en-US" altLang="en-US" dirty="0">
                <a:solidFill>
                  <a:srgbClr val="000000"/>
                </a:solidFill>
                <a:latin typeface="Lato Regular" panose="020F0502020204030203" pitchFamily="34" charset="0"/>
                <a:ea typeface="MS PGothic" panose="020B0600070205080204" pitchFamily="34" charset="-128"/>
                <a:sym typeface="Lato Regular" panose="020F0502020204030203" pitchFamily="34" charset="0"/>
              </a:rPr>
              <a:t>Safety: RU Alerts, emergency phones, </a:t>
            </a:r>
            <a:r>
              <a:rPr lang="en-US" altLang="en-US" dirty="0">
                <a:solidFill>
                  <a:srgbClr val="000000"/>
                </a:solidFill>
                <a:latin typeface="Lato Regular" panose="020F0502020204030203" pitchFamily="34" charset="0"/>
                <a:ea typeface="MS PGothic" panose="020B0600070205080204" pitchFamily="34" charset="-128"/>
                <a:sym typeface="Lato Italic" panose="020F0502020204030203" pitchFamily="34" charset="0"/>
              </a:rPr>
              <a:t>Live Safe App</a:t>
            </a:r>
            <a:endParaRPr lang="en-US" altLang="en-US" dirty="0">
              <a:solidFill>
                <a:srgbClr val="000000"/>
              </a:solidFill>
              <a:latin typeface="Lato Regular" panose="020F0502020204030203" pitchFamily="34" charset="0"/>
              <a:ea typeface="MS PGothic" panose="020B0600070205080204" pitchFamily="34" charset="-128"/>
              <a:sym typeface="Lato Regular" panose="020F0502020204030203" pitchFamily="34" charset="0"/>
            </a:endParaRPr>
          </a:p>
          <a:p>
            <a:pPr defTabSz="421253" fontAlgn="base" hangingPunct="0">
              <a:lnSpc>
                <a:spcPct val="120000"/>
              </a:lnSpc>
              <a:spcBef>
                <a:spcPct val="0"/>
              </a:spcBef>
              <a:spcAft>
                <a:spcPct val="0"/>
              </a:spcAft>
              <a:buSzPct val="100000"/>
              <a:defRPr/>
            </a:pPr>
            <a:r>
              <a:rPr lang="en-US" altLang="en-US" dirty="0">
                <a:solidFill>
                  <a:srgbClr val="000000"/>
                </a:solidFill>
                <a:latin typeface="Lato Regular" panose="020F0502020204030203" pitchFamily="34" charset="0"/>
                <a:ea typeface="MS PGothic" panose="020B0600070205080204" pitchFamily="34" charset="-128"/>
                <a:sym typeface="Lato Regular" panose="020F0502020204030203" pitchFamily="34" charset="0"/>
              </a:rPr>
              <a:t>Student Services: Registrar, Parking Services, Financial Aid</a:t>
            </a:r>
          </a:p>
          <a:p>
            <a:pPr defTabSz="421253" fontAlgn="base" hangingPunct="0">
              <a:lnSpc>
                <a:spcPct val="120000"/>
              </a:lnSpc>
              <a:spcBef>
                <a:spcPct val="0"/>
              </a:spcBef>
              <a:spcAft>
                <a:spcPct val="0"/>
              </a:spcAft>
              <a:buSzPct val="100000"/>
              <a:defRPr/>
            </a:pPr>
            <a:r>
              <a:rPr lang="en-US" altLang="en-US" dirty="0">
                <a:solidFill>
                  <a:srgbClr val="000000"/>
                </a:solidFill>
                <a:latin typeface="Lato Regular" panose="020F0502020204030203" pitchFamily="34" charset="0"/>
                <a:ea typeface="MS PGothic" panose="020B0600070205080204" pitchFamily="34" charset="-128"/>
                <a:sym typeface="Lato Regular" panose="020F0502020204030203" pitchFamily="34" charset="0"/>
              </a:rPr>
              <a:t>Dining &amp; Housing</a:t>
            </a:r>
          </a:p>
          <a:p>
            <a:pPr defTabSz="421253" fontAlgn="base" hangingPunct="0">
              <a:lnSpc>
                <a:spcPct val="120000"/>
              </a:lnSpc>
              <a:spcBef>
                <a:spcPct val="0"/>
              </a:spcBef>
              <a:spcAft>
                <a:spcPct val="0"/>
              </a:spcAft>
              <a:buSzPct val="100000"/>
              <a:defRPr/>
            </a:pPr>
            <a:r>
              <a:rPr lang="en-US" altLang="en-US" dirty="0">
                <a:solidFill>
                  <a:srgbClr val="000000"/>
                </a:solidFill>
                <a:latin typeface="Lato Regular" panose="020F0502020204030203" pitchFamily="34" charset="0"/>
                <a:ea typeface="MS PGothic" panose="020B0600070205080204" pitchFamily="34" charset="-128"/>
                <a:sym typeface="Lato Regular" panose="020F0502020204030203" pitchFamily="34" charset="0"/>
              </a:rPr>
              <a:t>Responsibility and positive choices</a:t>
            </a:r>
          </a:p>
          <a:p>
            <a:pPr defTabSz="421253" fontAlgn="base" hangingPunct="0">
              <a:lnSpc>
                <a:spcPct val="120000"/>
              </a:lnSpc>
              <a:spcBef>
                <a:spcPct val="0"/>
              </a:spcBef>
              <a:spcAft>
                <a:spcPct val="0"/>
              </a:spcAft>
              <a:buSzPct val="100000"/>
              <a:defRPr/>
            </a:pPr>
            <a:r>
              <a:rPr lang="en-US" altLang="en-US" dirty="0">
                <a:solidFill>
                  <a:srgbClr val="000000"/>
                </a:solidFill>
                <a:latin typeface="Lato Regular" panose="020F0502020204030203" pitchFamily="34" charset="0"/>
                <a:ea typeface="MS PGothic" panose="020B0600070205080204" pitchFamily="34" charset="-128"/>
                <a:sym typeface="Lato Regular" panose="020F0502020204030203" pitchFamily="34" charset="0"/>
              </a:rPr>
              <a:t>Alcohol policy, use and abuse</a:t>
            </a:r>
          </a:p>
          <a:p>
            <a:endParaRPr lang="en-US" dirty="0"/>
          </a:p>
        </p:txBody>
      </p:sp>
      <p:sp>
        <p:nvSpPr>
          <p:cNvPr id="4" name="Slide Number Placeholder 3"/>
          <p:cNvSpPr>
            <a:spLocks noGrp="1"/>
          </p:cNvSpPr>
          <p:nvPr>
            <p:ph type="sldNum" sz="quarter" idx="10"/>
          </p:nvPr>
        </p:nvSpPr>
        <p:spPr/>
        <p:txBody>
          <a:bodyPr/>
          <a:lstStyle/>
          <a:p>
            <a:fld id="{46A0A1DA-E657-C645-A2F6-5995DCC30F74}" type="slidenum">
              <a:rPr lang="en-US" smtClean="0"/>
              <a:t>10</a:t>
            </a:fld>
            <a:endParaRPr lang="en-US"/>
          </a:p>
        </p:txBody>
      </p:sp>
    </p:spTree>
    <p:extLst>
      <p:ext uri="{BB962C8B-B14F-4D97-AF65-F5344CB8AC3E}">
        <p14:creationId xmlns:p14="http://schemas.microsoft.com/office/powerpoint/2010/main" val="3404838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0A1DA-E657-C645-A2F6-5995DCC30F74}" type="slidenum">
              <a:rPr lang="en-US" smtClean="0"/>
              <a:t>11</a:t>
            </a:fld>
            <a:endParaRPr lang="en-US"/>
          </a:p>
        </p:txBody>
      </p:sp>
    </p:spTree>
    <p:extLst>
      <p:ext uri="{BB962C8B-B14F-4D97-AF65-F5344CB8AC3E}">
        <p14:creationId xmlns:p14="http://schemas.microsoft.com/office/powerpoint/2010/main" val="2107801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0A1DA-E657-C645-A2F6-5995DCC30F74}" type="slidenum">
              <a:rPr lang="en-US" smtClean="0"/>
              <a:t>12</a:t>
            </a:fld>
            <a:endParaRPr lang="en-US"/>
          </a:p>
        </p:txBody>
      </p:sp>
    </p:spTree>
    <p:extLst>
      <p:ext uri="{BB962C8B-B14F-4D97-AF65-F5344CB8AC3E}">
        <p14:creationId xmlns:p14="http://schemas.microsoft.com/office/powerpoint/2010/main" val="2727310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0A1DA-E657-C645-A2F6-5995DCC30F74}" type="slidenum">
              <a:rPr lang="en-US" smtClean="0"/>
              <a:t>13</a:t>
            </a:fld>
            <a:endParaRPr lang="en-US"/>
          </a:p>
        </p:txBody>
      </p:sp>
    </p:spTree>
    <p:extLst>
      <p:ext uri="{BB962C8B-B14F-4D97-AF65-F5344CB8AC3E}">
        <p14:creationId xmlns:p14="http://schemas.microsoft.com/office/powerpoint/2010/main" val="3218045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0A1DA-E657-C645-A2F6-5995DCC30F74}" type="slidenum">
              <a:rPr lang="en-US" smtClean="0"/>
              <a:t>14</a:t>
            </a:fld>
            <a:endParaRPr lang="en-US"/>
          </a:p>
        </p:txBody>
      </p:sp>
    </p:spTree>
    <p:extLst>
      <p:ext uri="{BB962C8B-B14F-4D97-AF65-F5344CB8AC3E}">
        <p14:creationId xmlns:p14="http://schemas.microsoft.com/office/powerpoint/2010/main" val="3869725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Partnership</a:t>
            </a:r>
          </a:p>
          <a:p>
            <a:pPr lvl="0"/>
            <a:r>
              <a:rPr lang="en-US" dirty="0"/>
              <a:t>Advocacy </a:t>
            </a:r>
          </a:p>
          <a:p>
            <a:r>
              <a:rPr lang="en-US" dirty="0"/>
              <a:t>Communication</a:t>
            </a:r>
            <a:endParaRPr lang="en-US" altLang="en-US" dirty="0">
              <a:solidFill>
                <a:srgbClr val="000000"/>
              </a:solidFill>
              <a:sym typeface="Lato Regular" panose="020F0502020204030203" charset="0"/>
            </a:endParaRPr>
          </a:p>
        </p:txBody>
      </p:sp>
      <p:sp>
        <p:nvSpPr>
          <p:cNvPr id="4" name="Slide Number Placeholder 3"/>
          <p:cNvSpPr>
            <a:spLocks noGrp="1"/>
          </p:cNvSpPr>
          <p:nvPr>
            <p:ph type="sldNum" sz="quarter" idx="10"/>
          </p:nvPr>
        </p:nvSpPr>
        <p:spPr/>
        <p:txBody>
          <a:bodyPr/>
          <a:lstStyle/>
          <a:p>
            <a:fld id="{46A0A1DA-E657-C645-A2F6-5995DCC30F74}" type="slidenum">
              <a:rPr lang="en-US" smtClean="0"/>
              <a:t>15</a:t>
            </a:fld>
            <a:endParaRPr lang="en-US"/>
          </a:p>
        </p:txBody>
      </p:sp>
    </p:spTree>
    <p:extLst>
      <p:ext uri="{BB962C8B-B14F-4D97-AF65-F5344CB8AC3E}">
        <p14:creationId xmlns:p14="http://schemas.microsoft.com/office/powerpoint/2010/main" val="1630980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Assignments emailed to RU email at the end of July. Will include info about move-in dates.</a:t>
            </a:r>
          </a:p>
          <a:p>
            <a:pPr marL="174982" indent="-174982">
              <a:buFont typeface="Arial" panose="020B0604020202020204" pitchFamily="34" charset="0"/>
              <a:buChar char="•"/>
            </a:pPr>
            <a:r>
              <a:rPr lang="en-US" dirty="0"/>
              <a:t>Please use the website as a resource to help your student best prepare for move in</a:t>
            </a:r>
          </a:p>
          <a:p>
            <a:pPr marL="174982" indent="-174982">
              <a:buFont typeface="Arial" panose="020B0604020202020204" pitchFamily="34" charset="0"/>
              <a:buChar char="•"/>
            </a:pPr>
            <a:r>
              <a:rPr lang="en-US" dirty="0"/>
              <a:t>Empower your student to communicate with their roommate and advocate for themselves if they need assistance. </a:t>
            </a:r>
          </a:p>
        </p:txBody>
      </p:sp>
      <p:sp>
        <p:nvSpPr>
          <p:cNvPr id="4" name="Slide Number Placeholder 3"/>
          <p:cNvSpPr>
            <a:spLocks noGrp="1"/>
          </p:cNvSpPr>
          <p:nvPr>
            <p:ph type="sldNum" sz="quarter" idx="10"/>
          </p:nvPr>
        </p:nvSpPr>
        <p:spPr/>
        <p:txBody>
          <a:bodyPr/>
          <a:lstStyle/>
          <a:p>
            <a:fld id="{46A0A1DA-E657-C645-A2F6-5995DCC30F74}" type="slidenum">
              <a:rPr lang="en-US" smtClean="0"/>
              <a:t>16</a:t>
            </a:fld>
            <a:endParaRPr lang="en-US"/>
          </a:p>
        </p:txBody>
      </p:sp>
    </p:spTree>
    <p:extLst>
      <p:ext uri="{BB962C8B-B14F-4D97-AF65-F5344CB8AC3E}">
        <p14:creationId xmlns:p14="http://schemas.microsoft.com/office/powerpoint/2010/main" val="2773311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small" dirty="0"/>
              <a:t>Not all Superheroes have superpowers. Some learn what tools to use and when to employ them to be successful. i.e. Batman's Utility Belt</a:t>
            </a:r>
          </a:p>
          <a:p>
            <a:endParaRPr lang="en-US" cap="small" dirty="0"/>
          </a:p>
          <a:p>
            <a:pPr defTabSz="466618">
              <a:defRPr/>
            </a:pPr>
            <a:r>
              <a:rPr lang="en-US" dirty="0"/>
              <a:t>Access, Empowerment, Inclusion</a:t>
            </a:r>
          </a:p>
          <a:p>
            <a:endParaRPr lang="en-US" dirty="0"/>
          </a:p>
          <a:p>
            <a:r>
              <a:rPr lang="en-US" dirty="0"/>
              <a:t>First Year Families:</a:t>
            </a:r>
          </a:p>
          <a:p>
            <a:pPr marL="174982" indent="-174982">
              <a:buFont typeface="Arial" panose="020B0604020202020204" pitchFamily="34" charset="0"/>
              <a:buChar char="•"/>
            </a:pPr>
            <a:r>
              <a:rPr lang="en-US" dirty="0"/>
              <a:t>Who is covered- the student - not you</a:t>
            </a:r>
          </a:p>
          <a:p>
            <a:pPr marL="174982" indent="-174982">
              <a:buFont typeface="Arial" panose="020B0604020202020204" pitchFamily="34" charset="0"/>
              <a:buChar char="•"/>
            </a:pPr>
            <a:r>
              <a:rPr lang="en-US" dirty="0"/>
              <a:t>Why it is important to access accommodations earlier rather than later.  </a:t>
            </a:r>
          </a:p>
          <a:p>
            <a:pPr marL="174982" indent="-174982">
              <a:buFont typeface="Arial" panose="020B0604020202020204" pitchFamily="34" charset="0"/>
              <a:buChar char="•"/>
            </a:pPr>
            <a:r>
              <a:rPr lang="en-US" dirty="0"/>
              <a:t> It is about access not guaranteed success. </a:t>
            </a:r>
          </a:p>
          <a:p>
            <a:pPr marL="174982" indent="-174982">
              <a:buFont typeface="Arial" panose="020B0604020202020204" pitchFamily="34" charset="0"/>
              <a:buChar char="•"/>
            </a:pPr>
            <a:endParaRPr lang="en-US" dirty="0"/>
          </a:p>
          <a:p>
            <a:r>
              <a:rPr lang="en-US" dirty="0"/>
              <a:t>Transfer Families:</a:t>
            </a:r>
          </a:p>
          <a:p>
            <a:pPr marL="174982" indent="-174982">
              <a:buFont typeface="Arial" panose="020B0604020202020204" pitchFamily="34" charset="0"/>
              <a:buChar char="•"/>
            </a:pPr>
            <a:r>
              <a:rPr lang="en-US" dirty="0"/>
              <a:t>Why is it important to access accommodations  </a:t>
            </a:r>
          </a:p>
          <a:p>
            <a:pPr marL="174982" indent="-174982">
              <a:buFont typeface="Arial" panose="020B0604020202020204" pitchFamily="34" charset="0"/>
              <a:buChar char="•"/>
            </a:pPr>
            <a:r>
              <a:rPr lang="en-US" dirty="0"/>
              <a:t>Never too late to start using them</a:t>
            </a:r>
          </a:p>
        </p:txBody>
      </p:sp>
      <p:sp>
        <p:nvSpPr>
          <p:cNvPr id="4" name="Slide Number Placeholder 3"/>
          <p:cNvSpPr>
            <a:spLocks noGrp="1"/>
          </p:cNvSpPr>
          <p:nvPr>
            <p:ph type="sldNum" sz="quarter" idx="10"/>
          </p:nvPr>
        </p:nvSpPr>
        <p:spPr/>
        <p:txBody>
          <a:bodyPr/>
          <a:lstStyle/>
          <a:p>
            <a:fld id="{46A0A1DA-E657-C645-A2F6-5995DCC30F74}" type="slidenum">
              <a:rPr lang="en-US" smtClean="0"/>
              <a:t>17</a:t>
            </a:fld>
            <a:endParaRPr lang="en-US"/>
          </a:p>
        </p:txBody>
      </p:sp>
    </p:spTree>
    <p:extLst>
      <p:ext uri="{BB962C8B-B14F-4D97-AF65-F5344CB8AC3E}">
        <p14:creationId xmlns:p14="http://schemas.microsoft.com/office/powerpoint/2010/main" val="496786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small" dirty="0"/>
              <a:t>Car Talk, talk about these hard subjects and your family expectations on the way home and on the way back in August because they are trapped and can't get away. </a:t>
            </a:r>
            <a:endParaRPr lang="en-US" dirty="0"/>
          </a:p>
        </p:txBody>
      </p:sp>
      <p:sp>
        <p:nvSpPr>
          <p:cNvPr id="4" name="Slide Number Placeholder 3"/>
          <p:cNvSpPr>
            <a:spLocks noGrp="1"/>
          </p:cNvSpPr>
          <p:nvPr>
            <p:ph type="sldNum" sz="quarter" idx="10"/>
          </p:nvPr>
        </p:nvSpPr>
        <p:spPr/>
        <p:txBody>
          <a:bodyPr/>
          <a:lstStyle/>
          <a:p>
            <a:fld id="{46A0A1DA-E657-C645-A2F6-5995DCC30F74}" type="slidenum">
              <a:rPr lang="en-US" smtClean="0"/>
              <a:t>18</a:t>
            </a:fld>
            <a:endParaRPr lang="en-US"/>
          </a:p>
        </p:txBody>
      </p:sp>
    </p:spTree>
    <p:extLst>
      <p:ext uri="{BB962C8B-B14F-4D97-AF65-F5344CB8AC3E}">
        <p14:creationId xmlns:p14="http://schemas.microsoft.com/office/powerpoint/2010/main" val="592734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We are your doctor while away from home</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Located on lower level of Moffett Hall</a:t>
            </a:r>
          </a:p>
          <a:p>
            <a:pPr marL="291636" indent="-291636" defTabSz="466618">
              <a:lnSpc>
                <a:spcPct val="110000"/>
              </a:lnSpc>
              <a:buFont typeface="Arial" panose="020B0604020202020204" pitchFamily="34" charset="0"/>
              <a:buChar char="•"/>
              <a:defRPr/>
            </a:pPr>
            <a:r>
              <a:rPr lang="en-US" sz="1100" b="0" dirty="0">
                <a:solidFill>
                  <a:schemeClr val="tx1">
                    <a:lumMod val="65000"/>
                    <a:lumOff val="35000"/>
                  </a:schemeClr>
                </a:solidFill>
                <a:latin typeface="+mn-lt"/>
                <a:cs typeface="Trebuchet MS"/>
              </a:rPr>
              <a:t>You can sign up for </a:t>
            </a:r>
            <a:r>
              <a:rPr lang="en-US" sz="1100" b="0" dirty="0" err="1">
                <a:solidFill>
                  <a:schemeClr val="tx1">
                    <a:lumMod val="65000"/>
                    <a:lumOff val="35000"/>
                  </a:schemeClr>
                </a:solidFill>
                <a:latin typeface="+mn-lt"/>
                <a:cs typeface="Trebuchet MS"/>
              </a:rPr>
              <a:t>MyChart</a:t>
            </a:r>
            <a:r>
              <a:rPr lang="en-US" sz="1100" b="0" dirty="0">
                <a:solidFill>
                  <a:schemeClr val="tx1">
                    <a:lumMod val="65000"/>
                    <a:lumOff val="35000"/>
                  </a:schemeClr>
                </a:solidFill>
                <a:latin typeface="+mn-lt"/>
                <a:cs typeface="Trebuchet MS"/>
              </a:rPr>
              <a:t> to have access to your providers -</a:t>
            </a:r>
            <a:r>
              <a:rPr lang="en-US" sz="1100" b="0" dirty="0" err="1">
                <a:latin typeface="+mn-lt"/>
              </a:rPr>
              <a:t>MyChart</a:t>
            </a:r>
            <a:r>
              <a:rPr lang="en-US" sz="1100" b="0" dirty="0">
                <a:latin typeface="+mn-lt"/>
              </a:rPr>
              <a:t> – give you access</a:t>
            </a:r>
            <a:r>
              <a:rPr lang="en-US" sz="1100" b="0" baseline="0" dirty="0">
                <a:latin typeface="+mn-lt"/>
              </a:rPr>
              <a:t> to message your provider and make your own appointment. You must first see a Student Health or </a:t>
            </a:r>
            <a:r>
              <a:rPr lang="en-US" sz="1100" b="0" baseline="0" dirty="0" err="1">
                <a:latin typeface="+mn-lt"/>
              </a:rPr>
              <a:t>Carilion</a:t>
            </a:r>
            <a:r>
              <a:rPr lang="en-US" sz="1100" b="0" baseline="0" dirty="0">
                <a:latin typeface="+mn-lt"/>
              </a:rPr>
              <a:t> Provider to sign up. </a:t>
            </a:r>
            <a:endParaRPr lang="en-US" sz="1100" b="0" dirty="0">
              <a:latin typeface="+mn-lt"/>
            </a:endParaRPr>
          </a:p>
          <a:p>
            <a:pPr marL="291636" indent="-291636">
              <a:lnSpc>
                <a:spcPct val="110000"/>
              </a:lnSpc>
              <a:buFont typeface="Arial" panose="020B0604020202020204" pitchFamily="34" charset="0"/>
              <a:buChar char="•"/>
            </a:pPr>
            <a:r>
              <a:rPr lang="en-US" sz="1100" b="0" dirty="0">
                <a:solidFill>
                  <a:prstClr val="black">
                    <a:lumMod val="65000"/>
                    <a:lumOff val="35000"/>
                  </a:prstClr>
                </a:solidFill>
                <a:latin typeface="+mn-lt"/>
                <a:cs typeface="Trebuchet MS"/>
              </a:rPr>
              <a:t>Access to 24/7 nurse line at </a:t>
            </a:r>
            <a:r>
              <a:rPr lang="en-US" sz="1100" b="0" u="sng" dirty="0">
                <a:solidFill>
                  <a:prstClr val="black">
                    <a:lumMod val="65000"/>
                    <a:lumOff val="35000"/>
                  </a:prstClr>
                </a:solidFill>
                <a:latin typeface="+mn-lt"/>
                <a:cs typeface="Trebuchet MS"/>
              </a:rPr>
              <a:t>1-866-205-2164</a:t>
            </a:r>
          </a:p>
          <a:p>
            <a:pPr marL="291636" indent="-291636">
              <a:lnSpc>
                <a:spcPct val="110000"/>
              </a:lnSpc>
              <a:buFont typeface="Arial" panose="020B0604020202020204" pitchFamily="34" charset="0"/>
              <a:buChar char="•"/>
            </a:pPr>
            <a:r>
              <a:rPr lang="en-US" sz="1100" b="0" dirty="0">
                <a:solidFill>
                  <a:prstClr val="black">
                    <a:lumMod val="65000"/>
                    <a:lumOff val="35000"/>
                  </a:prstClr>
                </a:solidFill>
                <a:latin typeface="+mn-lt"/>
                <a:cs typeface="Trebuchet MS"/>
              </a:rPr>
              <a:t>Contact us at </a:t>
            </a:r>
            <a:r>
              <a:rPr lang="en-US" sz="1100" b="0" u="sng" dirty="0">
                <a:solidFill>
                  <a:prstClr val="black">
                    <a:lumMod val="65000"/>
                    <a:lumOff val="35000"/>
                  </a:prstClr>
                </a:solidFill>
                <a:latin typeface="+mn-lt"/>
                <a:cs typeface="Trebuchet MS"/>
              </a:rPr>
              <a:t>540-831-5111</a:t>
            </a:r>
            <a:endParaRPr lang="en-US" sz="1100" b="0" dirty="0">
              <a:solidFill>
                <a:schemeClr val="tx1">
                  <a:lumMod val="65000"/>
                  <a:lumOff val="35000"/>
                </a:schemeClr>
              </a:solidFill>
              <a:latin typeface="+mn-lt"/>
              <a:cs typeface="Trebuchet MS"/>
            </a:endParaRP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Please visit our University Website for more detailed information</a:t>
            </a:r>
          </a:p>
          <a:p>
            <a:pPr marL="291636" indent="-291636" defTabSz="466618">
              <a:lnSpc>
                <a:spcPct val="110000"/>
              </a:lnSpc>
              <a:buFont typeface="Arial" panose="020B0604020202020204" pitchFamily="34" charset="0"/>
              <a:buChar char="•"/>
              <a:defRPr/>
            </a:pPr>
            <a:r>
              <a:rPr lang="en-US" sz="1100" b="0" dirty="0">
                <a:solidFill>
                  <a:schemeClr val="tx1">
                    <a:lumMod val="65000"/>
                    <a:lumOff val="35000"/>
                  </a:schemeClr>
                </a:solidFill>
                <a:latin typeface="+mn-lt"/>
                <a:cs typeface="Trebuchet MS"/>
              </a:rPr>
              <a:t>As a member of </a:t>
            </a:r>
            <a:r>
              <a:rPr lang="en-US" sz="1100" b="0" dirty="0" err="1">
                <a:solidFill>
                  <a:schemeClr val="tx1">
                    <a:lumMod val="65000"/>
                    <a:lumOff val="35000"/>
                  </a:schemeClr>
                </a:solidFill>
                <a:latin typeface="+mn-lt"/>
                <a:cs typeface="Trebuchet MS"/>
              </a:rPr>
              <a:t>Carilion</a:t>
            </a:r>
            <a:r>
              <a:rPr lang="en-US" sz="1100" b="0" dirty="0">
                <a:solidFill>
                  <a:schemeClr val="tx1">
                    <a:lumMod val="65000"/>
                    <a:lumOff val="35000"/>
                  </a:schemeClr>
                </a:solidFill>
                <a:latin typeface="+mn-lt"/>
                <a:cs typeface="Trebuchet MS"/>
              </a:rPr>
              <a:t> Clinic we are able to provider coordinated care across the largest healthcare system within Southwest Virginia</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We provide: </a:t>
            </a:r>
          </a:p>
          <a:p>
            <a:pPr marL="758255" lvl="1"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Free consultation </a:t>
            </a:r>
          </a:p>
          <a:p>
            <a:pPr marL="758255" lvl="1"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Low cost medications, testing, and procedures with and without insurance  </a:t>
            </a:r>
          </a:p>
          <a:p>
            <a:pPr marL="758255" lvl="1"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Visit our website for more details</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Office visits for diagnosis/treatment of a variety of illness/injuries</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Laboratory testing (flu, glucose, strep, mono, urinalysis, </a:t>
            </a:r>
            <a:r>
              <a:rPr lang="en-US" sz="1100" b="0" dirty="0" err="1">
                <a:solidFill>
                  <a:schemeClr val="tx1">
                    <a:lumMod val="65000"/>
                    <a:lumOff val="35000"/>
                  </a:schemeClr>
                </a:solidFill>
                <a:latin typeface="+mn-lt"/>
                <a:cs typeface="Trebuchet MS"/>
              </a:rPr>
              <a:t>etc</a:t>
            </a:r>
            <a:r>
              <a:rPr lang="en-US" sz="1100" b="0" dirty="0">
                <a:solidFill>
                  <a:schemeClr val="tx1">
                    <a:lumMod val="65000"/>
                    <a:lumOff val="35000"/>
                  </a:schemeClr>
                </a:solidFill>
                <a:latin typeface="+mn-lt"/>
                <a:cs typeface="Trebuchet MS"/>
              </a:rPr>
              <a:t>) </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Immunizations </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Annual Flu Clinic</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Surgical procedures and physicals</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Medication pick-up program</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Sexual Health Education - Testing and Treatment of sexually transmitted infections (STIs)</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Electronic Medical Record</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Women’s Health provider on-site:</a:t>
            </a:r>
          </a:p>
          <a:p>
            <a:pPr marL="758255" lvl="1"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Annual exams (PAP)</a:t>
            </a:r>
          </a:p>
          <a:p>
            <a:pPr marL="758255" lvl="1"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Birth control</a:t>
            </a:r>
          </a:p>
          <a:p>
            <a:pPr marL="758255" lvl="1"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UTI testing</a:t>
            </a:r>
          </a:p>
          <a:p>
            <a:pPr marL="758255" lvl="1"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Pregnancy testing</a:t>
            </a:r>
          </a:p>
          <a:p>
            <a:pPr marL="758255" lvl="1"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Evaluation of abnormal pap</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Allergy injections</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Cold Care Kits</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Wound Care</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Asthma Screening</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Travel Vaccinations </a:t>
            </a:r>
          </a:p>
          <a:p>
            <a:pPr marL="291636"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New Student Tips:</a:t>
            </a:r>
          </a:p>
          <a:p>
            <a:pPr marL="758255" lvl="1"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Bring a “self help kit” this fall (Advil, Tylenol, </a:t>
            </a:r>
            <a:r>
              <a:rPr lang="en-US" sz="1100" b="0" dirty="0" err="1">
                <a:solidFill>
                  <a:schemeClr val="tx1">
                    <a:lumMod val="65000"/>
                    <a:lumOff val="35000"/>
                  </a:schemeClr>
                </a:solidFill>
                <a:latin typeface="+mn-lt"/>
                <a:cs typeface="Trebuchet MS"/>
              </a:rPr>
              <a:t>band-aids</a:t>
            </a:r>
            <a:r>
              <a:rPr lang="en-US" sz="1100" b="0" dirty="0">
                <a:solidFill>
                  <a:schemeClr val="tx1">
                    <a:lumMod val="65000"/>
                    <a:lumOff val="35000"/>
                  </a:schemeClr>
                </a:solidFill>
                <a:latin typeface="+mn-lt"/>
                <a:cs typeface="Trebuchet MS"/>
              </a:rPr>
              <a:t>, cold/flu medicine, nasal spray, thermometer, etc.)</a:t>
            </a:r>
          </a:p>
          <a:p>
            <a:pPr marL="758255" lvl="1"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Know your </a:t>
            </a:r>
            <a:r>
              <a:rPr lang="en-US" sz="1100" b="0" u="sng" dirty="0">
                <a:solidFill>
                  <a:schemeClr val="tx1">
                    <a:lumMod val="65000"/>
                    <a:lumOff val="35000"/>
                  </a:schemeClr>
                </a:solidFill>
                <a:latin typeface="+mn-lt"/>
                <a:cs typeface="Trebuchet MS"/>
              </a:rPr>
              <a:t>allergies/reaction</a:t>
            </a:r>
            <a:r>
              <a:rPr lang="en-US" sz="1100" b="0" dirty="0">
                <a:solidFill>
                  <a:schemeClr val="tx1">
                    <a:lumMod val="65000"/>
                    <a:lumOff val="35000"/>
                  </a:schemeClr>
                </a:solidFill>
                <a:latin typeface="+mn-lt"/>
                <a:cs typeface="Trebuchet MS"/>
              </a:rPr>
              <a:t> </a:t>
            </a:r>
          </a:p>
          <a:p>
            <a:pPr marL="758255" lvl="1"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Bring a current list of medications with dosages</a:t>
            </a:r>
          </a:p>
          <a:p>
            <a:pPr marL="758255" lvl="1" indent="-291636">
              <a:lnSpc>
                <a:spcPct val="110000"/>
              </a:lnSpc>
              <a:buFont typeface="Arial" panose="020B0604020202020204" pitchFamily="34" charset="0"/>
              <a:buChar char="•"/>
            </a:pPr>
            <a:r>
              <a:rPr lang="en-US" sz="1100" b="0" dirty="0">
                <a:solidFill>
                  <a:schemeClr val="tx1">
                    <a:lumMod val="65000"/>
                    <a:lumOff val="35000"/>
                  </a:schemeClr>
                </a:solidFill>
                <a:latin typeface="+mn-lt"/>
                <a:cs typeface="Trebuchet MS"/>
              </a:rPr>
              <a:t>Get plenty of sleep, exercise and eat healthy meals</a:t>
            </a:r>
          </a:p>
          <a:p>
            <a:pPr marL="291636" indent="-291636" defTabSz="466618">
              <a:lnSpc>
                <a:spcPct val="110000"/>
              </a:lnSpc>
              <a:buFont typeface="Arial" panose="020B0604020202020204" pitchFamily="34" charset="0"/>
              <a:buChar char="•"/>
              <a:defRPr/>
            </a:pPr>
            <a:r>
              <a:rPr lang="en-US" sz="1100" b="0" dirty="0">
                <a:solidFill>
                  <a:schemeClr val="tx1">
                    <a:lumMod val="65000"/>
                    <a:lumOff val="35000"/>
                  </a:schemeClr>
                </a:solidFill>
                <a:latin typeface="+mn-lt"/>
                <a:cs typeface="Trebuchet MS"/>
              </a:rPr>
              <a:t>Come see us if you are sick, concerned, or just don’t know, we can help</a:t>
            </a:r>
          </a:p>
          <a:p>
            <a:pPr marL="758255" lvl="1" indent="-291636">
              <a:lnSpc>
                <a:spcPct val="110000"/>
              </a:lnSpc>
              <a:buFont typeface="Arial" panose="020B0604020202020204" pitchFamily="34" charset="0"/>
              <a:buChar char="•"/>
            </a:pPr>
            <a:endParaRPr lang="en-US" b="1" dirty="0">
              <a:solidFill>
                <a:schemeClr val="tx1">
                  <a:lumMod val="65000"/>
                  <a:lumOff val="35000"/>
                </a:schemeClr>
              </a:solidFill>
              <a:latin typeface="Trebuchet MS"/>
              <a:cs typeface="Trebuchet MS"/>
            </a:endParaRPr>
          </a:p>
        </p:txBody>
      </p:sp>
      <p:sp>
        <p:nvSpPr>
          <p:cNvPr id="4" name="Slide Number Placeholder 3"/>
          <p:cNvSpPr>
            <a:spLocks noGrp="1"/>
          </p:cNvSpPr>
          <p:nvPr>
            <p:ph type="sldNum" sz="quarter" idx="10"/>
          </p:nvPr>
        </p:nvSpPr>
        <p:spPr/>
        <p:txBody>
          <a:bodyPr/>
          <a:lstStyle/>
          <a:p>
            <a:fld id="{46A0A1DA-E657-C645-A2F6-5995DCC30F74}" type="slidenum">
              <a:rPr lang="en-US" smtClean="0"/>
              <a:t>19</a:t>
            </a:fld>
            <a:endParaRPr lang="en-US"/>
          </a:p>
        </p:txBody>
      </p:sp>
    </p:spTree>
    <p:extLst>
      <p:ext uri="{BB962C8B-B14F-4D97-AF65-F5344CB8AC3E}">
        <p14:creationId xmlns:p14="http://schemas.microsoft.com/office/powerpoint/2010/main" val="2508901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introductions</a:t>
            </a:r>
          </a:p>
        </p:txBody>
      </p:sp>
      <p:sp>
        <p:nvSpPr>
          <p:cNvPr id="4" name="Slide Number Placeholder 3"/>
          <p:cNvSpPr>
            <a:spLocks noGrp="1"/>
          </p:cNvSpPr>
          <p:nvPr>
            <p:ph type="sldNum" sz="quarter" idx="10"/>
          </p:nvPr>
        </p:nvSpPr>
        <p:spPr/>
        <p:txBody>
          <a:bodyPr/>
          <a:lstStyle/>
          <a:p>
            <a:fld id="{46A0A1DA-E657-C645-A2F6-5995DCC30F74}" type="slidenum">
              <a:rPr lang="en-US" smtClean="0"/>
              <a:t>2</a:t>
            </a:fld>
            <a:endParaRPr lang="en-US"/>
          </a:p>
        </p:txBody>
      </p:sp>
    </p:spTree>
    <p:extLst>
      <p:ext uri="{BB962C8B-B14F-4D97-AF65-F5344CB8AC3E}">
        <p14:creationId xmlns:p14="http://schemas.microsoft.com/office/powerpoint/2010/main" val="1213167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Provides consultation to family members/parents to help them get their students connected to appropriate support/resources both on and off-campus</a:t>
            </a:r>
          </a:p>
          <a:p>
            <a:pPr marL="174982" indent="-174982">
              <a:buFont typeface="Arial" panose="020B0604020202020204" pitchFamily="34" charset="0"/>
              <a:buChar char="•"/>
            </a:pPr>
            <a:r>
              <a:rPr lang="en-US" dirty="0"/>
              <a:t>Free, on-campus counseling for students</a:t>
            </a:r>
          </a:p>
          <a:p>
            <a:pPr marL="174982" indent="-174982">
              <a:buFont typeface="Arial" panose="020B0604020202020204" pitchFamily="34" charset="0"/>
              <a:buChar char="•"/>
            </a:pPr>
            <a:r>
              <a:rPr lang="en-US" dirty="0"/>
              <a:t>Works within strict, ethical, and legal guidelines to protect the confidentiality of the students we see. </a:t>
            </a:r>
          </a:p>
          <a:p>
            <a:endParaRPr lang="en-US" dirty="0"/>
          </a:p>
        </p:txBody>
      </p:sp>
      <p:sp>
        <p:nvSpPr>
          <p:cNvPr id="4" name="Slide Number Placeholder 3"/>
          <p:cNvSpPr>
            <a:spLocks noGrp="1"/>
          </p:cNvSpPr>
          <p:nvPr>
            <p:ph type="sldNum" sz="quarter" idx="10"/>
          </p:nvPr>
        </p:nvSpPr>
        <p:spPr/>
        <p:txBody>
          <a:bodyPr/>
          <a:lstStyle/>
          <a:p>
            <a:fld id="{46A0A1DA-E657-C645-A2F6-5995DCC30F74}" type="slidenum">
              <a:rPr lang="en-US" smtClean="0"/>
              <a:t>20</a:t>
            </a:fld>
            <a:endParaRPr lang="en-US"/>
          </a:p>
        </p:txBody>
      </p:sp>
    </p:spTree>
    <p:extLst>
      <p:ext uri="{BB962C8B-B14F-4D97-AF65-F5344CB8AC3E}">
        <p14:creationId xmlns:p14="http://schemas.microsoft.com/office/powerpoint/2010/main" val="311837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Confidential consultation, advocacy, and counseling services for issues of sexual violence, substance use, and recovery support </a:t>
            </a:r>
          </a:p>
          <a:p>
            <a:pPr marL="174982" indent="-174982">
              <a:buFont typeface="Arial" panose="020B0604020202020204" pitchFamily="34" charset="0"/>
              <a:buChar char="•"/>
            </a:pPr>
            <a:r>
              <a:rPr lang="en-US" dirty="0"/>
              <a:t>Provide prevention education and campus-wide outreach events </a:t>
            </a:r>
          </a:p>
          <a:p>
            <a:pPr marL="174982" indent="-174982">
              <a:buFont typeface="Arial" panose="020B0604020202020204" pitchFamily="34" charset="0"/>
              <a:buChar char="•"/>
            </a:pPr>
            <a:r>
              <a:rPr lang="en-US" dirty="0"/>
              <a:t>Completion of </a:t>
            </a:r>
            <a:r>
              <a:rPr lang="en-US" dirty="0" err="1"/>
              <a:t>EverFi</a:t>
            </a:r>
            <a:r>
              <a:rPr lang="en-US" dirty="0"/>
              <a:t> courses </a:t>
            </a:r>
            <a:r>
              <a:rPr lang="en-US" dirty="0" err="1"/>
              <a:t>AlcoholEdu</a:t>
            </a:r>
            <a:r>
              <a:rPr lang="en-US" dirty="0"/>
              <a:t> for College and Sexual Assault Prevention for Undergraduates is required for all new incoming students</a:t>
            </a:r>
          </a:p>
        </p:txBody>
      </p:sp>
      <p:sp>
        <p:nvSpPr>
          <p:cNvPr id="4" name="Slide Number Placeholder 3"/>
          <p:cNvSpPr>
            <a:spLocks noGrp="1"/>
          </p:cNvSpPr>
          <p:nvPr>
            <p:ph type="sldNum" sz="quarter" idx="10"/>
          </p:nvPr>
        </p:nvSpPr>
        <p:spPr/>
        <p:txBody>
          <a:bodyPr/>
          <a:lstStyle/>
          <a:p>
            <a:fld id="{46A0A1DA-E657-C645-A2F6-5995DCC30F74}" type="slidenum">
              <a:rPr lang="en-US" smtClean="0"/>
              <a:t>21</a:t>
            </a:fld>
            <a:endParaRPr lang="en-US"/>
          </a:p>
        </p:txBody>
      </p:sp>
    </p:spTree>
    <p:extLst>
      <p:ext uri="{BB962C8B-B14F-4D97-AF65-F5344CB8AC3E}">
        <p14:creationId xmlns:p14="http://schemas.microsoft.com/office/powerpoint/2010/main" val="2333208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Benefits of getting active: link to exercise and academic success, finding/building community, student success and retention</a:t>
            </a:r>
          </a:p>
          <a:p>
            <a:pPr marL="174982" indent="-174982">
              <a:buFont typeface="Arial" panose="020B0604020202020204" pitchFamily="34" charset="0"/>
              <a:buChar char="•"/>
            </a:pPr>
            <a:r>
              <a:rPr lang="en-US" dirty="0"/>
              <a:t>Follow us on social media, help guide your student to do seek out the healthy activities they participated in during high school to find stability </a:t>
            </a:r>
          </a:p>
          <a:p>
            <a:pPr marL="174982" indent="-174982">
              <a:buFont typeface="Arial" panose="020B0604020202020204" pitchFamily="34" charset="0"/>
              <a:buChar char="•"/>
            </a:pPr>
            <a:r>
              <a:rPr lang="en-US" dirty="0"/>
              <a:t>We offer weight and cardio options, competitive sports, outdoor programming, fitness classes and programming, and we one of the largest student employers on campus</a:t>
            </a:r>
          </a:p>
        </p:txBody>
      </p:sp>
      <p:sp>
        <p:nvSpPr>
          <p:cNvPr id="4" name="Slide Number Placeholder 3"/>
          <p:cNvSpPr>
            <a:spLocks noGrp="1"/>
          </p:cNvSpPr>
          <p:nvPr>
            <p:ph type="sldNum" sz="quarter" idx="10"/>
          </p:nvPr>
        </p:nvSpPr>
        <p:spPr/>
        <p:txBody>
          <a:bodyPr/>
          <a:lstStyle/>
          <a:p>
            <a:fld id="{46A0A1DA-E657-C645-A2F6-5995DCC30F74}" type="slidenum">
              <a:rPr lang="en-US" smtClean="0"/>
              <a:t>22</a:t>
            </a:fld>
            <a:endParaRPr lang="en-US"/>
          </a:p>
        </p:txBody>
      </p:sp>
    </p:spTree>
    <p:extLst>
      <p:ext uri="{BB962C8B-B14F-4D97-AF65-F5344CB8AC3E}">
        <p14:creationId xmlns:p14="http://schemas.microsoft.com/office/powerpoint/2010/main" val="3638972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 "It takes a village"  -- student centered </a:t>
            </a:r>
          </a:p>
          <a:p>
            <a:pPr lvl="0"/>
            <a:r>
              <a:rPr lang="en-US" dirty="0"/>
              <a:t> Campus employment opportunities</a:t>
            </a:r>
          </a:p>
          <a:p>
            <a:r>
              <a:rPr lang="en-US" dirty="0"/>
              <a:t> Engaged in the classroom as well as outside of </a:t>
            </a:r>
            <a:r>
              <a:rPr lang="en-US"/>
              <a:t>the classroom </a:t>
            </a:r>
            <a:r>
              <a:rPr lang="en-US" dirty="0"/>
              <a:t>equals success.</a:t>
            </a:r>
          </a:p>
        </p:txBody>
      </p:sp>
      <p:sp>
        <p:nvSpPr>
          <p:cNvPr id="4" name="Slide Number Placeholder 3"/>
          <p:cNvSpPr>
            <a:spLocks noGrp="1"/>
          </p:cNvSpPr>
          <p:nvPr>
            <p:ph type="sldNum" sz="quarter" idx="10"/>
          </p:nvPr>
        </p:nvSpPr>
        <p:spPr/>
        <p:txBody>
          <a:bodyPr/>
          <a:lstStyle/>
          <a:p>
            <a:fld id="{46A0A1DA-E657-C645-A2F6-5995DCC30F74}" type="slidenum">
              <a:rPr lang="en-US" smtClean="0"/>
              <a:t>23</a:t>
            </a:fld>
            <a:endParaRPr lang="en-US"/>
          </a:p>
        </p:txBody>
      </p:sp>
    </p:spTree>
    <p:extLst>
      <p:ext uri="{BB962C8B-B14F-4D97-AF65-F5344CB8AC3E}">
        <p14:creationId xmlns:p14="http://schemas.microsoft.com/office/powerpoint/2010/main" val="1349335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Free resources for students </a:t>
            </a:r>
          </a:p>
          <a:p>
            <a:pPr marL="174982" indent="-174982">
              <a:buFont typeface="Arial" panose="020B0604020202020204" pitchFamily="34" charset="0"/>
              <a:buChar char="•"/>
            </a:pPr>
            <a:r>
              <a:rPr lang="en-US" dirty="0"/>
              <a:t>Safe/Inclusive/Engaging Environment </a:t>
            </a:r>
          </a:p>
          <a:p>
            <a:pPr marL="174982" indent="-174982">
              <a:buFont typeface="Arial" panose="020B0604020202020204" pitchFamily="34" charset="0"/>
              <a:buChar char="•"/>
            </a:pPr>
            <a:r>
              <a:rPr lang="en-US" dirty="0"/>
              <a:t>Provide advocacy for students</a:t>
            </a:r>
          </a:p>
          <a:p>
            <a:endParaRPr lang="en-US" dirty="0"/>
          </a:p>
        </p:txBody>
      </p:sp>
      <p:sp>
        <p:nvSpPr>
          <p:cNvPr id="4" name="Slide Number Placeholder 3"/>
          <p:cNvSpPr>
            <a:spLocks noGrp="1"/>
          </p:cNvSpPr>
          <p:nvPr>
            <p:ph type="sldNum" sz="quarter" idx="10"/>
          </p:nvPr>
        </p:nvSpPr>
        <p:spPr/>
        <p:txBody>
          <a:bodyPr/>
          <a:lstStyle/>
          <a:p>
            <a:fld id="{46A0A1DA-E657-C645-A2F6-5995DCC30F74}" type="slidenum">
              <a:rPr lang="en-US" smtClean="0"/>
              <a:t>24</a:t>
            </a:fld>
            <a:endParaRPr lang="en-US"/>
          </a:p>
        </p:txBody>
      </p:sp>
    </p:spTree>
    <p:extLst>
      <p:ext uri="{BB962C8B-B14F-4D97-AF65-F5344CB8AC3E}">
        <p14:creationId xmlns:p14="http://schemas.microsoft.com/office/powerpoint/2010/main" val="1885240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2.5 GPA needed to join</a:t>
            </a:r>
          </a:p>
          <a:p>
            <a:pPr marL="174982" indent="-174982">
              <a:buFont typeface="Arial" panose="020B0604020202020204" pitchFamily="34" charset="0"/>
              <a:buChar char="•"/>
            </a:pPr>
            <a:r>
              <a:rPr lang="en-US" dirty="0"/>
              <a:t>Family members play an important role in the decision to join. Encourage them to talk to their students about that choice </a:t>
            </a:r>
          </a:p>
          <a:p>
            <a:pPr marL="174982" indent="-174982">
              <a:buFont typeface="Arial" panose="020B0604020202020204" pitchFamily="34" charset="0"/>
              <a:buChar char="•"/>
            </a:pPr>
            <a:r>
              <a:rPr lang="en-US" dirty="0"/>
              <a:t>Formal recruitment for the Panhellenic Council Sororities will now be in the Spring Semester. </a:t>
            </a:r>
          </a:p>
        </p:txBody>
      </p:sp>
      <p:sp>
        <p:nvSpPr>
          <p:cNvPr id="4" name="Slide Number Placeholder 3"/>
          <p:cNvSpPr>
            <a:spLocks noGrp="1"/>
          </p:cNvSpPr>
          <p:nvPr>
            <p:ph type="sldNum" sz="quarter" idx="10"/>
          </p:nvPr>
        </p:nvSpPr>
        <p:spPr/>
        <p:txBody>
          <a:bodyPr/>
          <a:lstStyle/>
          <a:p>
            <a:fld id="{46A0A1DA-E657-C645-A2F6-5995DCC30F74}" type="slidenum">
              <a:rPr lang="en-US" smtClean="0"/>
              <a:t>25</a:t>
            </a:fld>
            <a:endParaRPr lang="en-US"/>
          </a:p>
        </p:txBody>
      </p:sp>
    </p:spTree>
    <p:extLst>
      <p:ext uri="{BB962C8B-B14F-4D97-AF65-F5344CB8AC3E}">
        <p14:creationId xmlns:p14="http://schemas.microsoft.com/office/powerpoint/2010/main" val="571809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Student’s Success is our Goal!</a:t>
            </a:r>
            <a:endParaRPr lang="en-US" dirty="0"/>
          </a:p>
          <a:p>
            <a:r>
              <a:rPr lang="en-US" dirty="0"/>
              <a:t>We want your student to be successful academically and socially at Radford.</a:t>
            </a:r>
          </a:p>
          <a:p>
            <a:r>
              <a:rPr lang="en-US" dirty="0"/>
              <a:t> </a:t>
            </a:r>
          </a:p>
          <a:p>
            <a:r>
              <a:rPr lang="en-US" b="1" dirty="0"/>
              <a:t>The university can be a confusing place to navigate.</a:t>
            </a:r>
            <a:r>
              <a:rPr lang="en-US" dirty="0"/>
              <a:t>  Being at Radford isn’t just about attending class and getting involved socially.  There are business functions: Registering for classes, understanding financial aid, and knowing available resources.  </a:t>
            </a:r>
            <a:r>
              <a:rPr lang="en-US" b="1" dirty="0"/>
              <a:t>Think of us as a guide/or people with a map to help your student navigate all of that and connect them to their resources.</a:t>
            </a:r>
            <a:endParaRPr lang="en-US" dirty="0"/>
          </a:p>
          <a:p>
            <a:r>
              <a:rPr lang="en-US" dirty="0"/>
              <a:t> </a:t>
            </a:r>
          </a:p>
          <a:p>
            <a:r>
              <a:rPr lang="en-US" b="1" dirty="0"/>
              <a:t>We also can help you!  We know you communicate often with your student.  If you are hearing from your student that she/he is struggling academically, encourage them to come see us!  Our team can meet with your student and find out what is going on and help connect them to resources as well as help coach them in the right direction.</a:t>
            </a:r>
            <a:endParaRPr lang="en-US" dirty="0"/>
          </a:p>
          <a:p>
            <a:r>
              <a:rPr lang="en-US" b="1" dirty="0"/>
              <a:t>I’d like to offer three things you can do that will help with your student’s success:</a:t>
            </a:r>
            <a:endParaRPr lang="en-US" dirty="0"/>
          </a:p>
          <a:p>
            <a:pPr lvl="0"/>
            <a:r>
              <a:rPr lang="en-US" b="1" dirty="0"/>
              <a:t>Emphasize to them to GO TO CLASS!  Showing up is half the battle.  They can’t learn if they aren’t in class!</a:t>
            </a:r>
            <a:endParaRPr lang="en-US" dirty="0"/>
          </a:p>
          <a:p>
            <a:pPr lvl="0"/>
            <a:r>
              <a:rPr lang="en-US" b="1" dirty="0"/>
              <a:t>Encourage them to seek assistance early.  Go to faculty office hours; go to the Harvey Knowledge Center for tutoring; get help from a success coach in our office </a:t>
            </a:r>
            <a:r>
              <a:rPr lang="en-US" dirty="0"/>
              <a:t>on how to better manage their time.</a:t>
            </a:r>
          </a:p>
          <a:p>
            <a:pPr lvl="0"/>
            <a:r>
              <a:rPr lang="en-US" b="1" dirty="0"/>
              <a:t>Have specific conversations with your student about academics.  You know the answer you’ll get to “How are classes going”.  “FINE…”</a:t>
            </a:r>
            <a:endParaRPr lang="en-US" dirty="0"/>
          </a:p>
          <a:p>
            <a:r>
              <a:rPr lang="en-US" b="1" dirty="0"/>
              <a:t>Rather ask them:</a:t>
            </a:r>
            <a:endParaRPr lang="en-US" dirty="0"/>
          </a:p>
          <a:p>
            <a:r>
              <a:rPr lang="en-US" b="1" dirty="0"/>
              <a:t>“What is your most difficult class?  What makes it difficult?”</a:t>
            </a:r>
            <a:endParaRPr lang="en-US" dirty="0"/>
          </a:p>
          <a:p>
            <a:r>
              <a:rPr lang="en-US" b="1" dirty="0"/>
              <a:t>“What are you most struggling with?  What is going well?”</a:t>
            </a:r>
            <a:endParaRPr lang="en-US" dirty="0"/>
          </a:p>
          <a:p>
            <a:r>
              <a:rPr lang="en-US" b="1" dirty="0"/>
              <a:t> </a:t>
            </a:r>
            <a:endParaRPr lang="en-US" dirty="0"/>
          </a:p>
          <a:p>
            <a:r>
              <a:rPr lang="en-US" b="1" dirty="0"/>
              <a:t>Knowing specifically what is going on with your student will allow for you to better encourage them to seek resources EARLY so that they can get on the right track.  Finally, if you aren’t quite sure what is going on, you can still encourage them to come see us.  We are friendly folks and are ready to help them.</a:t>
            </a:r>
            <a:endParaRPr lang="en-US" dirty="0"/>
          </a:p>
        </p:txBody>
      </p:sp>
      <p:sp>
        <p:nvSpPr>
          <p:cNvPr id="4" name="Slide Number Placeholder 3"/>
          <p:cNvSpPr>
            <a:spLocks noGrp="1"/>
          </p:cNvSpPr>
          <p:nvPr>
            <p:ph type="sldNum" sz="quarter" idx="10"/>
          </p:nvPr>
        </p:nvSpPr>
        <p:spPr/>
        <p:txBody>
          <a:bodyPr/>
          <a:lstStyle/>
          <a:p>
            <a:fld id="{46A0A1DA-E657-C645-A2F6-5995DCC30F74}" type="slidenum">
              <a:rPr lang="en-US" smtClean="0"/>
              <a:t>26</a:t>
            </a:fld>
            <a:endParaRPr lang="en-US"/>
          </a:p>
        </p:txBody>
      </p:sp>
    </p:spTree>
    <p:extLst>
      <p:ext uri="{BB962C8B-B14F-4D97-AF65-F5344CB8AC3E}">
        <p14:creationId xmlns:p14="http://schemas.microsoft.com/office/powerpoint/2010/main" val="634463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0A1DA-E657-C645-A2F6-5995DCC30F74}" type="slidenum">
              <a:rPr lang="en-US" smtClean="0"/>
              <a:t>3</a:t>
            </a:fld>
            <a:endParaRPr lang="en-US"/>
          </a:p>
        </p:txBody>
      </p:sp>
    </p:spTree>
    <p:extLst>
      <p:ext uri="{BB962C8B-B14F-4D97-AF65-F5344CB8AC3E}">
        <p14:creationId xmlns:p14="http://schemas.microsoft.com/office/powerpoint/2010/main" val="3418263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0A1DA-E657-C645-A2F6-5995DCC30F74}" type="slidenum">
              <a:rPr lang="en-US" smtClean="0"/>
              <a:t>4</a:t>
            </a:fld>
            <a:endParaRPr lang="en-US"/>
          </a:p>
        </p:txBody>
      </p:sp>
    </p:spTree>
    <p:extLst>
      <p:ext uri="{BB962C8B-B14F-4D97-AF65-F5344CB8AC3E}">
        <p14:creationId xmlns:p14="http://schemas.microsoft.com/office/powerpoint/2010/main" val="726053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use Pigeon Parent as a joke</a:t>
            </a:r>
            <a:r>
              <a:rPr lang="en-US" baseline="0" dirty="0"/>
              <a:t> as well</a:t>
            </a:r>
            <a:endParaRPr lang="en-US" dirty="0"/>
          </a:p>
        </p:txBody>
      </p:sp>
      <p:sp>
        <p:nvSpPr>
          <p:cNvPr id="4" name="Slide Number Placeholder 3"/>
          <p:cNvSpPr>
            <a:spLocks noGrp="1"/>
          </p:cNvSpPr>
          <p:nvPr>
            <p:ph type="sldNum" sz="quarter" idx="10"/>
          </p:nvPr>
        </p:nvSpPr>
        <p:spPr/>
        <p:txBody>
          <a:bodyPr/>
          <a:lstStyle/>
          <a:p>
            <a:fld id="{46A0A1DA-E657-C645-A2F6-5995DCC30F74}" type="slidenum">
              <a:rPr lang="en-US" smtClean="0"/>
              <a:t>5</a:t>
            </a:fld>
            <a:endParaRPr lang="en-US"/>
          </a:p>
        </p:txBody>
      </p:sp>
    </p:spTree>
    <p:extLst>
      <p:ext uri="{BB962C8B-B14F-4D97-AF65-F5344CB8AC3E}">
        <p14:creationId xmlns:p14="http://schemas.microsoft.com/office/powerpoint/2010/main" val="1851639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618">
              <a:defRPr/>
            </a:pPr>
            <a:r>
              <a:rPr lang="en-US" dirty="0"/>
              <a:t>Families are critical partners in their </a:t>
            </a:r>
            <a:r>
              <a:rPr lang="en-US" dirty="0">
                <a:latin typeface="Trebuchet MS" panose="020B0603020202020204" pitchFamily="34" charset="0"/>
                <a:cs typeface="Times New Roman" panose="02020603050405020304" pitchFamily="18" charset="0"/>
              </a:rPr>
              <a:t>student’s success and engagement</a:t>
            </a:r>
          </a:p>
          <a:p>
            <a:endParaRPr lang="en-US" dirty="0"/>
          </a:p>
        </p:txBody>
      </p:sp>
      <p:sp>
        <p:nvSpPr>
          <p:cNvPr id="4" name="Slide Number Placeholder 3"/>
          <p:cNvSpPr>
            <a:spLocks noGrp="1"/>
          </p:cNvSpPr>
          <p:nvPr>
            <p:ph type="sldNum" sz="quarter" idx="10"/>
          </p:nvPr>
        </p:nvSpPr>
        <p:spPr/>
        <p:txBody>
          <a:bodyPr/>
          <a:lstStyle/>
          <a:p>
            <a:fld id="{46A0A1DA-E657-C645-A2F6-5995DCC30F74}" type="slidenum">
              <a:rPr lang="en-US" smtClean="0"/>
              <a:t>6</a:t>
            </a:fld>
            <a:endParaRPr lang="en-US"/>
          </a:p>
        </p:txBody>
      </p:sp>
    </p:spTree>
    <p:extLst>
      <p:ext uri="{BB962C8B-B14F-4D97-AF65-F5344CB8AC3E}">
        <p14:creationId xmlns:p14="http://schemas.microsoft.com/office/powerpoint/2010/main" val="2843655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0A1DA-E657-C645-A2F6-5995DCC30F74}" type="slidenum">
              <a:rPr lang="en-US" smtClean="0"/>
              <a:t>7</a:t>
            </a:fld>
            <a:endParaRPr lang="en-US"/>
          </a:p>
        </p:txBody>
      </p:sp>
    </p:spTree>
    <p:extLst>
      <p:ext uri="{BB962C8B-B14F-4D97-AF65-F5344CB8AC3E}">
        <p14:creationId xmlns:p14="http://schemas.microsoft.com/office/powerpoint/2010/main" val="19598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0A1DA-E657-C645-A2F6-5995DCC30F74}" type="slidenum">
              <a:rPr lang="en-US" smtClean="0"/>
              <a:t>8</a:t>
            </a:fld>
            <a:endParaRPr lang="en-US"/>
          </a:p>
        </p:txBody>
      </p:sp>
    </p:spTree>
    <p:extLst>
      <p:ext uri="{BB962C8B-B14F-4D97-AF65-F5344CB8AC3E}">
        <p14:creationId xmlns:p14="http://schemas.microsoft.com/office/powerpoint/2010/main" val="312586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0A1DA-E657-C645-A2F6-5995DCC30F74}" type="slidenum">
              <a:rPr lang="en-US" smtClean="0"/>
              <a:t>9</a:t>
            </a:fld>
            <a:endParaRPr lang="en-US"/>
          </a:p>
        </p:txBody>
      </p:sp>
    </p:spTree>
    <p:extLst>
      <p:ext uri="{BB962C8B-B14F-4D97-AF65-F5344CB8AC3E}">
        <p14:creationId xmlns:p14="http://schemas.microsoft.com/office/powerpoint/2010/main" val="671116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4808221"/>
            <a:ext cx="9144000" cy="340994"/>
          </a:xfrm>
          <a:prstGeom prst="rect">
            <a:avLst/>
          </a:prstGeom>
          <a:solidFill>
            <a:srgbClr val="BC0523"/>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6" name="Picture 5" descr="RadfordHorizontal-logo-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5489" y="4922826"/>
            <a:ext cx="1792224" cy="142240"/>
          </a:xfrm>
          <a:prstGeom prst="rect">
            <a:avLst/>
          </a:prstGeom>
        </p:spPr>
      </p:pic>
    </p:spTree>
    <p:extLst>
      <p:ext uri="{BB962C8B-B14F-4D97-AF65-F5344CB8AC3E}">
        <p14:creationId xmlns:p14="http://schemas.microsoft.com/office/powerpoint/2010/main" val="280974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E2CD74F1-C6BD-C44E-BE64-835660C330B7}" type="datetimeFigureOut">
              <a:rPr lang="en-US" smtClean="0"/>
              <a:t>6/1/2020</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A2BAED4-5691-2E48-B3AF-6457C2B9F860}" type="slidenum">
              <a:rPr lang="en-US" smtClean="0"/>
              <a:t>‹#›</a:t>
            </a:fld>
            <a:endParaRPr lang="en-US"/>
          </a:p>
        </p:txBody>
      </p:sp>
    </p:spTree>
    <p:extLst>
      <p:ext uri="{BB962C8B-B14F-4D97-AF65-F5344CB8AC3E}">
        <p14:creationId xmlns:p14="http://schemas.microsoft.com/office/powerpoint/2010/main" val="4286396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E2CD74F1-C6BD-C44E-BE64-835660C330B7}" type="datetimeFigureOut">
              <a:rPr lang="en-US" smtClean="0"/>
              <a:t>6/1/2020</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A2BAED4-5691-2E48-B3AF-6457C2B9F860}" type="slidenum">
              <a:rPr lang="en-US" smtClean="0"/>
              <a:t>‹#›</a:t>
            </a:fld>
            <a:endParaRPr lang="en-US"/>
          </a:p>
        </p:txBody>
      </p:sp>
    </p:spTree>
    <p:extLst>
      <p:ext uri="{BB962C8B-B14F-4D97-AF65-F5344CB8AC3E}">
        <p14:creationId xmlns:p14="http://schemas.microsoft.com/office/powerpoint/2010/main" val="4081608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10" name="Straight Connector 9"/>
          <p:cNvCxnSpPr/>
          <p:nvPr userDrawn="1"/>
        </p:nvCxnSpPr>
        <p:spPr>
          <a:xfrm>
            <a:off x="497840" y="1082080"/>
            <a:ext cx="8188960" cy="0"/>
          </a:xfrm>
          <a:prstGeom prst="line">
            <a:avLst/>
          </a:prstGeom>
        </p:spPr>
        <p:style>
          <a:lnRef idx="1">
            <a:schemeClr val="dk1"/>
          </a:lnRef>
          <a:fillRef idx="0">
            <a:schemeClr val="dk1"/>
          </a:fillRef>
          <a:effectRef idx="0">
            <a:schemeClr val="dk1"/>
          </a:effectRef>
          <a:fontRef idx="minor">
            <a:schemeClr val="tx1"/>
          </a:fontRef>
        </p:style>
      </p:cxnSp>
      <p:sp>
        <p:nvSpPr>
          <p:cNvPr id="26" name="Title 25"/>
          <p:cNvSpPr>
            <a:spLocks noGrp="1"/>
          </p:cNvSpPr>
          <p:nvPr>
            <p:ph type="title" hasCustomPrompt="1"/>
          </p:nvPr>
        </p:nvSpPr>
        <p:spPr>
          <a:xfrm>
            <a:off x="457200" y="434002"/>
            <a:ext cx="8229600" cy="857250"/>
          </a:xfrm>
          <a:prstGeom prst="rect">
            <a:avLst/>
          </a:prstGeom>
        </p:spPr>
        <p:txBody>
          <a:bodyPr vert="horz"/>
          <a:lstStyle>
            <a:lvl1pPr algn="l">
              <a:defRPr sz="3200" b="1">
                <a:solidFill>
                  <a:srgbClr val="BC0523"/>
                </a:solidFill>
                <a:latin typeface="Trebuchet MS"/>
                <a:cs typeface="Trebuchet MS"/>
              </a:defRPr>
            </a:lvl1pPr>
          </a:lstStyle>
          <a:p>
            <a:r>
              <a:rPr lang="en-US" dirty="0"/>
              <a:t>PAGE HEADER</a:t>
            </a:r>
          </a:p>
        </p:txBody>
      </p:sp>
      <p:sp>
        <p:nvSpPr>
          <p:cNvPr id="31" name="Text Placeholder 30"/>
          <p:cNvSpPr>
            <a:spLocks noGrp="1"/>
          </p:cNvSpPr>
          <p:nvPr>
            <p:ph type="body" sz="quarter" idx="10" hasCustomPrompt="1"/>
          </p:nvPr>
        </p:nvSpPr>
        <p:spPr>
          <a:xfrm>
            <a:off x="457200" y="1433513"/>
            <a:ext cx="8229600" cy="1525587"/>
          </a:xfrm>
          <a:prstGeom prst="rect">
            <a:avLst/>
          </a:prstGeom>
        </p:spPr>
        <p:txBody>
          <a:bodyPr vert="horz"/>
          <a:lstStyle>
            <a:lvl1pPr marL="0" indent="0">
              <a:buNone/>
              <a:defRPr sz="1800" b="1" i="0" baseline="0">
                <a:solidFill>
                  <a:schemeClr val="tx1">
                    <a:lumMod val="65000"/>
                    <a:lumOff val="35000"/>
                  </a:schemeClr>
                </a:solidFill>
                <a:latin typeface="Trebuchet MS"/>
                <a:cs typeface="Trebuchet MS"/>
              </a:defRPr>
            </a:lvl1pPr>
            <a:lvl3pPr marL="914400" indent="0">
              <a:buNone/>
              <a:defRPr/>
            </a:lvl3pPr>
            <a:lvl5pPr marL="1828800" indent="0">
              <a:buNone/>
              <a:defRPr/>
            </a:lvl5pPr>
          </a:lstStyle>
          <a:p>
            <a:pPr lvl="0"/>
            <a:r>
              <a:rPr lang="en-US" dirty="0"/>
              <a:t>Insert paragraph text here.</a:t>
            </a:r>
          </a:p>
        </p:txBody>
      </p:sp>
      <p:sp>
        <p:nvSpPr>
          <p:cNvPr id="35" name="Text Placeholder 34"/>
          <p:cNvSpPr>
            <a:spLocks noGrp="1"/>
          </p:cNvSpPr>
          <p:nvPr>
            <p:ph type="body" sz="quarter" idx="11" hasCustomPrompt="1"/>
          </p:nvPr>
        </p:nvSpPr>
        <p:spPr>
          <a:xfrm>
            <a:off x="457200" y="3006725"/>
            <a:ext cx="8229600" cy="1270000"/>
          </a:xfrm>
          <a:prstGeom prst="rect">
            <a:avLst/>
          </a:prstGeom>
        </p:spPr>
        <p:txBody>
          <a:bodyPr vert="horz"/>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600">
                <a:solidFill>
                  <a:schemeClr val="tx1">
                    <a:lumMod val="65000"/>
                    <a:lumOff val="35000"/>
                  </a:schemeClr>
                </a:solidFill>
                <a:latin typeface="Trebuchet MS"/>
                <a:cs typeface="Trebuchet MS"/>
              </a:defRPr>
            </a:lvl1pPr>
          </a:lstStyle>
          <a:p>
            <a:pPr lvl="0"/>
            <a:r>
              <a:rPr lang="en-US" dirty="0"/>
              <a:t>Insert bullet text here.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t>Insert bullet text here.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t>Insert bullet text here.</a:t>
            </a:r>
          </a:p>
          <a:p>
            <a:pPr lvl="0"/>
            <a:endParaRPr lang="en-US" dirty="0"/>
          </a:p>
        </p:txBody>
      </p:sp>
      <p:sp>
        <p:nvSpPr>
          <p:cNvPr id="6" name="Rectangle 5"/>
          <p:cNvSpPr/>
          <p:nvPr userDrawn="1"/>
        </p:nvSpPr>
        <p:spPr>
          <a:xfrm>
            <a:off x="0" y="4688841"/>
            <a:ext cx="9144000" cy="454659"/>
          </a:xfrm>
          <a:prstGeom prst="rect">
            <a:avLst/>
          </a:prstGeom>
          <a:solidFill>
            <a:srgbClr val="BC0523"/>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7" name="Text Placeholder 14"/>
          <p:cNvSpPr>
            <a:spLocks noGrp="1"/>
          </p:cNvSpPr>
          <p:nvPr>
            <p:ph type="body" sz="quarter" idx="12" hasCustomPrompt="1"/>
          </p:nvPr>
        </p:nvSpPr>
        <p:spPr>
          <a:xfrm>
            <a:off x="27460" y="4736382"/>
            <a:ext cx="3213444" cy="435642"/>
          </a:xfrm>
          <a:prstGeom prst="rect">
            <a:avLst/>
          </a:prstGeom>
        </p:spPr>
        <p:txBody>
          <a:bodyPr vert="horz"/>
          <a:lstStyle>
            <a:lvl1pPr marL="0" indent="0">
              <a:buNone/>
              <a:defRPr sz="1800" b="0" i="0">
                <a:solidFill>
                  <a:schemeClr val="bg1"/>
                </a:solidFill>
                <a:latin typeface="Trebuchet MS"/>
                <a:cs typeface="Trebuchet MS"/>
              </a:defRPr>
            </a:lvl1pPr>
          </a:lstStyle>
          <a:p>
            <a:pPr lvl="0"/>
            <a:r>
              <a:rPr lang="en-US" dirty="0"/>
              <a:t>(Department/office)</a:t>
            </a:r>
          </a:p>
        </p:txBody>
      </p:sp>
      <p:pic>
        <p:nvPicPr>
          <p:cNvPr id="12" name="Picture 11" descr="RadfordHorizontal-logo-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97743" y="4821051"/>
            <a:ext cx="2403040" cy="190719"/>
          </a:xfrm>
          <a:prstGeom prst="rect">
            <a:avLst/>
          </a:prstGeom>
        </p:spPr>
      </p:pic>
    </p:spTree>
    <p:extLst>
      <p:ext uri="{BB962C8B-B14F-4D97-AF65-F5344CB8AC3E}">
        <p14:creationId xmlns:p14="http://schemas.microsoft.com/office/powerpoint/2010/main" val="2115256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E2CD74F1-C6BD-C44E-BE64-835660C330B7}" type="datetimeFigureOut">
              <a:rPr lang="en-US" smtClean="0"/>
              <a:t>6/1/2020</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A2BAED4-5691-2E48-B3AF-6457C2B9F860}" type="slidenum">
              <a:rPr lang="en-US" smtClean="0"/>
              <a:t>‹#›</a:t>
            </a:fld>
            <a:endParaRPr lang="en-US"/>
          </a:p>
        </p:txBody>
      </p:sp>
    </p:spTree>
    <p:extLst>
      <p:ext uri="{BB962C8B-B14F-4D97-AF65-F5344CB8AC3E}">
        <p14:creationId xmlns:p14="http://schemas.microsoft.com/office/powerpoint/2010/main" val="653960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E2CD74F1-C6BD-C44E-BE64-835660C330B7}" type="datetimeFigureOut">
              <a:rPr lang="en-US" smtClean="0"/>
              <a:t>6/1/2020</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A2BAED4-5691-2E48-B3AF-6457C2B9F860}" type="slidenum">
              <a:rPr lang="en-US" smtClean="0"/>
              <a:t>‹#›</a:t>
            </a:fld>
            <a:endParaRPr lang="en-US"/>
          </a:p>
        </p:txBody>
      </p:sp>
    </p:spTree>
    <p:extLst>
      <p:ext uri="{BB962C8B-B14F-4D97-AF65-F5344CB8AC3E}">
        <p14:creationId xmlns:p14="http://schemas.microsoft.com/office/powerpoint/2010/main" val="3903984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E2CD74F1-C6BD-C44E-BE64-835660C330B7}" type="datetimeFigureOut">
              <a:rPr lang="en-US" smtClean="0"/>
              <a:t>6/1/2020</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A2BAED4-5691-2E48-B3AF-6457C2B9F860}" type="slidenum">
              <a:rPr lang="en-US" smtClean="0"/>
              <a:t>‹#›</a:t>
            </a:fld>
            <a:endParaRPr lang="en-US"/>
          </a:p>
        </p:txBody>
      </p:sp>
    </p:spTree>
    <p:extLst>
      <p:ext uri="{BB962C8B-B14F-4D97-AF65-F5344CB8AC3E}">
        <p14:creationId xmlns:p14="http://schemas.microsoft.com/office/powerpoint/2010/main" val="1195304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E2CD74F1-C6BD-C44E-BE64-835660C330B7}" type="datetimeFigureOut">
              <a:rPr lang="en-US" smtClean="0"/>
              <a:t>6/1/2020</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6A2BAED4-5691-2E48-B3AF-6457C2B9F860}" type="slidenum">
              <a:rPr lang="en-US" smtClean="0"/>
              <a:t>‹#›</a:t>
            </a:fld>
            <a:endParaRPr lang="en-US"/>
          </a:p>
        </p:txBody>
      </p:sp>
    </p:spTree>
    <p:extLst>
      <p:ext uri="{BB962C8B-B14F-4D97-AF65-F5344CB8AC3E}">
        <p14:creationId xmlns:p14="http://schemas.microsoft.com/office/powerpoint/2010/main" val="381948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a:lstStyle/>
          <a:p>
            <a:fld id="{E2CD74F1-C6BD-C44E-BE64-835660C330B7}" type="datetimeFigureOut">
              <a:rPr lang="en-US" smtClean="0"/>
              <a:t>6/1/2020</a:t>
            </a:fld>
            <a:endParaRPr lang="en-US"/>
          </a:p>
        </p:txBody>
      </p:sp>
      <p:sp>
        <p:nvSpPr>
          <p:cNvPr id="8" name="Footer Placeholder 7"/>
          <p:cNvSpPr>
            <a:spLocks noGrp="1"/>
          </p:cNvSpPr>
          <p:nvPr>
            <p:ph type="ftr" sz="quarter" idx="11"/>
          </p:nvPr>
        </p:nvSpPr>
        <p:spPr>
          <a:xfrm>
            <a:off x="3124200" y="4767264"/>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4"/>
            <a:ext cx="2133600" cy="273844"/>
          </a:xfrm>
          <a:prstGeom prst="rect">
            <a:avLst/>
          </a:prstGeom>
        </p:spPr>
        <p:txBody>
          <a:bodyPr/>
          <a:lstStyle/>
          <a:p>
            <a:fld id="{6A2BAED4-5691-2E48-B3AF-6457C2B9F860}" type="slidenum">
              <a:rPr lang="en-US" smtClean="0"/>
              <a:t>‹#›</a:t>
            </a:fld>
            <a:endParaRPr lang="en-US"/>
          </a:p>
        </p:txBody>
      </p:sp>
    </p:spTree>
    <p:extLst>
      <p:ext uri="{BB962C8B-B14F-4D97-AF65-F5344CB8AC3E}">
        <p14:creationId xmlns:p14="http://schemas.microsoft.com/office/powerpoint/2010/main" val="201264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E2CD74F1-C6BD-C44E-BE64-835660C330B7}" type="datetimeFigureOut">
              <a:rPr lang="en-US" smtClean="0"/>
              <a:t>6/1/2020</a:t>
            </a:fld>
            <a:endParaRPr lang="en-US"/>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6A2BAED4-5691-2E48-B3AF-6457C2B9F860}" type="slidenum">
              <a:rPr lang="en-US" smtClean="0"/>
              <a:t>‹#›</a:t>
            </a:fld>
            <a:endParaRPr lang="en-US"/>
          </a:p>
        </p:txBody>
      </p:sp>
    </p:spTree>
    <p:extLst>
      <p:ext uri="{BB962C8B-B14F-4D97-AF65-F5344CB8AC3E}">
        <p14:creationId xmlns:p14="http://schemas.microsoft.com/office/powerpoint/2010/main" val="3569149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E2CD74F1-C6BD-C44E-BE64-835660C330B7}" type="datetimeFigureOut">
              <a:rPr lang="en-US" smtClean="0"/>
              <a:t>6/1/2020</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6A2BAED4-5691-2E48-B3AF-6457C2B9F860}" type="slidenum">
              <a:rPr lang="en-US" smtClean="0"/>
              <a:t>‹#›</a:t>
            </a:fld>
            <a:endParaRPr lang="en-US"/>
          </a:p>
        </p:txBody>
      </p:sp>
    </p:spTree>
    <p:extLst>
      <p:ext uri="{BB962C8B-B14F-4D97-AF65-F5344CB8AC3E}">
        <p14:creationId xmlns:p14="http://schemas.microsoft.com/office/powerpoint/2010/main" val="18081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E2CD74F1-C6BD-C44E-BE64-835660C330B7}" type="datetimeFigureOut">
              <a:rPr lang="en-US" smtClean="0"/>
              <a:t>6/1/2020</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6A2BAED4-5691-2E48-B3AF-6457C2B9F860}" type="slidenum">
              <a:rPr lang="en-US" smtClean="0"/>
              <a:t>‹#›</a:t>
            </a:fld>
            <a:endParaRPr lang="en-US"/>
          </a:p>
        </p:txBody>
      </p:sp>
    </p:spTree>
    <p:extLst>
      <p:ext uri="{BB962C8B-B14F-4D97-AF65-F5344CB8AC3E}">
        <p14:creationId xmlns:p14="http://schemas.microsoft.com/office/powerpoint/2010/main" val="1190567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808221"/>
            <a:ext cx="9144000" cy="340994"/>
          </a:xfrm>
          <a:prstGeom prst="rect">
            <a:avLst/>
          </a:prstGeom>
          <a:solidFill>
            <a:srgbClr val="BC0523"/>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8" name="Picture 7" descr="RadfordHorizontal-logo-White.ep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235489" y="4922826"/>
            <a:ext cx="1792224" cy="142240"/>
          </a:xfrm>
          <a:prstGeom prst="rect">
            <a:avLst/>
          </a:prstGeom>
        </p:spPr>
      </p:pic>
    </p:spTree>
    <p:extLst>
      <p:ext uri="{BB962C8B-B14F-4D97-AF65-F5344CB8AC3E}">
        <p14:creationId xmlns:p14="http://schemas.microsoft.com/office/powerpoint/2010/main" val="3594123083"/>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tinyurl.com/RadFamNew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hyperlink" Target="http://www.radford.edu/famil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dos-web@radford.edu"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C0523"/>
        </a:solid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0" y="1201441"/>
            <a:ext cx="9144000" cy="1639733"/>
          </a:xfrm>
        </p:spPr>
        <p:txBody>
          <a:bodyPr>
            <a:noAutofit/>
          </a:bodyPr>
          <a:lstStyle/>
          <a:p>
            <a:r>
              <a:rPr lang="en-US" sz="5400" b="1" dirty="0">
                <a:solidFill>
                  <a:schemeClr val="bg1"/>
                </a:solidFill>
                <a:latin typeface="Trebuchet MS"/>
                <a:cs typeface="Trebuchet MS"/>
              </a:rPr>
              <a:t>Productive Partnerships</a:t>
            </a:r>
          </a:p>
        </p:txBody>
      </p:sp>
      <p:pic>
        <p:nvPicPr>
          <p:cNvPr id="16" name="Picture 15" descr="Radford-logo-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4888" y="3290751"/>
            <a:ext cx="1559052" cy="569976"/>
          </a:xfrm>
          <a:prstGeom prst="rect">
            <a:avLst/>
          </a:prstGeom>
        </p:spPr>
      </p:pic>
      <p:sp>
        <p:nvSpPr>
          <p:cNvPr id="3" name="Rectangle 2"/>
          <p:cNvSpPr/>
          <p:nvPr/>
        </p:nvSpPr>
        <p:spPr>
          <a:xfrm>
            <a:off x="216961" y="4747052"/>
            <a:ext cx="3237076" cy="369332"/>
          </a:xfrm>
          <a:prstGeom prst="rect">
            <a:avLst/>
          </a:prstGeom>
        </p:spPr>
        <p:txBody>
          <a:bodyPr wrap="square">
            <a:spAutoFit/>
          </a:bodyPr>
          <a:lstStyle/>
          <a:p>
            <a:r>
              <a:rPr lang="en-US" dirty="0">
                <a:solidFill>
                  <a:schemeClr val="bg1"/>
                </a:solidFill>
                <a:latin typeface="Trebuchet MS"/>
                <a:cs typeface="Trebuchet MS"/>
              </a:rPr>
              <a:t>Student Affairs</a:t>
            </a:r>
          </a:p>
        </p:txBody>
      </p:sp>
    </p:spTree>
    <p:extLst>
      <p:ext uri="{BB962C8B-B14F-4D97-AF65-F5344CB8AC3E}">
        <p14:creationId xmlns:p14="http://schemas.microsoft.com/office/powerpoint/2010/main" val="389251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latin typeface="Trebuchet MS" panose="020B0603020202020204" pitchFamily="34" charset="0"/>
                <a:cs typeface="Hand Of Sean (Demo)" charset="0"/>
                <a:sym typeface="Hand Of Sean (Demo)" charset="0"/>
              </a:rPr>
              <a:t>Family Discussion Topics</a:t>
            </a:r>
            <a:endParaRPr lang="en-US" b="1" dirty="0">
              <a:solidFill>
                <a:srgbClr val="C00000"/>
              </a:solidFill>
              <a:latin typeface="Trebuchet MS" panose="020B0603020202020204" pitchFamily="34" charset="0"/>
            </a:endParaRPr>
          </a:p>
        </p:txBody>
      </p:sp>
      <p:sp>
        <p:nvSpPr>
          <p:cNvPr id="3" name="Content Placeholder 2"/>
          <p:cNvSpPr>
            <a:spLocks noGrp="1"/>
          </p:cNvSpPr>
          <p:nvPr>
            <p:ph idx="1"/>
          </p:nvPr>
        </p:nvSpPr>
        <p:spPr/>
        <p:txBody>
          <a:bodyPr/>
          <a:lstStyle/>
          <a:p>
            <a:pPr defTabSz="412750" fontAlgn="base" hangingPunct="0">
              <a:lnSpc>
                <a:spcPct val="120000"/>
              </a:lnSpc>
              <a:spcBef>
                <a:spcPct val="0"/>
              </a:spcBef>
              <a:spcAft>
                <a:spcPct val="0"/>
              </a:spcAft>
              <a:buSzPct val="100000"/>
              <a:defRPr/>
            </a:pPr>
            <a:r>
              <a:rPr lang="en-US" altLang="en-US" sz="2000" dirty="0">
                <a:solidFill>
                  <a:srgbClr val="000000"/>
                </a:solidFill>
                <a:ea typeface="MS PGothic" panose="020B0600070205080204" pitchFamily="34" charset="-128"/>
                <a:sym typeface="Lato Regular" panose="020F0502020204030203" pitchFamily="34" charset="0"/>
              </a:rPr>
              <a:t>Transition to Radford</a:t>
            </a:r>
          </a:p>
          <a:p>
            <a:pPr defTabSz="412750" fontAlgn="base" hangingPunct="0">
              <a:lnSpc>
                <a:spcPct val="120000"/>
              </a:lnSpc>
              <a:spcBef>
                <a:spcPct val="0"/>
              </a:spcBef>
              <a:spcAft>
                <a:spcPct val="0"/>
              </a:spcAft>
              <a:buSzPct val="100000"/>
              <a:defRPr/>
            </a:pPr>
            <a:r>
              <a:rPr lang="en-US" altLang="en-US" sz="2000" dirty="0">
                <a:solidFill>
                  <a:srgbClr val="000000"/>
                </a:solidFill>
                <a:ea typeface="MS PGothic" panose="020B0600070205080204" pitchFamily="34" charset="-128"/>
                <a:sym typeface="Lato Regular" panose="020F0502020204030203" pitchFamily="34" charset="0"/>
              </a:rPr>
              <a:t>Academics: advisors, advising center, Harvey Knowledge Center </a:t>
            </a:r>
          </a:p>
          <a:p>
            <a:pPr defTabSz="412750" fontAlgn="base" hangingPunct="0">
              <a:lnSpc>
                <a:spcPct val="120000"/>
              </a:lnSpc>
              <a:spcBef>
                <a:spcPct val="0"/>
              </a:spcBef>
              <a:spcAft>
                <a:spcPct val="0"/>
              </a:spcAft>
              <a:buSzPct val="100000"/>
              <a:defRPr/>
            </a:pPr>
            <a:r>
              <a:rPr lang="en-US" altLang="en-US" sz="2000" dirty="0">
                <a:solidFill>
                  <a:srgbClr val="000000"/>
                </a:solidFill>
                <a:ea typeface="MS PGothic" panose="020B0600070205080204" pitchFamily="34" charset="-128"/>
                <a:sym typeface="Lato Regular" panose="020F0502020204030203" pitchFamily="34" charset="0"/>
              </a:rPr>
              <a:t>Getting involved in a student organization</a:t>
            </a:r>
          </a:p>
          <a:p>
            <a:pPr defTabSz="412750" fontAlgn="base" hangingPunct="0">
              <a:lnSpc>
                <a:spcPct val="120000"/>
              </a:lnSpc>
              <a:spcBef>
                <a:spcPct val="0"/>
              </a:spcBef>
              <a:spcAft>
                <a:spcPct val="0"/>
              </a:spcAft>
              <a:buSzPct val="100000"/>
              <a:defRPr/>
            </a:pPr>
            <a:r>
              <a:rPr lang="en-US" altLang="en-US" sz="2000" dirty="0">
                <a:solidFill>
                  <a:srgbClr val="000000"/>
                </a:solidFill>
                <a:ea typeface="MS PGothic" panose="020B0600070205080204" pitchFamily="34" charset="-128"/>
                <a:sym typeface="Lato Regular" panose="020F0502020204030203" pitchFamily="34" charset="0"/>
              </a:rPr>
              <a:t>Safety: RU Alerts, emergency phones</a:t>
            </a:r>
          </a:p>
          <a:p>
            <a:pPr defTabSz="412750" fontAlgn="base" hangingPunct="0">
              <a:lnSpc>
                <a:spcPct val="120000"/>
              </a:lnSpc>
              <a:spcBef>
                <a:spcPct val="0"/>
              </a:spcBef>
              <a:spcAft>
                <a:spcPct val="0"/>
              </a:spcAft>
              <a:buSzPct val="100000"/>
              <a:defRPr/>
            </a:pPr>
            <a:r>
              <a:rPr lang="en-US" altLang="en-US" sz="2000" dirty="0">
                <a:solidFill>
                  <a:srgbClr val="000000"/>
                </a:solidFill>
                <a:ea typeface="MS PGothic" panose="020B0600070205080204" pitchFamily="34" charset="-128"/>
                <a:sym typeface="Lato Regular" panose="020F0502020204030203" pitchFamily="34" charset="0"/>
              </a:rPr>
              <a:t>Student Services: Registrar, Parking Services, Financial Aid</a:t>
            </a:r>
          </a:p>
          <a:p>
            <a:pPr defTabSz="412750" fontAlgn="base" hangingPunct="0">
              <a:lnSpc>
                <a:spcPct val="120000"/>
              </a:lnSpc>
              <a:spcBef>
                <a:spcPct val="0"/>
              </a:spcBef>
              <a:spcAft>
                <a:spcPct val="0"/>
              </a:spcAft>
              <a:buSzPct val="100000"/>
              <a:defRPr/>
            </a:pPr>
            <a:r>
              <a:rPr lang="en-US" altLang="en-US" sz="2000" dirty="0">
                <a:solidFill>
                  <a:srgbClr val="000000"/>
                </a:solidFill>
                <a:ea typeface="MS PGothic" panose="020B0600070205080204" pitchFamily="34" charset="-128"/>
                <a:sym typeface="Lato Regular" panose="020F0502020204030203" pitchFamily="34" charset="0"/>
              </a:rPr>
              <a:t>Dining &amp; Housing</a:t>
            </a:r>
          </a:p>
          <a:p>
            <a:pPr defTabSz="412750" fontAlgn="base" hangingPunct="0">
              <a:lnSpc>
                <a:spcPct val="120000"/>
              </a:lnSpc>
              <a:spcBef>
                <a:spcPct val="0"/>
              </a:spcBef>
              <a:spcAft>
                <a:spcPct val="0"/>
              </a:spcAft>
              <a:buSzPct val="100000"/>
              <a:defRPr/>
            </a:pPr>
            <a:r>
              <a:rPr lang="en-US" altLang="en-US" sz="2000" dirty="0">
                <a:solidFill>
                  <a:srgbClr val="000000"/>
                </a:solidFill>
                <a:ea typeface="MS PGothic" panose="020B0600070205080204" pitchFamily="34" charset="-128"/>
                <a:sym typeface="Lato Regular" panose="020F0502020204030203" pitchFamily="34" charset="0"/>
              </a:rPr>
              <a:t>Responsibility and positive choices</a:t>
            </a:r>
          </a:p>
          <a:p>
            <a:pPr defTabSz="412750" fontAlgn="base" hangingPunct="0">
              <a:lnSpc>
                <a:spcPct val="120000"/>
              </a:lnSpc>
              <a:spcBef>
                <a:spcPct val="0"/>
              </a:spcBef>
              <a:spcAft>
                <a:spcPct val="0"/>
              </a:spcAft>
              <a:buSzPct val="100000"/>
              <a:defRPr/>
            </a:pPr>
            <a:r>
              <a:rPr lang="en-US" altLang="en-US" sz="2000" dirty="0">
                <a:solidFill>
                  <a:srgbClr val="000000"/>
                </a:solidFill>
                <a:ea typeface="MS PGothic" panose="020B0600070205080204" pitchFamily="34" charset="-128"/>
                <a:sym typeface="Lato Regular" panose="020F0502020204030203" pitchFamily="34" charset="0"/>
              </a:rPr>
              <a:t>Alcohol policy, use and abuse</a:t>
            </a:r>
          </a:p>
        </p:txBody>
      </p:sp>
    </p:spTree>
    <p:extLst>
      <p:ext uri="{BB962C8B-B14F-4D97-AF65-F5344CB8AC3E}">
        <p14:creationId xmlns:p14="http://schemas.microsoft.com/office/powerpoint/2010/main" val="3112049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C0523"/>
                </a:solidFill>
                <a:latin typeface="Trebuchet MS" panose="020B0603020202020204" pitchFamily="34" charset="0"/>
                <a:cs typeface="Hand Of Sean (Demo)" charset="0"/>
                <a:sym typeface="Hand Of Sean (Demo)" charset="0"/>
              </a:rPr>
              <a:t>Staying Informed</a:t>
            </a:r>
            <a:endParaRPr lang="en-US" b="1" dirty="0">
              <a:solidFill>
                <a:srgbClr val="BC0523"/>
              </a:solidFill>
              <a:latin typeface="Trebuchet MS" panose="020B0603020202020204" pitchFamily="34" charset="0"/>
            </a:endParaRPr>
          </a:p>
        </p:txBody>
      </p:sp>
      <p:sp>
        <p:nvSpPr>
          <p:cNvPr id="4" name="Rectangle 2"/>
          <p:cNvSpPr>
            <a:spLocks noGrp="1"/>
          </p:cNvSpPr>
          <p:nvPr>
            <p:ph idx="1"/>
          </p:nvPr>
        </p:nvSpPr>
        <p:spPr bwMode="auto">
          <a:xfrm>
            <a:off x="4106009" y="1131190"/>
            <a:ext cx="4730262" cy="31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5400" tIns="25400" rIns="25400" bIns="25400" anchor="ctr">
            <a:spAutoFit/>
          </a:bodyPr>
          <a:lstStyle>
            <a:lvl1pPr marL="298450" indent="-298450">
              <a:defRPr sz="5000">
                <a:solidFill>
                  <a:srgbClr val="000000"/>
                </a:solidFill>
                <a:latin typeface="Helvetica Light" charset="0"/>
                <a:ea typeface="MS PGothic" panose="020B0600070205080204" pitchFamily="34" charset="-128"/>
                <a:sym typeface="Helvetica Light" charset="0"/>
              </a:defRPr>
            </a:lvl1pPr>
            <a:lvl2pPr marL="742950" indent="-285750">
              <a:defRPr sz="5000">
                <a:solidFill>
                  <a:srgbClr val="000000"/>
                </a:solidFill>
                <a:latin typeface="Helvetica Light" charset="0"/>
                <a:ea typeface="MS PGothic" panose="020B0600070205080204" pitchFamily="34" charset="-128"/>
                <a:sym typeface="Helvetica Light" charset="0"/>
              </a:defRPr>
            </a:lvl2pPr>
            <a:lvl3pPr marL="1143000" indent="-228600">
              <a:defRPr sz="5000">
                <a:solidFill>
                  <a:srgbClr val="000000"/>
                </a:solidFill>
                <a:latin typeface="Helvetica Light" charset="0"/>
                <a:ea typeface="MS PGothic" panose="020B0600070205080204" pitchFamily="34" charset="-128"/>
                <a:sym typeface="Helvetica Light" charset="0"/>
              </a:defRPr>
            </a:lvl3pPr>
            <a:lvl4pPr marL="1600200" indent="-228600">
              <a:defRPr sz="5000">
                <a:solidFill>
                  <a:srgbClr val="000000"/>
                </a:solidFill>
                <a:latin typeface="Helvetica Light" charset="0"/>
                <a:ea typeface="MS PGothic" panose="020B0600070205080204" pitchFamily="34" charset="-128"/>
                <a:sym typeface="Helvetica Light" charset="0"/>
              </a:defRPr>
            </a:lvl4pPr>
            <a:lvl5pPr marL="2057400" indent="-228600">
              <a:defRPr sz="5000">
                <a:solidFill>
                  <a:srgbClr val="000000"/>
                </a:solidFill>
                <a:latin typeface="Helvetica Light" charset="0"/>
                <a:ea typeface="MS PGothic" panose="020B0600070205080204" pitchFamily="34" charset="-128"/>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marL="0" marR="0" lvl="0" indent="0" algn="l" defTabSz="412750" rtl="0" eaLnBrk="1" fontAlgn="base" latinLnBrk="0" hangingPunct="0">
              <a:spcBef>
                <a:spcPct val="0"/>
              </a:spcBef>
              <a:spcAft>
                <a:spcPct val="0"/>
              </a:spcAft>
              <a:buClrTx/>
              <a:buSzPct val="100000"/>
              <a:buNone/>
              <a:tabLst/>
              <a:defRPr/>
            </a:pPr>
            <a:r>
              <a:rPr lang="en-US" altLang="en-US" sz="2000" b="1" dirty="0">
                <a:latin typeface="+mn-lt"/>
                <a:sym typeface="Lato Regular" panose="020F0502020204030203" charset="0"/>
              </a:rPr>
              <a:t>Electronic</a:t>
            </a:r>
            <a:r>
              <a:rPr kumimoji="0" lang="en-US" altLang="en-US" sz="2000" b="1" i="0" u="none" strike="noStrike" kern="1200" cap="none" spc="0" normalizeH="0" baseline="0" noProof="0" dirty="0">
                <a:ln>
                  <a:noFill/>
                </a:ln>
                <a:solidFill>
                  <a:srgbClr val="000000"/>
                </a:solidFill>
                <a:effectLst/>
                <a:uLnTx/>
                <a:uFillTx/>
                <a:latin typeface="+mn-lt"/>
                <a:sym typeface="Lato Regular" panose="020F0502020204030203" charset="0"/>
              </a:rPr>
              <a:t> </a:t>
            </a:r>
            <a:r>
              <a:rPr lang="en-US" altLang="en-US" sz="2000" b="1" noProof="0" dirty="0">
                <a:latin typeface="+mn-lt"/>
                <a:sym typeface="Lato Regular" panose="020F0502020204030203" charset="0"/>
              </a:rPr>
              <a:t>communications</a:t>
            </a:r>
          </a:p>
          <a:p>
            <a:pPr marL="444500" lvl="1" indent="0" defTabSz="412750" fontAlgn="base" hangingPunct="0">
              <a:spcBef>
                <a:spcPct val="0"/>
              </a:spcBef>
              <a:spcAft>
                <a:spcPct val="0"/>
              </a:spcAft>
              <a:buSzPct val="100000"/>
              <a:buNone/>
              <a:defRPr/>
            </a:pPr>
            <a:endParaRPr kumimoji="0" lang="en-US" altLang="en-US" sz="2000" b="0" i="0" u="none" strike="noStrike" kern="1200" cap="none" spc="0" normalizeH="0" baseline="0" noProof="0" dirty="0">
              <a:ln>
                <a:noFill/>
              </a:ln>
              <a:solidFill>
                <a:srgbClr val="000000"/>
              </a:solidFill>
              <a:effectLst/>
              <a:uLnTx/>
              <a:uFillTx/>
              <a:latin typeface="+mn-lt"/>
              <a:sym typeface="Lato Regular" panose="020F0502020204030203" charset="0"/>
            </a:endParaRPr>
          </a:p>
          <a:p>
            <a:pPr marL="444500" lvl="1" indent="0" defTabSz="412750" fontAlgn="base" hangingPunct="0">
              <a:spcBef>
                <a:spcPct val="0"/>
              </a:spcBef>
              <a:spcAft>
                <a:spcPct val="0"/>
              </a:spcAft>
              <a:buSzPct val="100000"/>
              <a:buNone/>
              <a:defRPr/>
            </a:pPr>
            <a:r>
              <a:rPr kumimoji="0" lang="en-US" altLang="en-US" sz="2000" b="0" i="0" u="none" strike="noStrike" kern="1200" cap="none" spc="0" normalizeH="0" baseline="0" noProof="0" dirty="0">
                <a:ln>
                  <a:noFill/>
                </a:ln>
                <a:solidFill>
                  <a:srgbClr val="000000"/>
                </a:solidFill>
                <a:effectLst/>
                <a:uLnTx/>
                <a:uFillTx/>
                <a:latin typeface="+mn-lt"/>
                <a:sym typeface="Lato Regular" panose="020F0502020204030203" charset="0"/>
              </a:rPr>
              <a:t>Highlander Family</a:t>
            </a:r>
            <a:r>
              <a:rPr kumimoji="0" lang="en-US" altLang="en-US" sz="2000" b="0" i="0" u="none" strike="noStrike" kern="1200" cap="none" spc="0" normalizeH="0" noProof="0" dirty="0">
                <a:ln>
                  <a:noFill/>
                </a:ln>
                <a:solidFill>
                  <a:srgbClr val="000000"/>
                </a:solidFill>
                <a:effectLst/>
                <a:uLnTx/>
                <a:uFillTx/>
                <a:latin typeface="+mn-lt"/>
                <a:sym typeface="Lato Regular" panose="020F0502020204030203" charset="0"/>
              </a:rPr>
              <a:t> Newsletter</a:t>
            </a:r>
          </a:p>
          <a:p>
            <a:pPr marL="444500" lvl="1" indent="0" defTabSz="412750" fontAlgn="base" hangingPunct="0">
              <a:spcBef>
                <a:spcPct val="0"/>
              </a:spcBef>
              <a:spcAft>
                <a:spcPct val="0"/>
              </a:spcAft>
              <a:buSzPct val="100000"/>
              <a:buNone/>
              <a:defRPr/>
            </a:pPr>
            <a:r>
              <a:rPr lang="en-US" altLang="en-US" sz="2000" dirty="0">
                <a:latin typeface="+mn-lt"/>
                <a:sym typeface="Lato Regular" panose="020F0502020204030203" charset="0"/>
              </a:rPr>
              <a:t>	</a:t>
            </a:r>
            <a:r>
              <a:rPr lang="en-US" altLang="en-US" sz="2000" dirty="0">
                <a:latin typeface="+mn-lt"/>
                <a:sym typeface="Lato Regular" panose="020F0502020204030203" charset="0"/>
                <a:hlinkClick r:id="rId3"/>
              </a:rPr>
              <a:t>https://tinyurl.com/RadFamNews</a:t>
            </a:r>
            <a:r>
              <a:rPr lang="en-US" altLang="en-US" sz="2000" dirty="0">
                <a:latin typeface="+mn-lt"/>
                <a:sym typeface="Lato Regular" panose="020F0502020204030203" charset="0"/>
              </a:rPr>
              <a:t>  </a:t>
            </a:r>
            <a:endParaRPr kumimoji="0" lang="en-US" altLang="en-US" sz="2000" b="0" i="0" u="none" strike="noStrike" kern="1200" cap="none" spc="0" normalizeH="0" noProof="0" dirty="0">
              <a:ln>
                <a:noFill/>
              </a:ln>
              <a:solidFill>
                <a:srgbClr val="000000"/>
              </a:solidFill>
              <a:effectLst/>
              <a:uLnTx/>
              <a:uFillTx/>
              <a:latin typeface="+mn-lt"/>
              <a:sym typeface="Lato Regular" panose="020F0502020204030203" charset="0"/>
            </a:endParaRPr>
          </a:p>
          <a:p>
            <a:pPr marL="444500" lvl="1" indent="0" defTabSz="412750" fontAlgn="base" hangingPunct="0">
              <a:spcBef>
                <a:spcPct val="0"/>
              </a:spcBef>
              <a:spcAft>
                <a:spcPct val="0"/>
              </a:spcAft>
              <a:buSzPct val="100000"/>
              <a:buNone/>
              <a:defRPr/>
            </a:pPr>
            <a:endParaRPr kumimoji="0" lang="en-US" altLang="en-US" sz="2000" b="0" i="0" u="none" strike="noStrike" kern="1200" cap="none" spc="0" normalizeH="0" noProof="0" dirty="0">
              <a:ln>
                <a:noFill/>
              </a:ln>
              <a:solidFill>
                <a:srgbClr val="000000"/>
              </a:solidFill>
              <a:effectLst/>
              <a:uLnTx/>
              <a:uFillTx/>
              <a:latin typeface="+mn-lt"/>
              <a:sym typeface="Lato Regular" panose="020F0502020204030203" charset="0"/>
            </a:endParaRPr>
          </a:p>
          <a:p>
            <a:pPr marL="444500" lvl="1" indent="0" defTabSz="412750" fontAlgn="base" hangingPunct="0">
              <a:spcBef>
                <a:spcPct val="0"/>
              </a:spcBef>
              <a:spcAft>
                <a:spcPct val="0"/>
              </a:spcAft>
              <a:buSzPct val="100000"/>
              <a:buNone/>
              <a:defRPr/>
            </a:pPr>
            <a:r>
              <a:rPr kumimoji="0" lang="en-US" altLang="en-US" sz="2000" b="0" i="0" u="none" strike="noStrike" kern="1200" cap="none" spc="0" normalizeH="0" noProof="0" dirty="0">
                <a:ln>
                  <a:noFill/>
                </a:ln>
                <a:solidFill>
                  <a:srgbClr val="000000"/>
                </a:solidFill>
                <a:effectLst/>
                <a:uLnTx/>
                <a:uFillTx/>
                <a:latin typeface="+mn-lt"/>
                <a:sym typeface="Lato Regular" panose="020F0502020204030203" charset="0"/>
              </a:rPr>
              <a:t>RU Alerts</a:t>
            </a:r>
          </a:p>
          <a:p>
            <a:pPr marL="444500" lvl="1" indent="0" defTabSz="412750" fontAlgn="base" hangingPunct="0">
              <a:spcBef>
                <a:spcPct val="0"/>
              </a:spcBef>
              <a:spcAft>
                <a:spcPct val="0"/>
              </a:spcAft>
              <a:buSzPct val="100000"/>
              <a:buNone/>
              <a:defRPr/>
            </a:pPr>
            <a:endParaRPr kumimoji="0" lang="en-US" altLang="en-US" sz="2000" b="0" i="0" u="none" strike="noStrike" kern="1200" cap="none" spc="0" normalizeH="0" noProof="0" dirty="0">
              <a:ln>
                <a:noFill/>
              </a:ln>
              <a:solidFill>
                <a:srgbClr val="000000"/>
              </a:solidFill>
              <a:effectLst/>
              <a:uLnTx/>
              <a:uFillTx/>
              <a:latin typeface="+mn-lt"/>
              <a:sym typeface="Lato Regular" panose="020F0502020204030203" charset="0"/>
            </a:endParaRPr>
          </a:p>
          <a:p>
            <a:pPr marL="0" marR="0" lvl="0" indent="0" algn="l" defTabSz="412750" rtl="0" eaLnBrk="1" fontAlgn="base" latinLnBrk="0" hangingPunct="0">
              <a:spcBef>
                <a:spcPct val="0"/>
              </a:spcBef>
              <a:spcAft>
                <a:spcPct val="0"/>
              </a:spcAft>
              <a:buClrTx/>
              <a:buSzPct val="100000"/>
              <a:buNone/>
              <a:tabLst/>
              <a:defRPr/>
            </a:pPr>
            <a:r>
              <a:rPr lang="en-US" altLang="en-US" sz="2000" b="1" dirty="0">
                <a:latin typeface="+mn-lt"/>
                <a:sym typeface="Lato Regular" panose="020F0502020204030203" charset="0"/>
              </a:rPr>
              <a:t>Visit our website  </a:t>
            </a:r>
            <a:r>
              <a:rPr lang="en-US" altLang="en-US" sz="2000" dirty="0">
                <a:latin typeface="+mn-lt"/>
                <a:sym typeface="Lato Regular" panose="020F0502020204030203" charset="0"/>
                <a:hlinkClick r:id="rId4"/>
              </a:rPr>
              <a:t>www.radford.edu/family</a:t>
            </a:r>
            <a:endParaRPr lang="en-US" altLang="en-US" sz="2000" dirty="0">
              <a:latin typeface="+mn-lt"/>
              <a:sym typeface="Lato Regular" panose="020F0502020204030203" charset="0"/>
            </a:endParaRPr>
          </a:p>
          <a:p>
            <a:pPr marL="444500" lvl="1" indent="0" defTabSz="412750" fontAlgn="base" hangingPunct="0">
              <a:spcBef>
                <a:spcPct val="0"/>
              </a:spcBef>
              <a:spcAft>
                <a:spcPct val="0"/>
              </a:spcAft>
              <a:buSzPct val="100000"/>
              <a:buNone/>
              <a:defRPr/>
            </a:pPr>
            <a:endParaRPr kumimoji="0" lang="en-US" altLang="en-US" sz="2000" b="0" i="0" u="none" strike="noStrike" kern="1200" cap="none" spc="0" normalizeH="0" baseline="0" noProof="0" dirty="0">
              <a:ln>
                <a:noFill/>
              </a:ln>
              <a:solidFill>
                <a:srgbClr val="000000"/>
              </a:solidFill>
              <a:effectLst/>
              <a:uLnTx/>
              <a:uFillTx/>
              <a:latin typeface="+mn-lt"/>
              <a:sym typeface="Lato Regular" panose="020F0502020204030203" charset="0"/>
            </a:endParaRPr>
          </a:p>
          <a:p>
            <a:pPr marL="0" marR="0" lvl="0" indent="0" algn="l" defTabSz="412750" rtl="0" eaLnBrk="1" fontAlgn="base" latinLnBrk="0" hangingPunct="0">
              <a:spcBef>
                <a:spcPct val="0"/>
              </a:spcBef>
              <a:spcAft>
                <a:spcPct val="0"/>
              </a:spcAft>
              <a:buClrTx/>
              <a:buSzPct val="100000"/>
              <a:buNone/>
              <a:tabLst/>
              <a:defRPr/>
            </a:pPr>
            <a:r>
              <a:rPr kumimoji="0" lang="en-US" altLang="en-US" sz="2000" b="1" i="0" u="none" strike="noStrike" kern="1200" cap="none" spc="0" normalizeH="0" baseline="0" noProof="0" dirty="0">
                <a:ln>
                  <a:noFill/>
                </a:ln>
                <a:solidFill>
                  <a:srgbClr val="000000"/>
                </a:solidFill>
                <a:effectLst/>
                <a:uLnTx/>
                <a:uFillTx/>
                <a:latin typeface="+mn-lt"/>
                <a:sym typeface="Lato Regular" panose="020F0502020204030203" charset="0"/>
              </a:rPr>
              <a:t>Email</a:t>
            </a:r>
            <a:r>
              <a:rPr kumimoji="0" lang="en-US" altLang="en-US" sz="2000" b="1" i="0" u="none" strike="noStrike" kern="1200" cap="none" spc="0" normalizeH="0" noProof="0" dirty="0">
                <a:ln>
                  <a:noFill/>
                </a:ln>
                <a:solidFill>
                  <a:srgbClr val="000000"/>
                </a:solidFill>
                <a:effectLst/>
                <a:uLnTx/>
                <a:uFillTx/>
                <a:latin typeface="+mn-lt"/>
                <a:sym typeface="Lato Regular" panose="020F0502020204030203" charset="0"/>
              </a:rPr>
              <a:t> or Call</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4182" t="15529" r="22692"/>
          <a:stretch/>
        </p:blipFill>
        <p:spPr>
          <a:xfrm>
            <a:off x="723481" y="1225314"/>
            <a:ext cx="3094892" cy="2940812"/>
          </a:xfrm>
          <a:prstGeom prst="rect">
            <a:avLst/>
          </a:prstGeom>
        </p:spPr>
      </p:pic>
    </p:spTree>
    <p:extLst>
      <p:ext uri="{BB962C8B-B14F-4D97-AF65-F5344CB8AC3E}">
        <p14:creationId xmlns:p14="http://schemas.microsoft.com/office/powerpoint/2010/main" val="2736549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44581" y="1572441"/>
            <a:ext cx="2729346" cy="2107730"/>
          </a:xfrm>
        </p:spPr>
        <p:txBody>
          <a:bodyPr/>
          <a:lstStyle/>
          <a:p>
            <a:r>
              <a:rPr lang="en-US" b="1" dirty="0">
                <a:solidFill>
                  <a:srgbClr val="C00000"/>
                </a:solidFill>
                <a:latin typeface="Trebuchet MS" panose="020B0603020202020204" pitchFamily="34" charset="0"/>
              </a:rPr>
              <a:t>Enjoy the journey!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70" y="584119"/>
            <a:ext cx="2848407" cy="3797875"/>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13621" y="584119"/>
            <a:ext cx="2755757" cy="3851562"/>
          </a:xfrm>
        </p:spPr>
      </p:pic>
    </p:spTree>
    <p:extLst>
      <p:ext uri="{BB962C8B-B14F-4D97-AF65-F5344CB8AC3E}">
        <p14:creationId xmlns:p14="http://schemas.microsoft.com/office/powerpoint/2010/main" val="3435872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4447309" cy="4296748"/>
          </a:xfrm>
        </p:spPr>
        <p:txBody>
          <a:bodyPr/>
          <a:lstStyle/>
          <a:p>
            <a:r>
              <a:rPr lang="en-US" b="1" dirty="0">
                <a:solidFill>
                  <a:srgbClr val="C00000"/>
                </a:solidFill>
                <a:latin typeface="Trebuchet MS" panose="020B0603020202020204" pitchFamily="34" charset="0"/>
              </a:rPr>
              <a:t>It is all worth it!</a:t>
            </a:r>
          </a:p>
        </p:txBody>
      </p:sp>
      <p:pic>
        <p:nvPicPr>
          <p:cNvPr id="4"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056" y="277091"/>
            <a:ext cx="3927762" cy="431569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323" y="1004455"/>
            <a:ext cx="4819459" cy="3498272"/>
          </a:xfrm>
          <a:prstGeom prst="rect">
            <a:avLst/>
          </a:prstGeom>
        </p:spPr>
      </p:pic>
    </p:spTree>
    <p:extLst>
      <p:ext uri="{BB962C8B-B14F-4D97-AF65-F5344CB8AC3E}">
        <p14:creationId xmlns:p14="http://schemas.microsoft.com/office/powerpoint/2010/main" val="2139704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C0523"/>
        </a:solid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0" y="1201441"/>
            <a:ext cx="9144000" cy="1639733"/>
          </a:xfrm>
        </p:spPr>
        <p:txBody>
          <a:bodyPr>
            <a:noAutofit/>
          </a:bodyPr>
          <a:lstStyle/>
          <a:p>
            <a:r>
              <a:rPr lang="en-US" sz="5400" b="1" dirty="0">
                <a:solidFill>
                  <a:schemeClr val="bg1"/>
                </a:solidFill>
                <a:latin typeface="Trebuchet MS"/>
                <a:cs typeface="Trebuchet MS"/>
              </a:rPr>
              <a:t>Student Affairs Offices </a:t>
            </a:r>
          </a:p>
          <a:p>
            <a:r>
              <a:rPr lang="en-US" sz="5400" b="1" dirty="0">
                <a:solidFill>
                  <a:schemeClr val="bg1"/>
                </a:solidFill>
                <a:latin typeface="Trebuchet MS"/>
                <a:cs typeface="Trebuchet MS"/>
              </a:rPr>
              <a:t>&amp; Contact Information</a:t>
            </a:r>
          </a:p>
        </p:txBody>
      </p:sp>
      <p:pic>
        <p:nvPicPr>
          <p:cNvPr id="16" name="Picture 15" descr="Radford-logo-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4888" y="3290751"/>
            <a:ext cx="1559052" cy="569976"/>
          </a:xfrm>
          <a:prstGeom prst="rect">
            <a:avLst/>
          </a:prstGeom>
        </p:spPr>
      </p:pic>
      <p:sp>
        <p:nvSpPr>
          <p:cNvPr id="3" name="Rectangle 2"/>
          <p:cNvSpPr/>
          <p:nvPr/>
        </p:nvSpPr>
        <p:spPr>
          <a:xfrm>
            <a:off x="216961" y="4747052"/>
            <a:ext cx="3237076" cy="369332"/>
          </a:xfrm>
          <a:prstGeom prst="rect">
            <a:avLst/>
          </a:prstGeom>
        </p:spPr>
        <p:txBody>
          <a:bodyPr wrap="square">
            <a:spAutoFit/>
          </a:bodyPr>
          <a:lstStyle/>
          <a:p>
            <a:r>
              <a:rPr lang="en-US" dirty="0">
                <a:solidFill>
                  <a:schemeClr val="bg1"/>
                </a:solidFill>
                <a:latin typeface="Trebuchet MS"/>
                <a:cs typeface="Trebuchet MS"/>
              </a:rPr>
              <a:t>Student Affairs</a:t>
            </a:r>
          </a:p>
        </p:txBody>
      </p:sp>
    </p:spTree>
    <p:extLst>
      <p:ext uri="{BB962C8B-B14F-4D97-AF65-F5344CB8AC3E}">
        <p14:creationId xmlns:p14="http://schemas.microsoft.com/office/powerpoint/2010/main" val="1177948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Dean of Students</a:t>
            </a:r>
          </a:p>
        </p:txBody>
      </p:sp>
      <p:sp>
        <p:nvSpPr>
          <p:cNvPr id="9" name="Text Placeholder 8"/>
          <p:cNvSpPr>
            <a:spLocks noGrp="1"/>
          </p:cNvSpPr>
          <p:nvPr>
            <p:ph type="body" sz="quarter" idx="10"/>
          </p:nvPr>
        </p:nvSpPr>
        <p:spPr>
          <a:xfrm>
            <a:off x="5678129" y="1328584"/>
            <a:ext cx="2934929" cy="3049997"/>
          </a:xfrm>
        </p:spPr>
        <p:txBody>
          <a:bodyPr/>
          <a:lstStyle/>
          <a:p>
            <a:pPr algn="ctr"/>
            <a:r>
              <a:rPr lang="en-US" dirty="0"/>
              <a:t>Awareness, Advocacy, Accountability</a:t>
            </a:r>
          </a:p>
          <a:p>
            <a:endParaRPr lang="en-US" dirty="0"/>
          </a:p>
          <a:p>
            <a:r>
              <a:rPr lang="en-US" b="0" dirty="0"/>
              <a:t>Heth Hall 274</a:t>
            </a:r>
          </a:p>
          <a:p>
            <a:r>
              <a:rPr lang="en-US" b="0" dirty="0"/>
              <a:t>540-831-6297</a:t>
            </a:r>
          </a:p>
          <a:p>
            <a:r>
              <a:rPr lang="en-US" b="0" dirty="0"/>
              <a:t>dos-web@Radford.edu</a:t>
            </a:r>
          </a:p>
        </p:txBody>
      </p:sp>
      <p:sp>
        <p:nvSpPr>
          <p:cNvPr id="11" name="Text Placeholder 10"/>
          <p:cNvSpPr>
            <a:spLocks noGrp="1"/>
          </p:cNvSpPr>
          <p:nvPr>
            <p:ph type="body" sz="quarter" idx="12"/>
          </p:nvPr>
        </p:nvSpPr>
        <p:spPr/>
        <p:txBody>
          <a:bodyPr/>
          <a:lstStyle/>
          <a:p>
            <a:r>
              <a:rPr lang="en-US" dirty="0"/>
              <a:t>Student Affairs</a:t>
            </a:r>
          </a:p>
        </p:txBody>
      </p:sp>
      <p:sp>
        <p:nvSpPr>
          <p:cNvPr id="5" name="AutoShape 4">
            <a:hlinkClick r:id="rId3"/>
          </p:cNvPr>
          <p:cNvSpPr>
            <a:spLocks noChangeAspect="1" noChangeArrowheads="1"/>
          </p:cNvSpPr>
          <p:nvPr/>
        </p:nvSpPr>
        <p:spPr bwMode="auto">
          <a:xfrm>
            <a:off x="819150" y="-2968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13" y="1189319"/>
            <a:ext cx="4530212" cy="3397659"/>
          </a:xfrm>
          <a:prstGeom prst="rect">
            <a:avLst/>
          </a:prstGeom>
        </p:spPr>
      </p:pic>
    </p:spTree>
    <p:extLst>
      <p:ext uri="{BB962C8B-B14F-4D97-AF65-F5344CB8AC3E}">
        <p14:creationId xmlns:p14="http://schemas.microsoft.com/office/powerpoint/2010/main" val="3146131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Housing and Residential Life</a:t>
            </a:r>
          </a:p>
        </p:txBody>
      </p:sp>
      <p:sp>
        <p:nvSpPr>
          <p:cNvPr id="3" name="Text Placeholder 2"/>
          <p:cNvSpPr>
            <a:spLocks noGrp="1"/>
          </p:cNvSpPr>
          <p:nvPr>
            <p:ph type="body" sz="quarter" idx="10"/>
          </p:nvPr>
        </p:nvSpPr>
        <p:spPr>
          <a:xfrm>
            <a:off x="457200" y="1433513"/>
            <a:ext cx="2915265" cy="2961506"/>
          </a:xfrm>
        </p:spPr>
        <p:txBody>
          <a:bodyPr/>
          <a:lstStyle/>
          <a:p>
            <a:pPr algn="ctr"/>
            <a:r>
              <a:rPr lang="en-US" dirty="0"/>
              <a:t>Your #</a:t>
            </a:r>
            <a:r>
              <a:rPr lang="en-US" dirty="0" err="1"/>
              <a:t>HighlanderHome</a:t>
            </a:r>
            <a:endParaRPr lang="en-US" dirty="0"/>
          </a:p>
          <a:p>
            <a:endParaRPr lang="en-US" b="0" dirty="0"/>
          </a:p>
          <a:p>
            <a:r>
              <a:rPr lang="en-US" b="0" dirty="0"/>
              <a:t>Heth Hall 226</a:t>
            </a:r>
          </a:p>
          <a:p>
            <a:r>
              <a:rPr lang="en-US" b="0" dirty="0"/>
              <a:t>540-831-5375</a:t>
            </a:r>
            <a:r>
              <a:rPr lang="en-US" dirty="0"/>
              <a:t/>
            </a:r>
            <a:br>
              <a:rPr lang="en-US" dirty="0"/>
            </a:br>
            <a:r>
              <a:rPr lang="en-US" b="0" dirty="0"/>
              <a:t>res-life@radford.edu</a:t>
            </a:r>
            <a:r>
              <a:rPr lang="en-US" dirty="0"/>
              <a:t/>
            </a:r>
            <a:br>
              <a:rPr lang="en-US" dirty="0"/>
            </a:br>
            <a:endParaRPr lang="en-US" dirty="0"/>
          </a:p>
        </p:txBody>
      </p:sp>
      <p:sp>
        <p:nvSpPr>
          <p:cNvPr id="5" name="Text Placeholder 4"/>
          <p:cNvSpPr>
            <a:spLocks noGrp="1"/>
          </p:cNvSpPr>
          <p:nvPr>
            <p:ph type="body" sz="quarter" idx="12"/>
          </p:nvPr>
        </p:nvSpPr>
        <p:spPr/>
        <p:txBody>
          <a:bodyPr/>
          <a:lstStyle/>
          <a:p>
            <a:r>
              <a:rPr lang="en-US" dirty="0"/>
              <a:t>Student Affairs</a:t>
            </a:r>
          </a:p>
        </p:txBody>
      </p:sp>
      <p:pic>
        <p:nvPicPr>
          <p:cNvPr id="6" name="Picture 5"/>
          <p:cNvPicPr>
            <a:picLocks noChangeAspect="1"/>
          </p:cNvPicPr>
          <p:nvPr/>
        </p:nvPicPr>
        <p:blipFill rotWithShape="1">
          <a:blip r:embed="rId3"/>
          <a:srcRect l="17867" t="23778" r="30411" b="14605"/>
          <a:stretch/>
        </p:blipFill>
        <p:spPr>
          <a:xfrm>
            <a:off x="3553983" y="1207086"/>
            <a:ext cx="5082017" cy="3405553"/>
          </a:xfrm>
          <a:prstGeom prst="rect">
            <a:avLst/>
          </a:prstGeom>
        </p:spPr>
      </p:pic>
    </p:spTree>
    <p:extLst>
      <p:ext uri="{BB962C8B-B14F-4D97-AF65-F5344CB8AC3E}">
        <p14:creationId xmlns:p14="http://schemas.microsoft.com/office/powerpoint/2010/main" val="498189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Center for Accessibility Services (CAS)</a:t>
            </a:r>
          </a:p>
        </p:txBody>
      </p:sp>
      <p:sp>
        <p:nvSpPr>
          <p:cNvPr id="9" name="Text Placeholder 8"/>
          <p:cNvSpPr>
            <a:spLocks noGrp="1"/>
          </p:cNvSpPr>
          <p:nvPr>
            <p:ph type="body" sz="quarter" idx="10"/>
          </p:nvPr>
        </p:nvSpPr>
        <p:spPr>
          <a:xfrm>
            <a:off x="5437239" y="1587316"/>
            <a:ext cx="3249561" cy="2590376"/>
          </a:xfrm>
        </p:spPr>
        <p:txBody>
          <a:bodyPr/>
          <a:lstStyle/>
          <a:p>
            <a:pPr algn="ctr"/>
            <a:r>
              <a:rPr lang="en-US" dirty="0"/>
              <a:t>Access, Empowerment, Inclusion</a:t>
            </a:r>
          </a:p>
          <a:p>
            <a:pPr algn="ctr"/>
            <a:endParaRPr lang="en-US" dirty="0"/>
          </a:p>
          <a:p>
            <a:r>
              <a:rPr lang="en-US" b="0" dirty="0"/>
              <a:t>Russell Hall 3</a:t>
            </a:r>
            <a:r>
              <a:rPr lang="en-US" b="0" baseline="30000" dirty="0"/>
              <a:t>rd</a:t>
            </a:r>
            <a:r>
              <a:rPr lang="en-US" b="0" dirty="0"/>
              <a:t> Floor</a:t>
            </a:r>
          </a:p>
          <a:p>
            <a:r>
              <a:rPr lang="nb-NO" b="0" dirty="0"/>
              <a:t>540-831-6350</a:t>
            </a:r>
            <a:r>
              <a:rPr lang="nb-NO" dirty="0"/>
              <a:t/>
            </a:r>
            <a:br>
              <a:rPr lang="nb-NO" dirty="0"/>
            </a:br>
            <a:r>
              <a:rPr lang="nb-NO" b="0" dirty="0"/>
              <a:t>540-922-1176 </a:t>
            </a:r>
            <a:r>
              <a:rPr lang="nb-NO" sz="1400" b="0" dirty="0"/>
              <a:t>(VP for ASL Users)</a:t>
            </a:r>
            <a:r>
              <a:rPr lang="nb-NO" dirty="0"/>
              <a:t/>
            </a:r>
            <a:br>
              <a:rPr lang="nb-NO" dirty="0"/>
            </a:br>
            <a:r>
              <a:rPr lang="nb-NO" b="0" dirty="0"/>
              <a:t>cas@radford.edu</a:t>
            </a:r>
            <a:endParaRPr lang="en-US" b="0" dirty="0"/>
          </a:p>
        </p:txBody>
      </p:sp>
      <p:sp>
        <p:nvSpPr>
          <p:cNvPr id="11" name="Text Placeholder 10"/>
          <p:cNvSpPr>
            <a:spLocks noGrp="1"/>
          </p:cNvSpPr>
          <p:nvPr>
            <p:ph type="body" sz="quarter" idx="12"/>
          </p:nvPr>
        </p:nvSpPr>
        <p:spPr/>
        <p:txBody>
          <a:bodyPr/>
          <a:lstStyle/>
          <a:p>
            <a:r>
              <a:rPr lang="en-US" dirty="0"/>
              <a:t>Student Affairs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08" y="1195771"/>
            <a:ext cx="4663440" cy="3159599"/>
          </a:xfrm>
          <a:prstGeom prst="rect">
            <a:avLst/>
          </a:prstGeom>
        </p:spPr>
      </p:pic>
    </p:spTree>
    <p:extLst>
      <p:ext uri="{BB962C8B-B14F-4D97-AF65-F5344CB8AC3E}">
        <p14:creationId xmlns:p14="http://schemas.microsoft.com/office/powerpoint/2010/main" val="2680783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Student Standards and Conduct</a:t>
            </a:r>
          </a:p>
        </p:txBody>
      </p:sp>
      <p:sp>
        <p:nvSpPr>
          <p:cNvPr id="9" name="Text Placeholder 8"/>
          <p:cNvSpPr>
            <a:spLocks noGrp="1"/>
          </p:cNvSpPr>
          <p:nvPr>
            <p:ph type="body" sz="quarter" idx="10"/>
          </p:nvPr>
        </p:nvSpPr>
        <p:spPr>
          <a:xfrm>
            <a:off x="457200" y="1433513"/>
            <a:ext cx="3003755" cy="2991003"/>
          </a:xfrm>
        </p:spPr>
        <p:txBody>
          <a:bodyPr/>
          <a:lstStyle/>
          <a:p>
            <a:pPr algn="ctr"/>
            <a:r>
              <a:rPr lang="sv-SE" dirty="0"/>
              <a:t>Talk About It</a:t>
            </a:r>
          </a:p>
          <a:p>
            <a:endParaRPr lang="sv-SE" b="0" dirty="0"/>
          </a:p>
          <a:p>
            <a:r>
              <a:rPr lang="sv-SE" b="0" dirty="0"/>
              <a:t>207 Heth Hall</a:t>
            </a:r>
            <a:r>
              <a:rPr lang="sv-SE" dirty="0"/>
              <a:t/>
            </a:r>
            <a:br>
              <a:rPr lang="sv-SE" dirty="0"/>
            </a:br>
            <a:endParaRPr lang="sv-SE" dirty="0"/>
          </a:p>
          <a:p>
            <a:r>
              <a:rPr lang="sv-SE" b="0" dirty="0"/>
              <a:t>540-831-5321</a:t>
            </a:r>
            <a:endParaRPr lang="sv-SE" dirty="0"/>
          </a:p>
          <a:p>
            <a:r>
              <a:rPr lang="sv-SE" dirty="0"/>
              <a:t/>
            </a:r>
            <a:br>
              <a:rPr lang="sv-SE" dirty="0"/>
            </a:br>
            <a:r>
              <a:rPr lang="sv-SE" b="0" dirty="0"/>
              <a:t>conduct@radford.edu</a:t>
            </a:r>
            <a:endParaRPr lang="en-US" dirty="0"/>
          </a:p>
        </p:txBody>
      </p:sp>
      <p:sp>
        <p:nvSpPr>
          <p:cNvPr id="11" name="Text Placeholder 10"/>
          <p:cNvSpPr>
            <a:spLocks noGrp="1"/>
          </p:cNvSpPr>
          <p:nvPr>
            <p:ph type="body" sz="quarter" idx="12"/>
          </p:nvPr>
        </p:nvSpPr>
        <p:spPr/>
        <p:txBody>
          <a:bodyPr/>
          <a:lstStyle/>
          <a:p>
            <a:r>
              <a:rPr lang="en-US" dirty="0"/>
              <a:t>Student Affairs</a:t>
            </a:r>
          </a:p>
        </p:txBody>
      </p:sp>
      <p:pic>
        <p:nvPicPr>
          <p:cNvPr id="2" name="Picture 1"/>
          <p:cNvPicPr>
            <a:picLocks noChangeAspect="1"/>
          </p:cNvPicPr>
          <p:nvPr/>
        </p:nvPicPr>
        <p:blipFill rotWithShape="1">
          <a:blip r:embed="rId3"/>
          <a:srcRect l="25823" t="23762" r="27089" b="20429"/>
          <a:stretch/>
        </p:blipFill>
        <p:spPr>
          <a:xfrm>
            <a:off x="3553555" y="1191324"/>
            <a:ext cx="5040775" cy="3360517"/>
          </a:xfrm>
          <a:prstGeom prst="rect">
            <a:avLst/>
          </a:prstGeom>
        </p:spPr>
      </p:pic>
    </p:spTree>
    <p:extLst>
      <p:ext uri="{BB962C8B-B14F-4D97-AF65-F5344CB8AC3E}">
        <p14:creationId xmlns:p14="http://schemas.microsoft.com/office/powerpoint/2010/main" val="919539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Student Health Services</a:t>
            </a:r>
          </a:p>
        </p:txBody>
      </p:sp>
      <p:sp>
        <p:nvSpPr>
          <p:cNvPr id="9" name="Text Placeholder 8"/>
          <p:cNvSpPr>
            <a:spLocks noGrp="1"/>
          </p:cNvSpPr>
          <p:nvPr>
            <p:ph type="body" sz="quarter" idx="10"/>
          </p:nvPr>
        </p:nvSpPr>
        <p:spPr>
          <a:xfrm>
            <a:off x="5594554" y="1433513"/>
            <a:ext cx="3092245" cy="2843212"/>
          </a:xfrm>
        </p:spPr>
        <p:txBody>
          <a:bodyPr/>
          <a:lstStyle/>
          <a:p>
            <a:pPr algn="ctr"/>
            <a:r>
              <a:rPr lang="en-US" dirty="0"/>
              <a:t>We Can Help</a:t>
            </a:r>
          </a:p>
          <a:p>
            <a:endParaRPr lang="en-US" b="0" dirty="0"/>
          </a:p>
          <a:p>
            <a:r>
              <a:rPr lang="en-US" b="0" dirty="0"/>
              <a:t>Moffett Hall, lower level</a:t>
            </a:r>
          </a:p>
          <a:p>
            <a:endParaRPr lang="en-US" b="0" dirty="0"/>
          </a:p>
          <a:p>
            <a:r>
              <a:rPr lang="en-US" b="0" dirty="0"/>
              <a:t>540-831-5111</a:t>
            </a:r>
          </a:p>
          <a:p>
            <a:endParaRPr lang="en-US" b="0" dirty="0"/>
          </a:p>
          <a:p>
            <a:r>
              <a:rPr lang="en-US" b="0" dirty="0"/>
              <a:t>1-866-205-2164 </a:t>
            </a:r>
          </a:p>
          <a:p>
            <a:r>
              <a:rPr lang="en-US" b="0" i="1" dirty="0"/>
              <a:t>(24/7 nurse line)</a:t>
            </a:r>
            <a:endParaRPr lang="en-US" i="1" dirty="0"/>
          </a:p>
        </p:txBody>
      </p:sp>
      <p:sp>
        <p:nvSpPr>
          <p:cNvPr id="11" name="Text Placeholder 10"/>
          <p:cNvSpPr>
            <a:spLocks noGrp="1"/>
          </p:cNvSpPr>
          <p:nvPr>
            <p:ph type="body" sz="quarter" idx="12"/>
          </p:nvPr>
        </p:nvSpPr>
        <p:spPr/>
        <p:txBody>
          <a:bodyPr/>
          <a:lstStyle/>
          <a:p>
            <a:r>
              <a:rPr lang="en-US" dirty="0"/>
              <a:t>Student Affairs</a:t>
            </a:r>
          </a:p>
        </p:txBody>
      </p:sp>
      <p:pic>
        <p:nvPicPr>
          <p:cNvPr id="6" name="Picture 5" descr="Image result for carilion transparen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840" y="3548958"/>
            <a:ext cx="3011960" cy="10149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HD_Aw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970" y="1361795"/>
            <a:ext cx="4273022" cy="3202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79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Student Affairs Leadership</a:t>
            </a:r>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 t="10437" r="5" b="5556"/>
          <a:stretch/>
        </p:blipFill>
        <p:spPr>
          <a:xfrm>
            <a:off x="2636851" y="1134595"/>
            <a:ext cx="1935149" cy="243852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353" b="4387"/>
          <a:stretch/>
        </p:blipFill>
        <p:spPr>
          <a:xfrm>
            <a:off x="558389" y="1134720"/>
            <a:ext cx="1828800" cy="2438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2575" y="1141231"/>
            <a:ext cx="1731119" cy="2423992"/>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7625" t="8915" r="6777" b="3335"/>
          <a:stretch/>
        </p:blipFill>
        <p:spPr>
          <a:xfrm>
            <a:off x="4891506" y="1135508"/>
            <a:ext cx="1783267" cy="2437612"/>
          </a:xfrm>
          <a:prstGeom prst="rect">
            <a:avLst/>
          </a:prstGeom>
        </p:spPr>
      </p:pic>
      <p:sp>
        <p:nvSpPr>
          <p:cNvPr id="9" name="TextBox 8"/>
          <p:cNvSpPr txBox="1"/>
          <p:nvPr/>
        </p:nvSpPr>
        <p:spPr>
          <a:xfrm>
            <a:off x="558390" y="3599370"/>
            <a:ext cx="1897216" cy="830997"/>
          </a:xfrm>
          <a:prstGeom prst="rect">
            <a:avLst/>
          </a:prstGeom>
          <a:noFill/>
        </p:spPr>
        <p:txBody>
          <a:bodyPr wrap="square" rtlCol="0">
            <a:spAutoFit/>
          </a:bodyPr>
          <a:lstStyle/>
          <a:p>
            <a:r>
              <a:rPr lang="en-US" sz="1600" b="1" dirty="0">
                <a:cs typeface="Times New Roman" panose="02020603050405020304" pitchFamily="18" charset="0"/>
              </a:rPr>
              <a:t>Dr. Susan Trageser</a:t>
            </a:r>
            <a:endParaRPr lang="en-US" sz="1600" dirty="0">
              <a:cs typeface="Times New Roman" panose="02020603050405020304" pitchFamily="18" charset="0"/>
            </a:endParaRPr>
          </a:p>
          <a:p>
            <a:r>
              <a:rPr lang="en-US" sz="1600" dirty="0">
                <a:cs typeface="Times New Roman" panose="02020603050405020304" pitchFamily="18" charset="0"/>
              </a:rPr>
              <a:t>Vice President for Student Affairs</a:t>
            </a:r>
          </a:p>
        </p:txBody>
      </p:sp>
      <p:sp>
        <p:nvSpPr>
          <p:cNvPr id="10" name="TextBox 9"/>
          <p:cNvSpPr txBox="1"/>
          <p:nvPr/>
        </p:nvSpPr>
        <p:spPr>
          <a:xfrm>
            <a:off x="2608006" y="3599370"/>
            <a:ext cx="1897216" cy="1077218"/>
          </a:xfrm>
          <a:prstGeom prst="rect">
            <a:avLst/>
          </a:prstGeom>
          <a:noFill/>
        </p:spPr>
        <p:txBody>
          <a:bodyPr wrap="square" rtlCol="0">
            <a:spAutoFit/>
          </a:bodyPr>
          <a:lstStyle/>
          <a:p>
            <a:r>
              <a:rPr lang="en-US" sz="1600" b="1" dirty="0">
                <a:cs typeface="Times New Roman" panose="02020603050405020304" pitchFamily="18" charset="0"/>
              </a:rPr>
              <a:t>Ms. Angie Mitchell</a:t>
            </a:r>
            <a:endParaRPr lang="en-US" sz="1600" dirty="0">
              <a:cs typeface="Times New Roman" panose="02020603050405020304" pitchFamily="18" charset="0"/>
            </a:endParaRPr>
          </a:p>
          <a:p>
            <a:r>
              <a:rPr lang="en-US" sz="1600" dirty="0">
                <a:cs typeface="Times New Roman" panose="02020603050405020304" pitchFamily="18" charset="0"/>
              </a:rPr>
              <a:t>Associate Vice President &amp; Dean of Students</a:t>
            </a:r>
          </a:p>
        </p:txBody>
      </p:sp>
      <p:sp>
        <p:nvSpPr>
          <p:cNvPr id="11" name="TextBox 10"/>
          <p:cNvSpPr txBox="1"/>
          <p:nvPr/>
        </p:nvSpPr>
        <p:spPr>
          <a:xfrm>
            <a:off x="4891506" y="3587793"/>
            <a:ext cx="1897216" cy="1077218"/>
          </a:xfrm>
          <a:prstGeom prst="rect">
            <a:avLst/>
          </a:prstGeom>
          <a:noFill/>
        </p:spPr>
        <p:txBody>
          <a:bodyPr wrap="square" rtlCol="0">
            <a:spAutoFit/>
          </a:bodyPr>
          <a:lstStyle/>
          <a:p>
            <a:r>
              <a:rPr lang="en-US" sz="1600" b="1" dirty="0">
                <a:cs typeface="Times New Roman" panose="02020603050405020304" pitchFamily="18" charset="0"/>
              </a:rPr>
              <a:t>Ms. Tricia Smith</a:t>
            </a:r>
            <a:endParaRPr lang="en-US" sz="1600" dirty="0">
              <a:cs typeface="Times New Roman" panose="02020603050405020304" pitchFamily="18" charset="0"/>
            </a:endParaRPr>
          </a:p>
          <a:p>
            <a:r>
              <a:rPr lang="en-US" sz="1600" dirty="0">
                <a:cs typeface="Times New Roman" panose="02020603050405020304" pitchFamily="18" charset="0"/>
              </a:rPr>
              <a:t>Associate Vice President for Student Life</a:t>
            </a:r>
          </a:p>
        </p:txBody>
      </p:sp>
      <p:sp>
        <p:nvSpPr>
          <p:cNvPr id="12" name="TextBox 11"/>
          <p:cNvSpPr txBox="1"/>
          <p:nvPr/>
        </p:nvSpPr>
        <p:spPr>
          <a:xfrm>
            <a:off x="6872631" y="3599370"/>
            <a:ext cx="1991149" cy="1077218"/>
          </a:xfrm>
          <a:prstGeom prst="rect">
            <a:avLst/>
          </a:prstGeom>
          <a:noFill/>
        </p:spPr>
        <p:txBody>
          <a:bodyPr wrap="square" rtlCol="0">
            <a:spAutoFit/>
          </a:bodyPr>
          <a:lstStyle/>
          <a:p>
            <a:r>
              <a:rPr lang="en-US" sz="1600" b="1" dirty="0">
                <a:cs typeface="Times New Roman" panose="02020603050405020304" pitchFamily="18" charset="0"/>
              </a:rPr>
              <a:t>Dr. Jamie Penven</a:t>
            </a:r>
            <a:endParaRPr lang="en-US" sz="1600" dirty="0">
              <a:cs typeface="Times New Roman" panose="02020603050405020304" pitchFamily="18" charset="0"/>
            </a:endParaRPr>
          </a:p>
          <a:p>
            <a:r>
              <a:rPr lang="en-US" sz="1600" dirty="0">
                <a:cs typeface="Times New Roman" panose="02020603050405020304" pitchFamily="18" charset="0"/>
              </a:rPr>
              <a:t>Assistant Vice President for Student Success &amp; Retention </a:t>
            </a:r>
          </a:p>
        </p:txBody>
      </p:sp>
      <p:sp>
        <p:nvSpPr>
          <p:cNvPr id="14" name="Text Placeholder 13"/>
          <p:cNvSpPr>
            <a:spLocks noGrp="1"/>
          </p:cNvSpPr>
          <p:nvPr>
            <p:ph type="body" sz="quarter" idx="12"/>
          </p:nvPr>
        </p:nvSpPr>
        <p:spPr/>
        <p:txBody>
          <a:bodyPr/>
          <a:lstStyle/>
          <a:p>
            <a:r>
              <a:rPr lang="en-US" dirty="0"/>
              <a:t>Student Affairs</a:t>
            </a:r>
          </a:p>
        </p:txBody>
      </p:sp>
    </p:spTree>
    <p:extLst>
      <p:ext uri="{BB962C8B-B14F-4D97-AF65-F5344CB8AC3E}">
        <p14:creationId xmlns:p14="http://schemas.microsoft.com/office/powerpoint/2010/main" val="3243348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Student Counseling Services</a:t>
            </a:r>
          </a:p>
        </p:txBody>
      </p:sp>
      <p:sp>
        <p:nvSpPr>
          <p:cNvPr id="9" name="Text Placeholder 8"/>
          <p:cNvSpPr>
            <a:spLocks noGrp="1"/>
          </p:cNvSpPr>
          <p:nvPr>
            <p:ph type="body" sz="quarter" idx="10"/>
          </p:nvPr>
        </p:nvSpPr>
        <p:spPr>
          <a:xfrm>
            <a:off x="457199" y="1189703"/>
            <a:ext cx="3442625" cy="3362632"/>
          </a:xfrm>
        </p:spPr>
        <p:txBody>
          <a:bodyPr/>
          <a:lstStyle/>
          <a:p>
            <a:pPr algn="ctr"/>
            <a:r>
              <a:rPr lang="en-US" dirty="0"/>
              <a:t>Free, Confidential, </a:t>
            </a:r>
          </a:p>
          <a:p>
            <a:pPr algn="ctr"/>
            <a:r>
              <a:rPr lang="en-US" dirty="0"/>
              <a:t>and Convenient</a:t>
            </a:r>
          </a:p>
          <a:p>
            <a:pPr algn="ctr"/>
            <a:endParaRPr lang="en-US" sz="1100" cap="small" dirty="0"/>
          </a:p>
          <a:p>
            <a:r>
              <a:rPr lang="en-US" b="0" dirty="0"/>
              <a:t>Tyler Hall, lower level</a:t>
            </a:r>
          </a:p>
          <a:p>
            <a:r>
              <a:rPr lang="en-US" b="0" dirty="0"/>
              <a:t>540-831-5226</a:t>
            </a:r>
          </a:p>
          <a:p>
            <a:pPr fontAlgn="base"/>
            <a:endParaRPr lang="en-US" b="0" dirty="0"/>
          </a:p>
          <a:p>
            <a:pPr fontAlgn="base"/>
            <a:r>
              <a:rPr lang="en-US" b="0" u="sng" dirty="0"/>
              <a:t>Office hours</a:t>
            </a:r>
            <a:r>
              <a:rPr lang="en-US" b="0" dirty="0"/>
              <a:t>: 8 a.m.-5 p.m., Monday-Friday</a:t>
            </a:r>
          </a:p>
          <a:p>
            <a:pPr fontAlgn="base"/>
            <a:endParaRPr lang="en-US" b="0" dirty="0"/>
          </a:p>
          <a:p>
            <a:pPr fontAlgn="base"/>
            <a:r>
              <a:rPr lang="en-US" b="0" u="sng" dirty="0"/>
              <a:t>Drop-in hours</a:t>
            </a:r>
            <a:r>
              <a:rPr lang="en-US" b="0" dirty="0"/>
              <a:t>: 1-3 p.m., Monday-Friday</a:t>
            </a:r>
          </a:p>
          <a:p>
            <a:r>
              <a:rPr lang="en-US" dirty="0"/>
              <a:t/>
            </a:r>
            <a:br>
              <a:rPr lang="en-US" dirty="0"/>
            </a:br>
            <a:endParaRPr lang="en-US" dirty="0"/>
          </a:p>
        </p:txBody>
      </p:sp>
      <p:sp>
        <p:nvSpPr>
          <p:cNvPr id="11" name="Text Placeholder 10"/>
          <p:cNvSpPr>
            <a:spLocks noGrp="1"/>
          </p:cNvSpPr>
          <p:nvPr>
            <p:ph type="body" sz="quarter" idx="12"/>
          </p:nvPr>
        </p:nvSpPr>
        <p:spPr/>
        <p:txBody>
          <a:bodyPr/>
          <a:lstStyle/>
          <a:p>
            <a:r>
              <a:rPr lang="en-US" dirty="0"/>
              <a:t>Student Affairs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240" y="1189703"/>
            <a:ext cx="4480560" cy="3360420"/>
          </a:xfrm>
          <a:prstGeom prst="rect">
            <a:avLst/>
          </a:prstGeom>
        </p:spPr>
      </p:pic>
    </p:spTree>
    <p:extLst>
      <p:ext uri="{BB962C8B-B14F-4D97-AF65-F5344CB8AC3E}">
        <p14:creationId xmlns:p14="http://schemas.microsoft.com/office/powerpoint/2010/main" val="102992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66921"/>
            <a:ext cx="8229600" cy="857250"/>
          </a:xfrm>
        </p:spPr>
        <p:txBody>
          <a:bodyPr/>
          <a:lstStyle/>
          <a:p>
            <a:r>
              <a:rPr lang="en-US" dirty="0"/>
              <a:t>Substance Abuse and Violence Education Support services (SAVES)</a:t>
            </a:r>
          </a:p>
        </p:txBody>
      </p:sp>
      <p:sp>
        <p:nvSpPr>
          <p:cNvPr id="9" name="Text Placeholder 8"/>
          <p:cNvSpPr>
            <a:spLocks noGrp="1"/>
          </p:cNvSpPr>
          <p:nvPr>
            <p:ph type="body" sz="quarter" idx="10"/>
          </p:nvPr>
        </p:nvSpPr>
        <p:spPr>
          <a:xfrm>
            <a:off x="5407742" y="1433513"/>
            <a:ext cx="3279058" cy="2843212"/>
          </a:xfrm>
        </p:spPr>
        <p:txBody>
          <a:bodyPr/>
          <a:lstStyle/>
          <a:p>
            <a:pPr algn="ctr"/>
            <a:r>
              <a:rPr lang="en-US" dirty="0"/>
              <a:t>Free, Confidential Services, Programs &amp; Swag!</a:t>
            </a:r>
          </a:p>
          <a:p>
            <a:pPr algn="ctr"/>
            <a:endParaRPr lang="en-US" sz="1100" cap="small" dirty="0"/>
          </a:p>
          <a:p>
            <a:r>
              <a:rPr lang="en-US" b="0" dirty="0"/>
              <a:t>Tyler Hall, lower level</a:t>
            </a:r>
          </a:p>
          <a:p>
            <a:endParaRPr lang="en-US" b="0" dirty="0"/>
          </a:p>
          <a:p>
            <a:r>
              <a:rPr lang="en-US" b="0" dirty="0"/>
              <a:t>540-831-5709</a:t>
            </a:r>
            <a:r>
              <a:rPr lang="en-US" dirty="0"/>
              <a:t/>
            </a:r>
            <a:br>
              <a:rPr lang="en-US" dirty="0"/>
            </a:br>
            <a:endParaRPr lang="en-US" dirty="0"/>
          </a:p>
          <a:p>
            <a:r>
              <a:rPr lang="en-US" b="0" dirty="0"/>
              <a:t>saves@radford.edu</a:t>
            </a:r>
          </a:p>
        </p:txBody>
      </p:sp>
      <p:sp>
        <p:nvSpPr>
          <p:cNvPr id="11" name="Text Placeholder 10"/>
          <p:cNvSpPr>
            <a:spLocks noGrp="1"/>
          </p:cNvSpPr>
          <p:nvPr>
            <p:ph type="body" sz="quarter" idx="12"/>
          </p:nvPr>
        </p:nvSpPr>
        <p:spPr/>
        <p:txBody>
          <a:bodyPr/>
          <a:lstStyle/>
          <a:p>
            <a:r>
              <a:rPr lang="en-US" dirty="0"/>
              <a:t>Student Affairs</a:t>
            </a:r>
          </a:p>
        </p:txBody>
      </p:sp>
      <p:pic>
        <p:nvPicPr>
          <p:cNvPr id="2050" name="Picture 2" descr="Image result for fear 2 freedom radford university"/>
          <p:cNvPicPr>
            <a:picLocks noChangeAspect="1" noChangeArrowheads="1"/>
          </p:cNvPicPr>
          <p:nvPr/>
        </p:nvPicPr>
        <p:blipFill rotWithShape="1">
          <a:blip r:embed="rId3">
            <a:extLst>
              <a:ext uri="{28A0092B-C50C-407E-A947-70E740481C1C}">
                <a14:useLocalDpi xmlns:a14="http://schemas.microsoft.com/office/drawing/2010/main" val="0"/>
              </a:ext>
            </a:extLst>
          </a:blip>
          <a:srcRect l="19417" r="21702"/>
          <a:stretch/>
        </p:blipFill>
        <p:spPr bwMode="auto">
          <a:xfrm>
            <a:off x="393293" y="1321133"/>
            <a:ext cx="4984954" cy="309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115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528638"/>
            <a:ext cx="8229600" cy="857250"/>
          </a:xfrm>
        </p:spPr>
        <p:txBody>
          <a:bodyPr/>
          <a:lstStyle/>
          <a:p>
            <a:r>
              <a:rPr lang="en-US" dirty="0"/>
              <a:t>Student Recreation and Wellness</a:t>
            </a:r>
          </a:p>
        </p:txBody>
      </p:sp>
      <p:sp>
        <p:nvSpPr>
          <p:cNvPr id="9" name="Text Placeholder 8"/>
          <p:cNvSpPr>
            <a:spLocks noGrp="1"/>
          </p:cNvSpPr>
          <p:nvPr>
            <p:ph type="body" sz="quarter" idx="10"/>
          </p:nvPr>
        </p:nvSpPr>
        <p:spPr>
          <a:xfrm>
            <a:off x="457200" y="1433513"/>
            <a:ext cx="3094892" cy="3067526"/>
          </a:xfrm>
        </p:spPr>
        <p:txBody>
          <a:bodyPr/>
          <a:lstStyle/>
          <a:p>
            <a:pPr algn="ctr"/>
            <a:r>
              <a:rPr lang="en-US" dirty="0"/>
              <a:t>Find Your Fit</a:t>
            </a:r>
          </a:p>
          <a:p>
            <a:pPr algn="ctr"/>
            <a:endParaRPr lang="en-US" dirty="0"/>
          </a:p>
          <a:p>
            <a:pPr algn="ctr"/>
            <a:r>
              <a:rPr lang="en-US" b="0" dirty="0"/>
              <a:t>Programs</a:t>
            </a:r>
          </a:p>
          <a:p>
            <a:pPr algn="ctr"/>
            <a:endParaRPr lang="en-US" b="0" dirty="0"/>
          </a:p>
          <a:p>
            <a:pPr algn="ctr"/>
            <a:r>
              <a:rPr lang="en-US" b="0" dirty="0"/>
              <a:t>Employment</a:t>
            </a:r>
          </a:p>
          <a:p>
            <a:pPr algn="ctr"/>
            <a:endParaRPr lang="en-US" b="0" dirty="0"/>
          </a:p>
          <a:p>
            <a:pPr algn="ctr"/>
            <a:r>
              <a:rPr lang="en-US" b="0" dirty="0"/>
              <a:t>Community</a:t>
            </a:r>
          </a:p>
          <a:p>
            <a:endParaRPr lang="en-US" b="0" dirty="0"/>
          </a:p>
        </p:txBody>
      </p:sp>
      <p:sp>
        <p:nvSpPr>
          <p:cNvPr id="11" name="Text Placeholder 10"/>
          <p:cNvSpPr>
            <a:spLocks noGrp="1"/>
          </p:cNvSpPr>
          <p:nvPr>
            <p:ph type="body" sz="quarter" idx="12"/>
          </p:nvPr>
        </p:nvSpPr>
        <p:spPr/>
        <p:txBody>
          <a:bodyPr/>
          <a:lstStyle/>
          <a:p>
            <a:r>
              <a:rPr lang="en-US" dirty="0"/>
              <a:t>Student Affairs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462" y="1209199"/>
            <a:ext cx="4389120" cy="3291840"/>
          </a:xfrm>
          <a:prstGeom prst="rect">
            <a:avLst/>
          </a:prstGeom>
        </p:spPr>
      </p:pic>
    </p:spTree>
    <p:extLst>
      <p:ext uri="{BB962C8B-B14F-4D97-AF65-F5344CB8AC3E}">
        <p14:creationId xmlns:p14="http://schemas.microsoft.com/office/powerpoint/2010/main" val="2502209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527107"/>
            <a:ext cx="8229600" cy="857250"/>
          </a:xfrm>
        </p:spPr>
        <p:txBody>
          <a:bodyPr/>
          <a:lstStyle/>
          <a:p>
            <a:r>
              <a:rPr lang="en-US" dirty="0"/>
              <a:t>Student Involvement</a:t>
            </a:r>
          </a:p>
        </p:txBody>
      </p:sp>
      <p:sp>
        <p:nvSpPr>
          <p:cNvPr id="9" name="Text Placeholder 8"/>
          <p:cNvSpPr>
            <a:spLocks noGrp="1"/>
          </p:cNvSpPr>
          <p:nvPr>
            <p:ph type="body" sz="quarter" idx="10"/>
          </p:nvPr>
        </p:nvSpPr>
        <p:spPr>
          <a:xfrm>
            <a:off x="5029856" y="1433513"/>
            <a:ext cx="3249561" cy="2843212"/>
          </a:xfrm>
        </p:spPr>
        <p:txBody>
          <a:bodyPr/>
          <a:lstStyle/>
          <a:p>
            <a:pPr algn="ctr"/>
            <a:r>
              <a:rPr lang="en-US" dirty="0"/>
              <a:t>Creating Memories </a:t>
            </a:r>
          </a:p>
          <a:p>
            <a:pPr algn="ctr"/>
            <a:r>
              <a:rPr lang="en-US" dirty="0"/>
              <a:t>By Connecting</a:t>
            </a:r>
          </a:p>
          <a:p>
            <a:endParaRPr lang="en-US" b="0" dirty="0"/>
          </a:p>
          <a:p>
            <a:r>
              <a:rPr lang="en-US" b="0" dirty="0"/>
              <a:t>“The Bonnie”</a:t>
            </a:r>
          </a:p>
          <a:p>
            <a:r>
              <a:rPr lang="en-US" b="0" dirty="0"/>
              <a:t>Hurlburt Student Center 226</a:t>
            </a:r>
          </a:p>
          <a:p>
            <a:r>
              <a:rPr lang="en-US" b="0" dirty="0"/>
              <a:t>540-831-5332</a:t>
            </a:r>
            <a:r>
              <a:rPr lang="en-US" dirty="0"/>
              <a:t/>
            </a:r>
            <a:br>
              <a:rPr lang="en-US" dirty="0"/>
            </a:br>
            <a:r>
              <a:rPr lang="en-US" b="0" dirty="0"/>
              <a:t>stuact@radford.edu</a:t>
            </a:r>
          </a:p>
        </p:txBody>
      </p:sp>
      <p:sp>
        <p:nvSpPr>
          <p:cNvPr id="11" name="Text Placeholder 10"/>
          <p:cNvSpPr>
            <a:spLocks noGrp="1"/>
          </p:cNvSpPr>
          <p:nvPr>
            <p:ph type="body" sz="quarter" idx="12"/>
          </p:nvPr>
        </p:nvSpPr>
        <p:spPr/>
        <p:txBody>
          <a:bodyPr/>
          <a:lstStyle/>
          <a:p>
            <a:r>
              <a:rPr lang="en-US" dirty="0"/>
              <a:t>Student Affairs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671" y="1433513"/>
            <a:ext cx="4114800" cy="2738682"/>
          </a:xfrm>
          <a:prstGeom prst="rect">
            <a:avLst/>
          </a:prstGeom>
        </p:spPr>
      </p:pic>
    </p:spTree>
    <p:extLst>
      <p:ext uri="{BB962C8B-B14F-4D97-AF65-F5344CB8AC3E}">
        <p14:creationId xmlns:p14="http://schemas.microsoft.com/office/powerpoint/2010/main" val="425403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527107"/>
            <a:ext cx="8229600" cy="857250"/>
          </a:xfrm>
        </p:spPr>
        <p:txBody>
          <a:bodyPr/>
          <a:lstStyle/>
          <a:p>
            <a:r>
              <a:rPr lang="en-US" dirty="0"/>
              <a:t>Center for Diversity and Inclusion</a:t>
            </a:r>
          </a:p>
        </p:txBody>
      </p:sp>
      <p:sp>
        <p:nvSpPr>
          <p:cNvPr id="11" name="Text Placeholder 10"/>
          <p:cNvSpPr>
            <a:spLocks noGrp="1"/>
          </p:cNvSpPr>
          <p:nvPr>
            <p:ph type="body" sz="quarter" idx="12"/>
          </p:nvPr>
        </p:nvSpPr>
        <p:spPr/>
        <p:txBody>
          <a:bodyPr/>
          <a:lstStyle/>
          <a:p>
            <a:r>
              <a:rPr lang="en-US" dirty="0"/>
              <a:t>Student Affairs</a:t>
            </a:r>
          </a:p>
        </p:txBody>
      </p:sp>
      <p:sp>
        <p:nvSpPr>
          <p:cNvPr id="2" name="Text Placeholder 1"/>
          <p:cNvSpPr>
            <a:spLocks noGrp="1"/>
          </p:cNvSpPr>
          <p:nvPr>
            <p:ph type="body" sz="quarter" idx="10"/>
          </p:nvPr>
        </p:nvSpPr>
        <p:spPr>
          <a:xfrm>
            <a:off x="457200" y="1384357"/>
            <a:ext cx="3200400" cy="3017520"/>
          </a:xfrm>
        </p:spPr>
        <p:txBody>
          <a:bodyPr/>
          <a:lstStyle/>
          <a:p>
            <a:pPr algn="ctr"/>
            <a:r>
              <a:rPr lang="en-US" dirty="0"/>
              <a:t>Home Away From Home</a:t>
            </a:r>
          </a:p>
          <a:p>
            <a:pPr algn="ctr"/>
            <a:r>
              <a:rPr lang="en-US" b="0" i="1" dirty="0"/>
              <a:t>a place where you </a:t>
            </a:r>
          </a:p>
          <a:p>
            <a:pPr algn="ctr"/>
            <a:r>
              <a:rPr lang="en-US" b="0" i="1" dirty="0"/>
              <a:t>matter and belong</a:t>
            </a:r>
          </a:p>
          <a:p>
            <a:endParaRPr lang="en-US" dirty="0"/>
          </a:p>
          <a:p>
            <a:r>
              <a:rPr lang="en-US" b="0" dirty="0"/>
              <a:t>Heth Hall 157</a:t>
            </a:r>
          </a:p>
          <a:p>
            <a:r>
              <a:rPr lang="en-US" b="0" dirty="0"/>
              <a:t>540-831-5765</a:t>
            </a:r>
            <a:r>
              <a:rPr lang="en-US" dirty="0"/>
              <a:t/>
            </a:r>
            <a:br>
              <a:rPr lang="en-US" dirty="0"/>
            </a:br>
            <a:r>
              <a:rPr lang="en-US" b="0" dirty="0"/>
              <a:t>diverse@radford.edu</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779" t="382" r="8830" b="14908"/>
          <a:stretch/>
        </p:blipFill>
        <p:spPr>
          <a:xfrm>
            <a:off x="3539611" y="1282563"/>
            <a:ext cx="5152103" cy="3260436"/>
          </a:xfrm>
          <a:prstGeom prst="rect">
            <a:avLst/>
          </a:prstGeom>
        </p:spPr>
      </p:pic>
    </p:spTree>
    <p:extLst>
      <p:ext uri="{BB962C8B-B14F-4D97-AF65-F5344CB8AC3E}">
        <p14:creationId xmlns:p14="http://schemas.microsoft.com/office/powerpoint/2010/main" val="3728798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527107"/>
            <a:ext cx="8229600" cy="857250"/>
          </a:xfrm>
        </p:spPr>
        <p:txBody>
          <a:bodyPr/>
          <a:lstStyle/>
          <a:p>
            <a:r>
              <a:rPr lang="en-US" dirty="0"/>
              <a:t>Fraternity and Sorority Life</a:t>
            </a:r>
          </a:p>
        </p:txBody>
      </p:sp>
      <p:sp>
        <p:nvSpPr>
          <p:cNvPr id="9" name="Text Placeholder 8"/>
          <p:cNvSpPr>
            <a:spLocks noGrp="1"/>
          </p:cNvSpPr>
          <p:nvPr>
            <p:ph type="body" sz="quarter" idx="10"/>
          </p:nvPr>
        </p:nvSpPr>
        <p:spPr>
          <a:xfrm>
            <a:off x="4798142" y="1384356"/>
            <a:ext cx="3888658" cy="3020495"/>
          </a:xfrm>
        </p:spPr>
        <p:txBody>
          <a:bodyPr/>
          <a:lstStyle/>
          <a:p>
            <a:pPr algn="ctr"/>
            <a:r>
              <a:rPr lang="en-US" dirty="0"/>
              <a:t>Life-long Support &amp; Friendship</a:t>
            </a:r>
          </a:p>
          <a:p>
            <a:endParaRPr lang="en-US" dirty="0"/>
          </a:p>
          <a:p>
            <a:r>
              <a:rPr lang="en-US" b="0" dirty="0"/>
              <a:t>“The Bonnie” </a:t>
            </a:r>
          </a:p>
          <a:p>
            <a:r>
              <a:rPr lang="en-US" b="0" dirty="0"/>
              <a:t>Hurlburt Student Center 204</a:t>
            </a:r>
          </a:p>
          <a:p>
            <a:endParaRPr lang="en-US" b="0" dirty="0"/>
          </a:p>
          <a:p>
            <a:r>
              <a:rPr lang="en-US" b="0" dirty="0"/>
              <a:t>540-831-5934</a:t>
            </a:r>
          </a:p>
          <a:p>
            <a:endParaRPr lang="en-US" b="0" dirty="0"/>
          </a:p>
          <a:p>
            <a:r>
              <a:rPr lang="en-US" b="0" dirty="0"/>
              <a:t>glo@radford.edu</a:t>
            </a:r>
          </a:p>
        </p:txBody>
      </p:sp>
      <p:sp>
        <p:nvSpPr>
          <p:cNvPr id="11" name="Text Placeholder 10"/>
          <p:cNvSpPr>
            <a:spLocks noGrp="1"/>
          </p:cNvSpPr>
          <p:nvPr>
            <p:ph type="body" sz="quarter" idx="12"/>
          </p:nvPr>
        </p:nvSpPr>
        <p:spPr/>
        <p:txBody>
          <a:bodyPr/>
          <a:lstStyle/>
          <a:p>
            <a:r>
              <a:rPr lang="en-US" dirty="0"/>
              <a:t>Student Affairs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51" y="1384357"/>
            <a:ext cx="4206240" cy="2800826"/>
          </a:xfrm>
          <a:prstGeom prst="rect">
            <a:avLst/>
          </a:prstGeom>
        </p:spPr>
      </p:pic>
    </p:spTree>
    <p:extLst>
      <p:ext uri="{BB962C8B-B14F-4D97-AF65-F5344CB8AC3E}">
        <p14:creationId xmlns:p14="http://schemas.microsoft.com/office/powerpoint/2010/main" val="2797072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Success and Retention</a:t>
            </a:r>
          </a:p>
        </p:txBody>
      </p:sp>
      <p:sp>
        <p:nvSpPr>
          <p:cNvPr id="3" name="Text Placeholder 2"/>
          <p:cNvSpPr>
            <a:spLocks noGrp="1"/>
          </p:cNvSpPr>
          <p:nvPr>
            <p:ph type="body" sz="quarter" idx="10"/>
          </p:nvPr>
        </p:nvSpPr>
        <p:spPr>
          <a:xfrm>
            <a:off x="457200" y="1433513"/>
            <a:ext cx="2974258" cy="2843212"/>
          </a:xfrm>
        </p:spPr>
        <p:txBody>
          <a:bodyPr/>
          <a:lstStyle/>
          <a:p>
            <a:pPr algn="ctr"/>
            <a:r>
              <a:rPr lang="en-US" dirty="0"/>
              <a:t>Your Student’s Success </a:t>
            </a:r>
          </a:p>
          <a:p>
            <a:pPr algn="ctr"/>
            <a:r>
              <a:rPr lang="en-US" dirty="0"/>
              <a:t>is Our Goal</a:t>
            </a:r>
          </a:p>
          <a:p>
            <a:endParaRPr lang="en-US" b="0" dirty="0"/>
          </a:p>
          <a:p>
            <a:r>
              <a:rPr lang="en-US" b="0" dirty="0"/>
              <a:t>Tyler Hall 009</a:t>
            </a:r>
          </a:p>
          <a:p>
            <a:endParaRPr lang="en-US" b="0" dirty="0"/>
          </a:p>
          <a:p>
            <a:r>
              <a:rPr lang="en-US" b="0" dirty="0"/>
              <a:t>540-831-2139</a:t>
            </a:r>
          </a:p>
        </p:txBody>
      </p:sp>
      <p:sp>
        <p:nvSpPr>
          <p:cNvPr id="5" name="Text Placeholder 4"/>
          <p:cNvSpPr>
            <a:spLocks noGrp="1"/>
          </p:cNvSpPr>
          <p:nvPr>
            <p:ph type="body" sz="quarter" idx="12"/>
          </p:nvPr>
        </p:nvSpPr>
        <p:spPr/>
        <p:txBody>
          <a:bodyPr/>
          <a:lstStyle/>
          <a:p>
            <a:r>
              <a:rPr lang="en-US" dirty="0"/>
              <a:t>Student Affairs</a:t>
            </a:r>
          </a:p>
        </p:txBody>
      </p:sp>
      <p:pic>
        <p:nvPicPr>
          <p:cNvPr id="6" name="Picture 5"/>
          <p:cNvPicPr>
            <a:picLocks noChangeAspect="1"/>
          </p:cNvPicPr>
          <p:nvPr/>
        </p:nvPicPr>
        <p:blipFill rotWithShape="1">
          <a:blip r:embed="rId3"/>
          <a:srcRect l="25641" t="24544" r="26923" b="21894"/>
          <a:stretch/>
        </p:blipFill>
        <p:spPr>
          <a:xfrm>
            <a:off x="3798720" y="1313851"/>
            <a:ext cx="4853355" cy="3082536"/>
          </a:xfrm>
          <a:prstGeom prst="rect">
            <a:avLst/>
          </a:prstGeom>
        </p:spPr>
      </p:pic>
    </p:spTree>
    <p:extLst>
      <p:ext uri="{BB962C8B-B14F-4D97-AF65-F5344CB8AC3E}">
        <p14:creationId xmlns:p14="http://schemas.microsoft.com/office/powerpoint/2010/main" val="1265455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98181"/>
            <a:ext cx="3065069" cy="646331"/>
          </a:xfrm>
          <a:prstGeom prst="rect">
            <a:avLst/>
          </a:prstGeom>
          <a:noFill/>
        </p:spPr>
        <p:txBody>
          <a:bodyPr wrap="square" rtlCol="0">
            <a:spAutoFit/>
          </a:bodyPr>
          <a:lstStyle/>
          <a:p>
            <a:pPr algn="ctr"/>
            <a:r>
              <a:rPr lang="en-US" sz="3600" dirty="0">
                <a:solidFill>
                  <a:schemeClr val="bg1"/>
                </a:solidFill>
                <a:latin typeface="High Tower Text" panose="02040502050506030303" pitchFamily="18" charset="0"/>
              </a:rPr>
              <a:t>Overview</a:t>
            </a:r>
          </a:p>
        </p:txBody>
      </p:sp>
      <p:sp>
        <p:nvSpPr>
          <p:cNvPr id="6" name="TextBox 5"/>
          <p:cNvSpPr txBox="1"/>
          <p:nvPr/>
        </p:nvSpPr>
        <p:spPr>
          <a:xfrm>
            <a:off x="109726" y="3631478"/>
            <a:ext cx="2977287" cy="523220"/>
          </a:xfrm>
          <a:prstGeom prst="rect">
            <a:avLst/>
          </a:prstGeom>
          <a:noFill/>
        </p:spPr>
        <p:txBody>
          <a:bodyPr wrap="square" rtlCol="0">
            <a:spAutoFit/>
          </a:bodyPr>
          <a:lstStyle/>
          <a:p>
            <a:pPr algn="ctr"/>
            <a:r>
              <a:rPr lang="en-US" sz="2800" dirty="0">
                <a:solidFill>
                  <a:schemeClr val="bg1"/>
                </a:solidFill>
                <a:latin typeface="High Tower Text" panose="02040502050506030303" pitchFamily="18" charset="0"/>
              </a:rPr>
              <a:t>Partnerships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9726" y="127583"/>
            <a:ext cx="8937290" cy="4585852"/>
          </a:xfrm>
          <a:prstGeom prst="rect">
            <a:avLst/>
          </a:prstGeom>
          <a:solidFill>
            <a:srgbClr val="C00000"/>
          </a:solidFill>
          <a:ln>
            <a:noFill/>
          </a:ln>
          <a:effectLst>
            <a:softEdge rad="112500"/>
          </a:effectLst>
        </p:spPr>
      </p:pic>
      <p:sp>
        <p:nvSpPr>
          <p:cNvPr id="3" name="Rectangle 2"/>
          <p:cNvSpPr/>
          <p:nvPr/>
        </p:nvSpPr>
        <p:spPr>
          <a:xfrm>
            <a:off x="463877" y="3838642"/>
            <a:ext cx="8444363"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chemeClr val="bg1"/>
                </a:solidFill>
              </a:rPr>
              <a:t>Welcome to the Highlander Family!</a:t>
            </a:r>
          </a:p>
        </p:txBody>
      </p:sp>
      <p:sp>
        <p:nvSpPr>
          <p:cNvPr id="7" name="Text Placeholder 5"/>
          <p:cNvSpPr>
            <a:spLocks noGrp="1"/>
          </p:cNvSpPr>
          <p:nvPr>
            <p:ph type="body" sz="quarter" idx="12"/>
          </p:nvPr>
        </p:nvSpPr>
        <p:spPr>
          <a:xfrm>
            <a:off x="27460" y="4785071"/>
            <a:ext cx="3213444" cy="435642"/>
          </a:xfrm>
        </p:spPr>
        <p:txBody>
          <a:bodyPr/>
          <a:lstStyle/>
          <a:p>
            <a:r>
              <a:rPr lang="en-US" dirty="0">
                <a:solidFill>
                  <a:schemeClr val="bg1"/>
                </a:solidFill>
              </a:rPr>
              <a:t>Student Affairs</a:t>
            </a:r>
          </a:p>
        </p:txBody>
      </p:sp>
    </p:spTree>
    <p:extLst>
      <p:ext uri="{BB962C8B-B14F-4D97-AF65-F5344CB8AC3E}">
        <p14:creationId xmlns:p14="http://schemas.microsoft.com/office/powerpoint/2010/main" val="948020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6107"/>
            <a:ext cx="8229600" cy="857250"/>
          </a:xfrm>
        </p:spPr>
        <p:txBody>
          <a:bodyPr>
            <a:normAutofit/>
          </a:bodyPr>
          <a:lstStyle/>
          <a:p>
            <a:r>
              <a:rPr lang="en-US" sz="3200" b="1" dirty="0">
                <a:solidFill>
                  <a:srgbClr val="BC0523"/>
                </a:solidFill>
                <a:latin typeface="Trebuchet MS"/>
                <a:cs typeface="Trebuchet MS"/>
              </a:rPr>
              <a:t>Maslow’s Hierarchy of Needs for Families</a:t>
            </a:r>
          </a:p>
        </p:txBody>
      </p:sp>
      <p:sp>
        <p:nvSpPr>
          <p:cNvPr id="8" name="Rectangle 7"/>
          <p:cNvSpPr/>
          <p:nvPr/>
        </p:nvSpPr>
        <p:spPr>
          <a:xfrm>
            <a:off x="235655" y="3600303"/>
            <a:ext cx="3094447" cy="369332"/>
          </a:xfrm>
          <a:prstGeom prst="rect">
            <a:avLst/>
          </a:prstGeom>
        </p:spPr>
        <p:txBody>
          <a:bodyPr wrap="square">
            <a:spAutoFit/>
          </a:bodyPr>
          <a:lstStyle/>
          <a:p>
            <a:r>
              <a:rPr lang="en-US" dirty="0">
                <a:solidFill>
                  <a:schemeClr val="bg1"/>
                </a:solidFill>
                <a:latin typeface="Trebuchet MS"/>
                <a:cs typeface="Trebuchet MS"/>
              </a:rPr>
              <a:t>Tie</a:t>
            </a:r>
          </a:p>
        </p:txBody>
      </p:sp>
      <p:sp>
        <p:nvSpPr>
          <p:cNvPr id="3" name="Rectangle 2"/>
          <p:cNvSpPr/>
          <p:nvPr/>
        </p:nvSpPr>
        <p:spPr>
          <a:xfrm>
            <a:off x="3697694" y="1991513"/>
            <a:ext cx="1345996" cy="369332"/>
          </a:xfrm>
          <a:prstGeom prst="rect">
            <a:avLst/>
          </a:prstGeom>
        </p:spPr>
        <p:txBody>
          <a:bodyPr wrap="square">
            <a:spAutoFit/>
          </a:bodyPr>
          <a:lstStyle/>
          <a:p>
            <a:r>
              <a:rPr lang="en-US" altLang="en-US" dirty="0">
                <a:solidFill>
                  <a:schemeClr val="bg1"/>
                </a:solidFill>
                <a:latin typeface="Lato Semibold" panose="020F0502020204030203" pitchFamily="34" charset="0"/>
                <a:ea typeface="MS PGothic" panose="020B0600070205080204" pitchFamily="34" charset="-128"/>
                <a:sym typeface="Lato Semibold" panose="020F0502020204030203" pitchFamily="34" charset="0"/>
              </a:rPr>
              <a:t>Community</a:t>
            </a:r>
            <a:endParaRPr lang="en-US" dirty="0">
              <a:solidFill>
                <a:schemeClr val="bg1"/>
              </a:solidFill>
            </a:endParaRPr>
          </a:p>
        </p:txBody>
      </p:sp>
      <p:grpSp>
        <p:nvGrpSpPr>
          <p:cNvPr id="16" name="Group 15"/>
          <p:cNvGrpSpPr>
            <a:grpSpLocks/>
          </p:cNvGrpSpPr>
          <p:nvPr/>
        </p:nvGrpSpPr>
        <p:grpSpPr bwMode="auto">
          <a:xfrm>
            <a:off x="3206991" y="893581"/>
            <a:ext cx="2489994" cy="1826139"/>
            <a:chOff x="0" y="0"/>
            <a:chExt cx="4981041" cy="3840214"/>
          </a:xfrm>
          <a:solidFill>
            <a:srgbClr val="C00000"/>
          </a:solidFill>
        </p:grpSpPr>
        <p:sp>
          <p:nvSpPr>
            <p:cNvPr id="17" name="AutoShape 4"/>
            <p:cNvSpPr>
              <a:spLocks/>
            </p:cNvSpPr>
            <p:nvPr/>
          </p:nvSpPr>
          <p:spPr bwMode="auto">
            <a:xfrm>
              <a:off x="0" y="0"/>
              <a:ext cx="4981041" cy="384021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grpFill/>
            <a:ln w="50800" cap="flat" cmpd="sng">
              <a:solidFill>
                <a:schemeClr val="tx1"/>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pPr marL="0" marR="0" lvl="0" indent="0" algn="l" defTabSz="41275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schemeClr val="bg1"/>
                </a:solidFill>
                <a:effectLst/>
                <a:uLnTx/>
                <a:uFillTx/>
                <a:latin typeface="Helvetica Light"/>
                <a:ea typeface="ＭＳ Ｐゴシック"/>
                <a:sym typeface="Helvetica Light" charset="0"/>
              </a:endParaRPr>
            </a:p>
          </p:txBody>
        </p:sp>
        <p:sp>
          <p:nvSpPr>
            <p:cNvPr id="18" name="Rectangle 17"/>
            <p:cNvSpPr>
              <a:spLocks/>
            </p:cNvSpPr>
            <p:nvPr/>
          </p:nvSpPr>
          <p:spPr bwMode="auto">
            <a:xfrm>
              <a:off x="1057131" y="2374937"/>
              <a:ext cx="2866776" cy="825215"/>
            </a:xfrm>
            <a:prstGeom prst="rect">
              <a:avLst/>
            </a:prstGeom>
            <a:grpFill/>
            <a:ln w="9525">
              <a:noFill/>
              <a:miter lim="800000"/>
              <a:headEnd/>
              <a:tailEnd/>
            </a:ln>
          </p:spPr>
          <p:txBody>
            <a:bodyPr wrap="none" lIns="19050" tIns="19050" rIns="19050" bIns="19050">
              <a:spAutoFit/>
            </a:bodyPr>
            <a:lstStyle>
              <a:lvl1pPr defTabSz="1562100">
                <a:defRPr sz="5000">
                  <a:solidFill>
                    <a:srgbClr val="000000"/>
                  </a:solidFill>
                  <a:latin typeface="Helvetica Light" charset="0"/>
                  <a:ea typeface="MS PGothic" panose="020B0600070205080204" pitchFamily="34" charset="-128"/>
                  <a:sym typeface="Helvetica Light" charset="0"/>
                </a:defRPr>
              </a:lvl1pPr>
              <a:lvl2pPr marL="742950" indent="-285750" defTabSz="1562100">
                <a:defRPr sz="5000">
                  <a:solidFill>
                    <a:srgbClr val="000000"/>
                  </a:solidFill>
                  <a:latin typeface="Helvetica Light" charset="0"/>
                  <a:ea typeface="MS PGothic" panose="020B0600070205080204" pitchFamily="34" charset="-128"/>
                  <a:sym typeface="Helvetica Light" charset="0"/>
                </a:defRPr>
              </a:lvl2pPr>
              <a:lvl3pPr marL="1143000" indent="-228600" defTabSz="1562100">
                <a:defRPr sz="5000">
                  <a:solidFill>
                    <a:srgbClr val="000000"/>
                  </a:solidFill>
                  <a:latin typeface="Helvetica Light" charset="0"/>
                  <a:ea typeface="MS PGothic" panose="020B0600070205080204" pitchFamily="34" charset="-128"/>
                  <a:sym typeface="Helvetica Light" charset="0"/>
                </a:defRPr>
              </a:lvl3pPr>
              <a:lvl4pPr marL="1600200" indent="-228600" defTabSz="1562100">
                <a:defRPr sz="5000">
                  <a:solidFill>
                    <a:srgbClr val="000000"/>
                  </a:solidFill>
                  <a:latin typeface="Helvetica Light" charset="0"/>
                  <a:ea typeface="MS PGothic" panose="020B0600070205080204" pitchFamily="34" charset="-128"/>
                  <a:sym typeface="Helvetica Light" charset="0"/>
                </a:defRPr>
              </a:lvl4pPr>
              <a:lvl5pPr marL="2057400" indent="-228600" defTabSz="1562100">
                <a:defRPr sz="5000">
                  <a:solidFill>
                    <a:srgbClr val="000000"/>
                  </a:solidFill>
                  <a:latin typeface="Helvetica Light" charset="0"/>
                  <a:ea typeface="MS PGothic" panose="020B0600070205080204" pitchFamily="34" charset="-128"/>
                  <a:sym typeface="Helvetica Light" charset="0"/>
                </a:defRPr>
              </a:lvl5pPr>
              <a:lvl6pPr marL="25146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marL="0" marR="0" lvl="0" indent="0" algn="ctr" defTabSz="1562100" rtl="0" eaLnBrk="1" fontAlgn="base" latinLnBrk="0" hangingPunct="0">
                <a:lnSpc>
                  <a:spcPct val="100000"/>
                </a:lnSpc>
                <a:spcBef>
                  <a:spcPct val="0"/>
                </a:spcBef>
                <a:spcAft>
                  <a:spcPct val="0"/>
                </a:spcAft>
                <a:buClr>
                  <a:srgbClr val="FFFFFF"/>
                </a:buClr>
                <a:buSzTx/>
                <a:buFont typeface="TitilliumText25L 400 wt" charset="0"/>
                <a:buNone/>
                <a:tabLst/>
                <a:defRPr/>
              </a:pPr>
              <a:r>
                <a:rPr kumimoji="0" lang="en-US" altLang="en-US" sz="2300" b="0" i="0" u="none" strike="noStrike" kern="1200" cap="none" spc="0" normalizeH="0" baseline="0" noProof="0" dirty="0">
                  <a:ln>
                    <a:noFill/>
                  </a:ln>
                  <a:solidFill>
                    <a:schemeClr val="bg1"/>
                  </a:solidFill>
                  <a:effectLst/>
                  <a:uLnTx/>
                  <a:uFillTx/>
                  <a:latin typeface="Lato Semibold" panose="020F0502020204030203" pitchFamily="34" charset="0"/>
                  <a:ea typeface="MS PGothic" panose="020B0600070205080204" pitchFamily="34" charset="-128"/>
                  <a:sym typeface="Lato Semibold" panose="020F0502020204030203" pitchFamily="34" charset="0"/>
                </a:rPr>
                <a:t>Community</a:t>
              </a:r>
              <a:endParaRPr kumimoji="0" lang="en-US" altLang="en-US" sz="900" b="0" i="0" u="none" strike="noStrike" kern="1200" cap="none" spc="0" normalizeH="0" baseline="0" noProof="0" dirty="0">
                <a:ln>
                  <a:noFill/>
                </a:ln>
                <a:solidFill>
                  <a:schemeClr val="bg1"/>
                </a:solidFill>
                <a:effectLst/>
                <a:uLnTx/>
                <a:uFillTx/>
                <a:latin typeface="Lato Semibold" panose="020F0502020204030203" pitchFamily="34" charset="0"/>
                <a:ea typeface="MS PGothic" panose="020B0600070205080204" pitchFamily="34" charset="-128"/>
                <a:sym typeface="Lato Semibold" panose="020F0502020204030203" pitchFamily="34" charset="0"/>
              </a:endParaRPr>
            </a:p>
          </p:txBody>
        </p:sp>
      </p:grpSp>
      <p:sp>
        <p:nvSpPr>
          <p:cNvPr id="19" name="AutoShape 7"/>
          <p:cNvSpPr>
            <a:spLocks/>
          </p:cNvSpPr>
          <p:nvPr/>
        </p:nvSpPr>
        <p:spPr bwMode="auto">
          <a:xfrm>
            <a:off x="2526746" y="2840807"/>
            <a:ext cx="3850482" cy="9540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472" y="0"/>
                </a:moveTo>
                <a:lnTo>
                  <a:pt x="18128" y="0"/>
                </a:lnTo>
                <a:lnTo>
                  <a:pt x="21600" y="21600"/>
                </a:lnTo>
                <a:lnTo>
                  <a:pt x="0" y="21600"/>
                </a:lnTo>
                <a:lnTo>
                  <a:pt x="3472" y="0"/>
                </a:lnTo>
                <a:close/>
              </a:path>
            </a:pathLst>
          </a:custGeom>
          <a:solidFill>
            <a:schemeClr val="accent1">
              <a:lumMod val="75000"/>
            </a:schemeClr>
          </a:solidFill>
          <a:ln w="50800" cap="flat" cmpd="sng">
            <a:solidFill>
              <a:schemeClr val="tx1"/>
            </a:solidFill>
            <a:prstDash val="solid"/>
            <a:miter lim="0"/>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pPr marL="0" marR="0" lvl="0" indent="0" algn="l" defTabSz="41275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srgbClr val="000000"/>
              </a:solidFill>
              <a:effectLst/>
              <a:uLnTx/>
              <a:uFillTx/>
              <a:latin typeface="Helvetica Light"/>
              <a:ea typeface="ＭＳ Ｐゴシック"/>
              <a:sym typeface="Helvetica Light" charset="0"/>
            </a:endParaRPr>
          </a:p>
        </p:txBody>
      </p:sp>
      <p:grpSp>
        <p:nvGrpSpPr>
          <p:cNvPr id="20" name="Group 19"/>
          <p:cNvGrpSpPr>
            <a:grpSpLocks/>
          </p:cNvGrpSpPr>
          <p:nvPr/>
        </p:nvGrpSpPr>
        <p:grpSpPr bwMode="auto">
          <a:xfrm>
            <a:off x="1838565" y="3915982"/>
            <a:ext cx="5226844" cy="846503"/>
            <a:chOff x="0" y="0"/>
            <a:chExt cx="10455086" cy="1881667"/>
          </a:xfrm>
          <a:solidFill>
            <a:srgbClr val="C00000"/>
          </a:solidFill>
        </p:grpSpPr>
        <p:sp>
          <p:nvSpPr>
            <p:cNvPr id="21" name="AutoShape 10"/>
            <p:cNvSpPr>
              <a:spLocks/>
            </p:cNvSpPr>
            <p:nvPr/>
          </p:nvSpPr>
          <p:spPr bwMode="auto">
            <a:xfrm>
              <a:off x="0" y="0"/>
              <a:ext cx="10455086" cy="18816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521" y="0"/>
                  </a:moveTo>
                  <a:lnTo>
                    <a:pt x="19079" y="0"/>
                  </a:lnTo>
                  <a:lnTo>
                    <a:pt x="21600" y="21600"/>
                  </a:lnTo>
                  <a:lnTo>
                    <a:pt x="0" y="21600"/>
                  </a:lnTo>
                  <a:lnTo>
                    <a:pt x="2521" y="0"/>
                  </a:lnTo>
                  <a:close/>
                </a:path>
              </a:pathLst>
            </a:custGeom>
            <a:grpFill/>
            <a:ln w="50800" cap="flat" cmpd="sng">
              <a:solidFill>
                <a:schemeClr val="tx1"/>
              </a:solidFill>
              <a:prstDash val="solid"/>
              <a:miter lim="0"/>
              <a:headEnd type="none" w="med" len="med"/>
              <a:tailEnd type="none" w="med" len="med"/>
            </a:ln>
            <a:effectLst/>
          </p:spPr>
          <p:txBody>
            <a:bodyPr lIns="0" tIns="0" rIns="0" bIns="0"/>
            <a:lstStyle/>
            <a:p>
              <a:pPr marL="0" marR="0" lvl="0" indent="0" algn="l" defTabSz="609600" rtl="0" eaLnBrk="1"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Helvetica" charset="0"/>
                <a:ea typeface="ＭＳ Ｐゴシック"/>
                <a:cs typeface="Helvetica" charset="0"/>
                <a:sym typeface="Helvetica" charset="0"/>
              </a:endParaRPr>
            </a:p>
          </p:txBody>
        </p:sp>
        <p:sp>
          <p:nvSpPr>
            <p:cNvPr id="22" name="Rectangle 21"/>
            <p:cNvSpPr>
              <a:spLocks/>
            </p:cNvSpPr>
            <p:nvPr/>
          </p:nvSpPr>
          <p:spPr bwMode="auto">
            <a:xfrm>
              <a:off x="1838342" y="191534"/>
              <a:ext cx="6778402" cy="1334087"/>
            </a:xfrm>
            <a:prstGeom prst="rect">
              <a:avLst/>
            </a:prstGeom>
            <a:grpFill/>
            <a:ln>
              <a:noFill/>
            </a:ln>
            <a:effectLst/>
          </p:spPr>
          <p:txBody>
            <a:bodyPr wrap="none" lIns="19050" tIns="19050" rIns="19050" bIns="19050">
              <a:spAutoFit/>
            </a:bodyPr>
            <a:lstStyle/>
            <a:p>
              <a:pPr marL="0" marR="0" lvl="0" indent="0" algn="ctr" defTabSz="781050" rtl="0" eaLnBrk="1" fontAlgn="base" latinLnBrk="0" hangingPunct="0">
                <a:lnSpc>
                  <a:spcPct val="100000"/>
                </a:lnSpc>
                <a:spcBef>
                  <a:spcPct val="0"/>
                </a:spcBef>
                <a:spcAft>
                  <a:spcPct val="0"/>
                </a:spcAft>
                <a:buClr>
                  <a:srgbClr val="383838"/>
                </a:buClr>
                <a:buSzTx/>
                <a:buFontTx/>
                <a:buNone/>
                <a:tabLst/>
                <a:defRPr/>
              </a:pPr>
              <a:r>
                <a:rPr kumimoji="0" lang="en-US" sz="2300" b="0" i="0" u="none" strike="noStrike" kern="1200" cap="none" spc="0" normalizeH="0" baseline="0" noProof="0" dirty="0">
                  <a:ln>
                    <a:noFill/>
                  </a:ln>
                  <a:solidFill>
                    <a:srgbClr val="FFFFFF"/>
                  </a:solidFill>
                  <a:effectLst/>
                  <a:uLnTx/>
                  <a:uFillTx/>
                  <a:latin typeface="Lato Semibold" charset="0"/>
                  <a:ea typeface="ＭＳ Ｐゴシック"/>
                  <a:cs typeface="Lato Semibold" charset="0"/>
                  <a:sym typeface="Lato Semibold" charset="0"/>
                </a:rPr>
                <a:t>Student Needs</a:t>
              </a:r>
              <a:endParaRPr kumimoji="0" lang="en-US" sz="2300" b="0" i="0" u="none" strike="noStrike" kern="1200" cap="none" spc="0" normalizeH="0" baseline="0" noProof="0" dirty="0">
                <a:ln>
                  <a:noFill/>
                </a:ln>
                <a:solidFill>
                  <a:srgbClr val="FFFFFF"/>
                </a:solidFill>
                <a:effectLst/>
                <a:uLnTx/>
                <a:uFillTx/>
                <a:latin typeface="Lato Regular" charset="0"/>
                <a:ea typeface="ＭＳ Ｐゴシック"/>
                <a:cs typeface="Lato Regular" charset="0"/>
                <a:sym typeface="Lato Regular" charset="0"/>
              </a:endParaRPr>
            </a:p>
            <a:p>
              <a:pPr marL="0" marR="0" lvl="0" indent="0" algn="ctr" defTabSz="781050" rtl="0" eaLnBrk="1" fontAlgn="base" latinLnBrk="0" hangingPunct="0">
                <a:lnSpc>
                  <a:spcPct val="100000"/>
                </a:lnSpc>
                <a:spcBef>
                  <a:spcPct val="0"/>
                </a:spcBef>
                <a:spcAft>
                  <a:spcPct val="0"/>
                </a:spcAft>
                <a:buClr>
                  <a:srgbClr val="383838"/>
                </a:buClr>
                <a:buSzTx/>
                <a:buFontTx/>
                <a:buNone/>
                <a:tabLst/>
                <a:defRPr/>
              </a:pPr>
              <a:r>
                <a:rPr kumimoji="0" lang="en-US" sz="1000" b="0" i="0" u="none" strike="noStrike" kern="1200" cap="none" spc="0" normalizeH="0" baseline="0" noProof="0" dirty="0">
                  <a:ln>
                    <a:noFill/>
                  </a:ln>
                  <a:solidFill>
                    <a:srgbClr val="FFFFFF"/>
                  </a:solidFill>
                  <a:effectLst/>
                  <a:uLnTx/>
                  <a:uFillTx/>
                  <a:latin typeface="Lato Regular" charset="0"/>
                  <a:ea typeface="ＭＳ Ｐゴシック"/>
                  <a:cs typeface="Lato Regular" charset="0"/>
                  <a:sym typeface="Lato Regular" charset="0"/>
                </a:rPr>
                <a:t>Orientation</a:t>
              </a:r>
              <a:r>
                <a:rPr kumimoji="0" lang="en-US" sz="1350" b="0" i="0" u="none" strike="noStrike" kern="1200" cap="none" spc="0" normalizeH="0" baseline="0" noProof="0" dirty="0">
                  <a:ln>
                    <a:noFill/>
                  </a:ln>
                  <a:solidFill>
                    <a:srgbClr val="FFFFFF"/>
                  </a:solidFill>
                  <a:effectLst/>
                  <a:uLnTx/>
                  <a:uFillTx/>
                  <a:latin typeface="Lato Regular" charset="0"/>
                  <a:ea typeface="ＭＳ Ｐゴシック"/>
                  <a:cs typeface="Lato Regular" charset="0"/>
                  <a:sym typeface="Lato Regular" charset="0"/>
                </a:rPr>
                <a:t>, </a:t>
              </a:r>
              <a:r>
                <a:rPr kumimoji="0" lang="en-US" sz="1000" b="0" i="0" u="none" strike="noStrike" kern="1200" cap="none" spc="0" normalizeH="0" baseline="0" noProof="0" dirty="0">
                  <a:ln>
                    <a:noFill/>
                  </a:ln>
                  <a:solidFill>
                    <a:srgbClr val="FFFFFF"/>
                  </a:solidFill>
                  <a:effectLst/>
                  <a:uLnTx/>
                  <a:uFillTx/>
                  <a:latin typeface="Lato Regular" charset="0"/>
                  <a:ea typeface="ＭＳ Ｐゴシック"/>
                  <a:cs typeface="Lato Regular" charset="0"/>
                  <a:sym typeface="Lato Regular" charset="0"/>
                </a:rPr>
                <a:t>Housing, Dining, Safety, Wellness &amp; Advocacy</a:t>
              </a:r>
              <a:endParaRPr kumimoji="0" lang="en-US" sz="900" b="0" i="0" u="none" strike="noStrike" kern="1200" cap="none" spc="0" normalizeH="0" baseline="0" noProof="0" dirty="0">
                <a:ln>
                  <a:noFill/>
                </a:ln>
                <a:solidFill>
                  <a:srgbClr val="000000"/>
                </a:solidFill>
                <a:effectLst/>
                <a:uLnTx/>
                <a:uFillTx/>
                <a:latin typeface="Helvetica Light"/>
                <a:ea typeface="ＭＳ Ｐゴシック"/>
                <a:sym typeface="Helvetica Light" charset="0"/>
              </a:endParaRPr>
            </a:p>
          </p:txBody>
        </p:sp>
      </p:grpSp>
      <p:sp>
        <p:nvSpPr>
          <p:cNvPr id="24" name="Rectangle 23"/>
          <p:cNvSpPr>
            <a:spLocks/>
          </p:cNvSpPr>
          <p:nvPr/>
        </p:nvSpPr>
        <p:spPr bwMode="auto">
          <a:xfrm>
            <a:off x="3385456" y="3092037"/>
            <a:ext cx="2373086"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19050" rIns="19050" bIns="19050">
            <a:spAutoFit/>
          </a:bodyPr>
          <a:lstStyle>
            <a:lvl1pPr defTabSz="1562100">
              <a:defRPr sz="5000">
                <a:solidFill>
                  <a:srgbClr val="000000"/>
                </a:solidFill>
                <a:latin typeface="Helvetica Light" charset="0"/>
                <a:ea typeface="MS PGothic" panose="020B0600070205080204" pitchFamily="34" charset="-128"/>
                <a:sym typeface="Helvetica Light" charset="0"/>
              </a:defRPr>
            </a:lvl1pPr>
            <a:lvl2pPr marL="742950" indent="-285750" defTabSz="1562100">
              <a:defRPr sz="5000">
                <a:solidFill>
                  <a:srgbClr val="000000"/>
                </a:solidFill>
                <a:latin typeface="Helvetica Light" charset="0"/>
                <a:ea typeface="MS PGothic" panose="020B0600070205080204" pitchFamily="34" charset="-128"/>
                <a:sym typeface="Helvetica Light" charset="0"/>
              </a:defRPr>
            </a:lvl2pPr>
            <a:lvl3pPr marL="1143000" indent="-228600" defTabSz="1562100">
              <a:defRPr sz="5000">
                <a:solidFill>
                  <a:srgbClr val="000000"/>
                </a:solidFill>
                <a:latin typeface="Helvetica Light" charset="0"/>
                <a:ea typeface="MS PGothic" panose="020B0600070205080204" pitchFamily="34" charset="-128"/>
                <a:sym typeface="Helvetica Light" charset="0"/>
              </a:defRPr>
            </a:lvl3pPr>
            <a:lvl4pPr marL="1600200" indent="-228600" defTabSz="1562100">
              <a:defRPr sz="5000">
                <a:solidFill>
                  <a:srgbClr val="000000"/>
                </a:solidFill>
                <a:latin typeface="Helvetica Light" charset="0"/>
                <a:ea typeface="MS PGothic" panose="020B0600070205080204" pitchFamily="34" charset="-128"/>
                <a:sym typeface="Helvetica Light" charset="0"/>
              </a:defRPr>
            </a:lvl4pPr>
            <a:lvl5pPr marL="2057400" indent="-228600" defTabSz="1562100">
              <a:defRPr sz="5000">
                <a:solidFill>
                  <a:srgbClr val="000000"/>
                </a:solidFill>
                <a:latin typeface="Helvetica Light" charset="0"/>
                <a:ea typeface="MS PGothic" panose="020B0600070205080204" pitchFamily="34" charset="-128"/>
                <a:sym typeface="Helvetica Light" charset="0"/>
              </a:defRPr>
            </a:lvl5pPr>
            <a:lvl6pPr marL="25146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marL="0" marR="0" lvl="0" indent="0" algn="ctr" defTabSz="1562100" rtl="0" eaLnBrk="1" fontAlgn="base" latinLnBrk="0" hangingPunct="0">
              <a:lnSpc>
                <a:spcPct val="80000"/>
              </a:lnSpc>
              <a:spcBef>
                <a:spcPct val="0"/>
              </a:spcBef>
              <a:spcAft>
                <a:spcPct val="0"/>
              </a:spcAft>
              <a:buClr>
                <a:srgbClr val="FFFFFF"/>
              </a:buClr>
              <a:buSzTx/>
              <a:buFont typeface="TitilliumText25L 400 wt" charset="0"/>
              <a:buNone/>
              <a:tabLst/>
              <a:defRPr/>
            </a:pPr>
            <a:r>
              <a:rPr kumimoji="0" lang="en-US" altLang="en-US" sz="2300" b="0" i="0" u="none" strike="noStrike" kern="1200" cap="none" spc="0" normalizeH="0" baseline="0" noProof="0" dirty="0">
                <a:ln>
                  <a:noFill/>
                </a:ln>
                <a:solidFill>
                  <a:srgbClr val="FFFFFF"/>
                </a:solidFill>
                <a:effectLst/>
                <a:uLnTx/>
                <a:uFillTx/>
                <a:latin typeface="Lato Semibold" panose="020F0502020204030203" pitchFamily="34" charset="0"/>
                <a:ea typeface="MS PGothic" panose="020B0600070205080204" pitchFamily="34" charset="-128"/>
                <a:sym typeface="Lato Semibold" panose="020F0502020204030203" pitchFamily="34" charset="0"/>
              </a:rPr>
              <a:t>Family Engagement</a:t>
            </a:r>
          </a:p>
          <a:p>
            <a:pPr marL="0" marR="0" lvl="0" indent="0" algn="ctr" defTabSz="1562100" rtl="0" eaLnBrk="1" fontAlgn="base" latinLnBrk="0" hangingPunct="0">
              <a:lnSpc>
                <a:spcPct val="80000"/>
              </a:lnSpc>
              <a:spcBef>
                <a:spcPct val="0"/>
              </a:spcBef>
              <a:spcAft>
                <a:spcPct val="0"/>
              </a:spcAft>
              <a:buClr>
                <a:srgbClr val="FFFFFF"/>
              </a:buClr>
              <a:buSzTx/>
              <a:buFont typeface="TitilliumText25L 400 wt" charset="0"/>
              <a:buNone/>
              <a:tabLst/>
              <a:defRPr/>
            </a:pPr>
            <a:endParaRPr kumimoji="0" lang="en-US" altLang="en-US" sz="1200" b="0" i="0" u="none" strike="noStrike" kern="1200" cap="none" spc="0" normalizeH="0" baseline="0" noProof="0" dirty="0">
              <a:ln>
                <a:noFill/>
              </a:ln>
              <a:solidFill>
                <a:srgbClr val="000000"/>
              </a:solidFill>
              <a:effectLst/>
              <a:uLnTx/>
              <a:uFillTx/>
              <a:latin typeface="Lato Regular" panose="020F0502020204030203" pitchFamily="34" charset="0"/>
              <a:ea typeface="MS PGothic" panose="020B0600070205080204" pitchFamily="34" charset="-128"/>
              <a:sym typeface="Lato Regular" panose="020F0502020204030203" pitchFamily="34" charset="0"/>
            </a:endParaRPr>
          </a:p>
          <a:p>
            <a:pPr marL="0" marR="0" lvl="0" indent="0" algn="ctr" defTabSz="1562100" rtl="0" eaLnBrk="1" fontAlgn="base" latinLnBrk="0" hangingPunct="0">
              <a:lnSpc>
                <a:spcPct val="80000"/>
              </a:lnSpc>
              <a:spcBef>
                <a:spcPct val="0"/>
              </a:spcBef>
              <a:spcAft>
                <a:spcPct val="0"/>
              </a:spcAft>
              <a:buClr>
                <a:srgbClr val="FFFFFF"/>
              </a:buClr>
              <a:buSzTx/>
              <a:buFont typeface="TitilliumText25L 250 wt" charset="0"/>
              <a:buNone/>
              <a:tabLst/>
              <a:defRPr/>
            </a:pPr>
            <a:r>
              <a:rPr kumimoji="0" lang="en-US" altLang="en-US" sz="1000" b="0" i="0" u="none" strike="noStrike" kern="1200" cap="none" spc="0" normalizeH="0" baseline="0" noProof="0" dirty="0">
                <a:ln>
                  <a:noFill/>
                </a:ln>
                <a:solidFill>
                  <a:srgbClr val="FFFFFF"/>
                </a:solidFill>
                <a:effectLst/>
                <a:uLnTx/>
                <a:uFillTx/>
                <a:latin typeface="Lato Regular" panose="020F0502020204030203" pitchFamily="34" charset="0"/>
                <a:ea typeface="MS PGothic" panose="020B0600070205080204" pitchFamily="34" charset="-128"/>
                <a:sym typeface="Lato Regular" panose="020F0502020204030203" pitchFamily="34" charset="0"/>
              </a:rPr>
              <a:t>Family Weekend, University Events</a:t>
            </a:r>
            <a:endParaRPr kumimoji="0" lang="en-US" altLang="en-US" sz="900" b="0" i="0" u="none" strike="noStrike" kern="1200" cap="none" spc="0" normalizeH="0" baseline="0" noProof="0" dirty="0">
              <a:ln>
                <a:noFill/>
              </a:ln>
              <a:solidFill>
                <a:srgbClr val="000000"/>
              </a:solidFill>
              <a:effectLst/>
              <a:uLnTx/>
              <a:uFillTx/>
              <a:latin typeface="Helvetica Light" charset="0"/>
              <a:ea typeface="MS PGothic" panose="020B0600070205080204" pitchFamily="34" charset="-128"/>
              <a:sym typeface="Helvetica Light" charset="0"/>
            </a:endParaRPr>
          </a:p>
        </p:txBody>
      </p:sp>
      <p:sp>
        <p:nvSpPr>
          <p:cNvPr id="13" name="Text Placeholder 5"/>
          <p:cNvSpPr txBox="1">
            <a:spLocks/>
          </p:cNvSpPr>
          <p:nvPr/>
        </p:nvSpPr>
        <p:spPr>
          <a:xfrm>
            <a:off x="27460" y="4794997"/>
            <a:ext cx="3213444" cy="4356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Student Affairs</a:t>
            </a:r>
          </a:p>
        </p:txBody>
      </p:sp>
    </p:spTree>
    <p:extLst>
      <p:ext uri="{BB962C8B-B14F-4D97-AF65-F5344CB8AC3E}">
        <p14:creationId xmlns:p14="http://schemas.microsoft.com/office/powerpoint/2010/main" val="97486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901" y="205979"/>
            <a:ext cx="8462865" cy="857250"/>
          </a:xfrm>
        </p:spPr>
        <p:txBody>
          <a:bodyPr/>
          <a:lstStyle/>
          <a:p>
            <a:r>
              <a:rPr lang="en-US" sz="3200" b="1" dirty="0">
                <a:solidFill>
                  <a:srgbClr val="C00000"/>
                </a:solidFill>
                <a:latin typeface="Trebuchet MS" panose="020B0603020202020204" pitchFamily="34" charset="0"/>
              </a:rPr>
              <a:t>How some other campuses view families… </a:t>
            </a:r>
          </a:p>
        </p:txBody>
      </p:sp>
      <p:sp>
        <p:nvSpPr>
          <p:cNvPr id="3" name="Content Placeholder 2"/>
          <p:cNvSpPr>
            <a:spLocks noGrp="1"/>
          </p:cNvSpPr>
          <p:nvPr>
            <p:ph idx="1"/>
          </p:nvPr>
        </p:nvSpPr>
        <p:spPr>
          <a:xfrm>
            <a:off x="457200" y="989045"/>
            <a:ext cx="8229600" cy="3605578"/>
          </a:xfrm>
        </p:spPr>
        <p:txBody>
          <a:bodyPr/>
          <a:lstStyle/>
          <a:p>
            <a:pPr marL="349250" lvl="0" indent="0" algn="ctr" defTabSz="228600" fontAlgn="base" hangingPunct="0">
              <a:spcBef>
                <a:spcPct val="0"/>
              </a:spcBef>
              <a:spcAft>
                <a:spcPct val="0"/>
              </a:spcAft>
              <a:buNone/>
              <a:defRPr/>
            </a:pPr>
            <a:r>
              <a:rPr lang="en-US" altLang="en-US" sz="2400" dirty="0">
                <a:solidFill>
                  <a:srgbClr val="323333"/>
                </a:solidFill>
                <a:ea typeface="MS PGothic" panose="020B0600070205080204" pitchFamily="34" charset="-128"/>
                <a:sym typeface="Lato Regular" panose="020F0502020204030203" charset="0"/>
              </a:rPr>
              <a:t>Helicopter Parent (always hovering and fixing)</a:t>
            </a:r>
          </a:p>
          <a:p>
            <a:pPr marL="349250" lvl="0" indent="0" algn="ctr" defTabSz="228600" fontAlgn="base" hangingPunct="0">
              <a:spcBef>
                <a:spcPct val="0"/>
              </a:spcBef>
              <a:spcAft>
                <a:spcPct val="0"/>
              </a:spcAft>
              <a:buNone/>
              <a:defRPr/>
            </a:pPr>
            <a:r>
              <a:rPr lang="en-US" altLang="en-US" sz="2400" dirty="0">
                <a:solidFill>
                  <a:srgbClr val="323333"/>
                </a:solidFill>
                <a:ea typeface="MS PGothic" panose="020B0600070205080204" pitchFamily="34" charset="-128"/>
                <a:sym typeface="Lato Regular" panose="020F0502020204030203" charset="0"/>
              </a:rPr>
              <a:t>Blackhawk Parent (think extreme helicopter)</a:t>
            </a:r>
          </a:p>
          <a:p>
            <a:pPr marL="349250" lvl="0" indent="0" algn="ctr" defTabSz="228600" fontAlgn="base" hangingPunct="0">
              <a:spcBef>
                <a:spcPct val="0"/>
              </a:spcBef>
              <a:spcAft>
                <a:spcPct val="0"/>
              </a:spcAft>
              <a:buNone/>
              <a:defRPr/>
            </a:pPr>
            <a:r>
              <a:rPr lang="en-US" altLang="en-US" sz="2400" dirty="0">
                <a:solidFill>
                  <a:srgbClr val="323333"/>
                </a:solidFill>
                <a:ea typeface="MS PGothic" panose="020B0600070205080204" pitchFamily="34" charset="-128"/>
                <a:sym typeface="Lato Regular" panose="020F0502020204030203" charset="0"/>
              </a:rPr>
              <a:t>Lawnmower Parent (mowing everyone down)</a:t>
            </a:r>
          </a:p>
          <a:p>
            <a:pPr marL="349250" lvl="0" indent="0" algn="ctr" defTabSz="228600" fontAlgn="base" hangingPunct="0">
              <a:spcBef>
                <a:spcPct val="0"/>
              </a:spcBef>
              <a:spcAft>
                <a:spcPct val="0"/>
              </a:spcAft>
              <a:buNone/>
              <a:defRPr/>
            </a:pPr>
            <a:r>
              <a:rPr lang="en-US" altLang="en-US" sz="2400" dirty="0">
                <a:solidFill>
                  <a:srgbClr val="323333"/>
                </a:solidFill>
                <a:ea typeface="MS PGothic" panose="020B0600070205080204" pitchFamily="34" charset="-128"/>
                <a:sym typeface="Lato Regular" panose="020F0502020204030203" charset="0"/>
              </a:rPr>
              <a:t>Bulldozer Parent (destroying everything in your path)</a:t>
            </a:r>
          </a:p>
          <a:p>
            <a:pPr marL="349250" lvl="0" indent="0" algn="ctr" defTabSz="228600" fontAlgn="base" hangingPunct="0">
              <a:spcBef>
                <a:spcPct val="0"/>
              </a:spcBef>
              <a:spcAft>
                <a:spcPct val="0"/>
              </a:spcAft>
              <a:buNone/>
              <a:defRPr/>
            </a:pPr>
            <a:r>
              <a:rPr lang="en-US" altLang="en-US" sz="2400" dirty="0">
                <a:solidFill>
                  <a:srgbClr val="323333"/>
                </a:solidFill>
                <a:ea typeface="MS PGothic" panose="020B0600070205080204" pitchFamily="34" charset="-128"/>
                <a:sym typeface="Lato Regular" panose="020F0502020204030203" charset="0"/>
              </a:rPr>
              <a:t>Stealth Parent (secretly hovering)</a:t>
            </a:r>
          </a:p>
          <a:p>
            <a:pPr marL="349250" lvl="0" indent="0" algn="ctr" defTabSz="228600" fontAlgn="base" hangingPunct="0">
              <a:spcBef>
                <a:spcPct val="0"/>
              </a:spcBef>
              <a:spcAft>
                <a:spcPct val="0"/>
              </a:spcAft>
              <a:buNone/>
              <a:defRPr/>
            </a:pPr>
            <a:r>
              <a:rPr lang="en-US" altLang="en-US" sz="2400" dirty="0">
                <a:solidFill>
                  <a:srgbClr val="323333"/>
                </a:solidFill>
                <a:ea typeface="MS PGothic" panose="020B0600070205080204" pitchFamily="34" charset="-128"/>
                <a:sym typeface="Lato Regular" panose="020F0502020204030203" charset="0"/>
              </a:rPr>
              <a:t>Psycho Parent (self-explanatory)</a:t>
            </a:r>
          </a:p>
          <a:p>
            <a:pPr marL="349250" lvl="0" indent="0" algn="ctr" defTabSz="228600" fontAlgn="base" hangingPunct="0">
              <a:spcBef>
                <a:spcPct val="0"/>
              </a:spcBef>
              <a:spcAft>
                <a:spcPct val="0"/>
              </a:spcAft>
              <a:buNone/>
              <a:defRPr/>
            </a:pPr>
            <a:r>
              <a:rPr lang="en-US" altLang="en-US" sz="2400" dirty="0">
                <a:solidFill>
                  <a:srgbClr val="323333"/>
                </a:solidFill>
                <a:ea typeface="MS PGothic" panose="020B0600070205080204" pitchFamily="34" charset="-128"/>
                <a:sym typeface="Lato Regular" panose="020F0502020204030203" charset="0"/>
              </a:rPr>
              <a:t>In-Denial Parent (not </a:t>
            </a:r>
            <a:r>
              <a:rPr lang="en-US" altLang="en-US" sz="2400" i="1" dirty="0">
                <a:solidFill>
                  <a:srgbClr val="323333"/>
                </a:solidFill>
                <a:ea typeface="MS PGothic" panose="020B0600070205080204" pitchFamily="34" charset="-128"/>
                <a:sym typeface="Lato Regular" panose="020F0502020204030203" charset="0"/>
              </a:rPr>
              <a:t>my</a:t>
            </a:r>
            <a:r>
              <a:rPr lang="en-US" altLang="en-US" sz="2400" dirty="0">
                <a:solidFill>
                  <a:srgbClr val="323333"/>
                </a:solidFill>
                <a:ea typeface="MS PGothic" panose="020B0600070205080204" pitchFamily="34" charset="-128"/>
                <a:sym typeface="Lato Regular" panose="020F0502020204030203" charset="0"/>
              </a:rPr>
              <a:t> perfect angel)</a:t>
            </a:r>
          </a:p>
          <a:p>
            <a:pPr marL="349250" lvl="0" indent="0" algn="ctr" defTabSz="228600" fontAlgn="base" hangingPunct="0">
              <a:spcBef>
                <a:spcPct val="0"/>
              </a:spcBef>
              <a:spcAft>
                <a:spcPct val="0"/>
              </a:spcAft>
              <a:buNone/>
              <a:defRPr/>
            </a:pPr>
            <a:r>
              <a:rPr lang="en-US" altLang="en-US" sz="2400" dirty="0">
                <a:solidFill>
                  <a:srgbClr val="323333"/>
                </a:solidFill>
                <a:ea typeface="MS PGothic" panose="020B0600070205080204" pitchFamily="34" charset="-128"/>
                <a:sym typeface="Lato Regular" panose="020F0502020204030203" charset="0"/>
              </a:rPr>
              <a:t>Lion Parent (roaring)</a:t>
            </a:r>
          </a:p>
          <a:p>
            <a:pPr marL="349250" lvl="0" indent="0" algn="ctr" defTabSz="228600" fontAlgn="base" hangingPunct="0">
              <a:spcBef>
                <a:spcPct val="0"/>
              </a:spcBef>
              <a:spcAft>
                <a:spcPct val="0"/>
              </a:spcAft>
              <a:buNone/>
              <a:defRPr/>
            </a:pPr>
            <a:r>
              <a:rPr lang="en-US" altLang="en-US" sz="2400" dirty="0">
                <a:solidFill>
                  <a:srgbClr val="323333"/>
                </a:solidFill>
                <a:ea typeface="MS PGothic" panose="020B0600070205080204" pitchFamily="34" charset="-128"/>
                <a:sym typeface="Lato Regular" panose="020F0502020204030203" charset="0"/>
              </a:rPr>
              <a:t>Wolf Parent (traveling in packs)</a:t>
            </a:r>
          </a:p>
          <a:p>
            <a:pPr marL="349250" lvl="0" indent="0" algn="ctr" defTabSz="228600" fontAlgn="base" hangingPunct="0">
              <a:spcBef>
                <a:spcPct val="0"/>
              </a:spcBef>
              <a:spcAft>
                <a:spcPct val="0"/>
              </a:spcAft>
              <a:buNone/>
              <a:defRPr/>
            </a:pPr>
            <a:r>
              <a:rPr lang="en-US" altLang="en-US" sz="2400" dirty="0">
                <a:solidFill>
                  <a:srgbClr val="323333"/>
                </a:solidFill>
                <a:ea typeface="MS PGothic" panose="020B0600070205080204" pitchFamily="34" charset="-128"/>
                <a:sym typeface="Lato Regular" panose="020F0502020204030203" charset="0"/>
              </a:rPr>
              <a:t>Mosquito Parent (always poking around)</a:t>
            </a:r>
          </a:p>
          <a:p>
            <a:endParaRPr lang="en-US" dirty="0"/>
          </a:p>
        </p:txBody>
      </p:sp>
    </p:spTree>
    <p:extLst>
      <p:ext uri="{BB962C8B-B14F-4D97-AF65-F5344CB8AC3E}">
        <p14:creationId xmlns:p14="http://schemas.microsoft.com/office/powerpoint/2010/main" val="61025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C0523"/>
                </a:solidFill>
                <a:latin typeface="Trebuchet MS" panose="020B0603020202020204" pitchFamily="34" charset="0"/>
                <a:cs typeface="Hand Of Sean (Demo)" charset="0"/>
                <a:sym typeface="Hand Of Sean (Demo)" charset="0"/>
              </a:rPr>
              <a:t>…but </a:t>
            </a:r>
            <a:r>
              <a:rPr lang="en-US" b="1" u="sng" dirty="0">
                <a:solidFill>
                  <a:srgbClr val="BC0523"/>
                </a:solidFill>
                <a:latin typeface="Trebuchet MS" panose="020B0603020202020204" pitchFamily="34" charset="0"/>
                <a:cs typeface="Hand Of Sean (Demo)" charset="0"/>
                <a:sym typeface="Hand Of Sean (Demo)" charset="0"/>
              </a:rPr>
              <a:t>not</a:t>
            </a:r>
            <a:r>
              <a:rPr lang="en-US" b="1" dirty="0">
                <a:solidFill>
                  <a:srgbClr val="BC0523"/>
                </a:solidFill>
                <a:latin typeface="Trebuchet MS" panose="020B0603020202020204" pitchFamily="34" charset="0"/>
                <a:cs typeface="Hand Of Sean (Demo)" charset="0"/>
                <a:sym typeface="Hand Of Sean (Demo)" charset="0"/>
              </a:rPr>
              <a:t> at Radford</a:t>
            </a:r>
            <a:endParaRPr lang="en-US" b="1" dirty="0">
              <a:solidFill>
                <a:srgbClr val="BC0523"/>
              </a:solidFill>
              <a:latin typeface="Trebuchet MS" panose="020B0603020202020204" pitchFamily="34" charset="0"/>
            </a:endParaRPr>
          </a:p>
        </p:txBody>
      </p:sp>
      <p:sp>
        <p:nvSpPr>
          <p:cNvPr id="4" name="Rectangle 2"/>
          <p:cNvSpPr>
            <a:spLocks noGrp="1"/>
          </p:cNvSpPr>
          <p:nvPr>
            <p:ph idx="1"/>
          </p:nvPr>
        </p:nvSpPr>
        <p:spPr bwMode="auto">
          <a:xfrm>
            <a:off x="457201" y="1200151"/>
            <a:ext cx="4027018" cy="3394472"/>
          </a:xfrm>
          <a:prstGeom prst="rect">
            <a:avLst/>
          </a:prstGeom>
          <a:solidFill>
            <a:srgbClr val="C00000"/>
          </a:solidFill>
          <a:ln>
            <a:noFill/>
          </a:ln>
        </p:spPr>
        <p:txBody>
          <a:bodyPr lIns="0" tIns="0" rIns="0" bIns="0" anchor="ctr"/>
          <a:lstStyle/>
          <a:p>
            <a:pPr marL="0" indent="0" algn="ctr">
              <a:buNone/>
            </a:pPr>
            <a:r>
              <a:rPr lang="en-US" b="1" dirty="0">
                <a:solidFill>
                  <a:schemeClr val="bg1"/>
                </a:solidFill>
              </a:rPr>
              <a:t>We believe in partnership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219" y="1200151"/>
            <a:ext cx="4561026" cy="3394472"/>
          </a:xfrm>
          <a:prstGeom prst="rect">
            <a:avLst/>
          </a:prstGeom>
        </p:spPr>
      </p:pic>
    </p:spTree>
    <p:extLst>
      <p:ext uri="{BB962C8B-B14F-4D97-AF65-F5344CB8AC3E}">
        <p14:creationId xmlns:p14="http://schemas.microsoft.com/office/powerpoint/2010/main" val="3247200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263"/>
            <a:ext cx="8229600" cy="857250"/>
          </a:xfrm>
        </p:spPr>
        <p:txBody>
          <a:bodyPr/>
          <a:lstStyle/>
          <a:p>
            <a:r>
              <a:rPr lang="en-US" b="1" dirty="0">
                <a:solidFill>
                  <a:srgbClr val="BC0523"/>
                </a:solidFill>
                <a:latin typeface="Trebuchet MS" panose="020B0603020202020204" pitchFamily="34" charset="0"/>
              </a:rPr>
              <a:t>A transitioning relationship</a:t>
            </a:r>
          </a:p>
        </p:txBody>
      </p:sp>
      <p:grpSp>
        <p:nvGrpSpPr>
          <p:cNvPr id="7" name="Group 3"/>
          <p:cNvGrpSpPr>
            <a:grpSpLocks/>
          </p:cNvGrpSpPr>
          <p:nvPr/>
        </p:nvGrpSpPr>
        <p:grpSpPr bwMode="auto">
          <a:xfrm>
            <a:off x="691116" y="1985330"/>
            <a:ext cx="3916802" cy="1381924"/>
            <a:chOff x="0" y="0"/>
            <a:chExt cx="10911414" cy="2621005"/>
          </a:xfrm>
        </p:grpSpPr>
        <p:sp>
          <p:nvSpPr>
            <p:cNvPr id="8" name="AutoShape 4"/>
            <p:cNvSpPr>
              <a:spLocks/>
            </p:cNvSpPr>
            <p:nvPr/>
          </p:nvSpPr>
          <p:spPr bwMode="auto">
            <a:xfrm>
              <a:off x="8290707" y="0"/>
              <a:ext cx="2620707" cy="2621005"/>
            </a:xfrm>
            <a:prstGeom prst="diamond">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219200">
                <a:defRPr sz="5000">
                  <a:solidFill>
                    <a:srgbClr val="000000"/>
                  </a:solidFill>
                  <a:latin typeface="Helvetica Light" charset="0"/>
                  <a:ea typeface="MS PGothic" panose="020B0600070205080204" pitchFamily="34" charset="-128"/>
                  <a:sym typeface="Helvetica Light" charset="0"/>
                </a:defRPr>
              </a:lvl1pPr>
              <a:lvl2pPr marL="742950" indent="-285750" defTabSz="1219200">
                <a:defRPr sz="5000">
                  <a:solidFill>
                    <a:srgbClr val="000000"/>
                  </a:solidFill>
                  <a:latin typeface="Helvetica Light" charset="0"/>
                  <a:ea typeface="MS PGothic" panose="020B0600070205080204" pitchFamily="34" charset="-128"/>
                  <a:sym typeface="Helvetica Light" charset="0"/>
                </a:defRPr>
              </a:lvl2pPr>
              <a:lvl3pPr marL="1143000" indent="-228600" defTabSz="1219200">
                <a:defRPr sz="5000">
                  <a:solidFill>
                    <a:srgbClr val="000000"/>
                  </a:solidFill>
                  <a:latin typeface="Helvetica Light" charset="0"/>
                  <a:ea typeface="MS PGothic" panose="020B0600070205080204" pitchFamily="34" charset="-128"/>
                  <a:sym typeface="Helvetica Light" charset="0"/>
                </a:defRPr>
              </a:lvl3pPr>
              <a:lvl4pPr marL="1600200" indent="-228600" defTabSz="1219200">
                <a:defRPr sz="5000">
                  <a:solidFill>
                    <a:srgbClr val="000000"/>
                  </a:solidFill>
                  <a:latin typeface="Helvetica Light" charset="0"/>
                  <a:ea typeface="MS PGothic" panose="020B0600070205080204" pitchFamily="34" charset="-128"/>
                  <a:sym typeface="Helvetica Light" charset="0"/>
                </a:defRPr>
              </a:lvl4pPr>
              <a:lvl5pPr marL="2057400" indent="-228600" defTabSz="1219200">
                <a:defRPr sz="5000">
                  <a:solidFill>
                    <a:srgbClr val="000000"/>
                  </a:solidFill>
                  <a:latin typeface="Helvetica Light" charset="0"/>
                  <a:ea typeface="MS PGothic" panose="020B0600070205080204" pitchFamily="34" charset="-128"/>
                  <a:sym typeface="Helvetica Light" charset="0"/>
                </a:defRPr>
              </a:lvl5pPr>
              <a:lvl6pPr marL="2514600" indent="-228600" defTabSz="1219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1219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1219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12192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defTabSz="609600" fontAlgn="base" hangingPunct="0">
                <a:spcBef>
                  <a:spcPct val="0"/>
                </a:spcBef>
                <a:spcAft>
                  <a:spcPct val="0"/>
                </a:spcAft>
              </a:pPr>
              <a:endParaRPr lang="en-US" altLang="en-US" sz="1600">
                <a:latin typeface="Helvetica" panose="020B0604020202020204" pitchFamily="34" charset="0"/>
                <a:sym typeface="Helvetica" panose="020B0604020202020204" pitchFamily="34" charset="0"/>
              </a:endParaRPr>
            </a:p>
          </p:txBody>
        </p:sp>
        <p:sp>
          <p:nvSpPr>
            <p:cNvPr id="9" name="Rectangle 5"/>
            <p:cNvSpPr>
              <a:spLocks/>
            </p:cNvSpPr>
            <p:nvPr/>
          </p:nvSpPr>
          <p:spPr bwMode="auto">
            <a:xfrm>
              <a:off x="0" y="0"/>
              <a:ext cx="9593917" cy="262100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defTabSz="1562100">
                <a:defRPr sz="5000">
                  <a:solidFill>
                    <a:srgbClr val="000000"/>
                  </a:solidFill>
                  <a:latin typeface="Helvetica Light" charset="0"/>
                  <a:ea typeface="MS PGothic" panose="020B0600070205080204" pitchFamily="34" charset="-128"/>
                  <a:sym typeface="Helvetica Light" charset="0"/>
                </a:defRPr>
              </a:lvl1pPr>
              <a:lvl2pPr marL="742950" indent="-285750" defTabSz="1562100">
                <a:defRPr sz="5000">
                  <a:solidFill>
                    <a:srgbClr val="000000"/>
                  </a:solidFill>
                  <a:latin typeface="Helvetica Light" charset="0"/>
                  <a:ea typeface="MS PGothic" panose="020B0600070205080204" pitchFamily="34" charset="-128"/>
                  <a:sym typeface="Helvetica Light" charset="0"/>
                </a:defRPr>
              </a:lvl2pPr>
              <a:lvl3pPr marL="1143000" indent="-228600" defTabSz="1562100">
                <a:defRPr sz="5000">
                  <a:solidFill>
                    <a:srgbClr val="000000"/>
                  </a:solidFill>
                  <a:latin typeface="Helvetica Light" charset="0"/>
                  <a:ea typeface="MS PGothic" panose="020B0600070205080204" pitchFamily="34" charset="-128"/>
                  <a:sym typeface="Helvetica Light" charset="0"/>
                </a:defRPr>
              </a:lvl3pPr>
              <a:lvl4pPr marL="1600200" indent="-228600" defTabSz="1562100">
                <a:defRPr sz="5000">
                  <a:solidFill>
                    <a:srgbClr val="000000"/>
                  </a:solidFill>
                  <a:latin typeface="Helvetica Light" charset="0"/>
                  <a:ea typeface="MS PGothic" panose="020B0600070205080204" pitchFamily="34" charset="-128"/>
                  <a:sym typeface="Helvetica Light" charset="0"/>
                </a:defRPr>
              </a:lvl4pPr>
              <a:lvl5pPr marL="2057400" indent="-228600" defTabSz="1562100">
                <a:defRPr sz="5000">
                  <a:solidFill>
                    <a:srgbClr val="000000"/>
                  </a:solidFill>
                  <a:latin typeface="Helvetica Light" charset="0"/>
                  <a:ea typeface="MS PGothic" panose="020B0600070205080204" pitchFamily="34" charset="-128"/>
                  <a:sym typeface="Helvetica Light" charset="0"/>
                </a:defRPr>
              </a:lvl5pPr>
              <a:lvl6pPr marL="25146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lgn="ctr" defTabSz="781050" fontAlgn="base" hangingPunct="0">
                <a:spcBef>
                  <a:spcPct val="0"/>
                </a:spcBef>
                <a:spcAft>
                  <a:spcPct val="0"/>
                </a:spcAft>
                <a:buClr>
                  <a:srgbClr val="433F46"/>
                </a:buClr>
              </a:pPr>
              <a:r>
                <a:rPr lang="en-US" altLang="en-US" sz="3600" dirty="0">
                  <a:solidFill>
                    <a:srgbClr val="FFFFFF"/>
                  </a:solidFill>
                  <a:latin typeface="+mn-lt"/>
                  <a:sym typeface="Lato Semibold" pitchFamily="34" charset="0"/>
                </a:rPr>
                <a:t>parent / child</a:t>
              </a:r>
              <a:endParaRPr lang="en-US" altLang="en-US" sz="900" dirty="0">
                <a:latin typeface="+mn-lt"/>
                <a:sym typeface="Lato Semibold" pitchFamily="34" charset="0"/>
              </a:endParaRPr>
            </a:p>
          </p:txBody>
        </p:sp>
      </p:grpSp>
      <p:grpSp>
        <p:nvGrpSpPr>
          <p:cNvPr id="10" name="Group 6"/>
          <p:cNvGrpSpPr>
            <a:grpSpLocks/>
          </p:cNvGrpSpPr>
          <p:nvPr/>
        </p:nvGrpSpPr>
        <p:grpSpPr bwMode="auto">
          <a:xfrm>
            <a:off x="4469366" y="1983619"/>
            <a:ext cx="4046037" cy="1362337"/>
            <a:chOff x="-9026733" y="-146307"/>
            <a:chExt cx="11225315" cy="2621006"/>
          </a:xfrm>
        </p:grpSpPr>
        <p:sp>
          <p:nvSpPr>
            <p:cNvPr id="11" name="AutoShape 7"/>
            <p:cNvSpPr>
              <a:spLocks/>
            </p:cNvSpPr>
            <p:nvPr/>
          </p:nvSpPr>
          <p:spPr bwMode="auto">
            <a:xfrm>
              <a:off x="-9026733" y="-146307"/>
              <a:ext cx="10834567" cy="262100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988" y="0"/>
                  </a:lnTo>
                  <a:lnTo>
                    <a:pt x="21600" y="10800"/>
                  </a:lnTo>
                  <a:lnTo>
                    <a:pt x="18988" y="21600"/>
                  </a:lnTo>
                  <a:lnTo>
                    <a:pt x="0" y="21600"/>
                  </a:lnTo>
                  <a:lnTo>
                    <a:pt x="2612" y="10800"/>
                  </a:lnTo>
                  <a:lnTo>
                    <a:pt x="0" y="0"/>
                  </a:lnTo>
                  <a:close/>
                </a:path>
              </a:pathLst>
            </a:custGeom>
            <a:solidFill>
              <a:srgbClr val="0070C0"/>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lstStyle/>
            <a:p>
              <a:pPr defTabSz="412750" eaLnBrk="0" fontAlgn="base" hangingPunct="0">
                <a:spcBef>
                  <a:spcPct val="0"/>
                </a:spcBef>
                <a:spcAft>
                  <a:spcPct val="0"/>
                </a:spcAft>
                <a:defRPr/>
              </a:pPr>
              <a:endParaRPr lang="en-US" sz="2500">
                <a:solidFill>
                  <a:srgbClr val="000000"/>
                </a:solidFill>
                <a:latin typeface="Helvetica Light"/>
                <a:ea typeface="ＭＳ Ｐゴシック"/>
                <a:sym typeface="Helvetica Light" charset="0"/>
              </a:endParaRPr>
            </a:p>
          </p:txBody>
        </p:sp>
        <p:sp>
          <p:nvSpPr>
            <p:cNvPr id="12" name="Rectangle 8"/>
            <p:cNvSpPr>
              <a:spLocks/>
            </p:cNvSpPr>
            <p:nvPr/>
          </p:nvSpPr>
          <p:spPr bwMode="auto">
            <a:xfrm>
              <a:off x="-8642335" y="-8503"/>
              <a:ext cx="10840917" cy="234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defTabSz="1562100">
                <a:defRPr sz="5000">
                  <a:solidFill>
                    <a:srgbClr val="000000"/>
                  </a:solidFill>
                  <a:latin typeface="Helvetica Light" charset="0"/>
                  <a:ea typeface="MS PGothic" panose="020B0600070205080204" pitchFamily="34" charset="-128"/>
                  <a:sym typeface="Helvetica Light" charset="0"/>
                </a:defRPr>
              </a:lvl1pPr>
              <a:lvl2pPr marL="742950" indent="-285750" defTabSz="1562100">
                <a:defRPr sz="5000">
                  <a:solidFill>
                    <a:srgbClr val="000000"/>
                  </a:solidFill>
                  <a:latin typeface="Helvetica Light" charset="0"/>
                  <a:ea typeface="MS PGothic" panose="020B0600070205080204" pitchFamily="34" charset="-128"/>
                  <a:sym typeface="Helvetica Light" charset="0"/>
                </a:defRPr>
              </a:lvl2pPr>
              <a:lvl3pPr marL="1143000" indent="-228600" defTabSz="1562100">
                <a:defRPr sz="5000">
                  <a:solidFill>
                    <a:srgbClr val="000000"/>
                  </a:solidFill>
                  <a:latin typeface="Helvetica Light" charset="0"/>
                  <a:ea typeface="MS PGothic" panose="020B0600070205080204" pitchFamily="34" charset="-128"/>
                  <a:sym typeface="Helvetica Light" charset="0"/>
                </a:defRPr>
              </a:lvl3pPr>
              <a:lvl4pPr marL="1600200" indent="-228600" defTabSz="1562100">
                <a:defRPr sz="5000">
                  <a:solidFill>
                    <a:srgbClr val="000000"/>
                  </a:solidFill>
                  <a:latin typeface="Helvetica Light" charset="0"/>
                  <a:ea typeface="MS PGothic" panose="020B0600070205080204" pitchFamily="34" charset="-128"/>
                  <a:sym typeface="Helvetica Light" charset="0"/>
                </a:defRPr>
              </a:lvl4pPr>
              <a:lvl5pPr marL="2057400" indent="-228600" defTabSz="1562100">
                <a:defRPr sz="5000">
                  <a:solidFill>
                    <a:srgbClr val="000000"/>
                  </a:solidFill>
                  <a:latin typeface="Helvetica Light" charset="0"/>
                  <a:ea typeface="MS PGothic" panose="020B0600070205080204" pitchFamily="34" charset="-128"/>
                  <a:sym typeface="Helvetica Light" charset="0"/>
                </a:defRPr>
              </a:lvl5pPr>
              <a:lvl6pPr marL="25146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6pPr>
              <a:lvl7pPr marL="29718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7pPr>
              <a:lvl8pPr marL="34290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8pPr>
              <a:lvl9pPr marL="3886200" indent="-228600" defTabSz="1562100" eaLnBrk="0" fontAlgn="base" hangingPunct="0">
                <a:spcBef>
                  <a:spcPct val="0"/>
                </a:spcBef>
                <a:spcAft>
                  <a:spcPct val="0"/>
                </a:spcAft>
                <a:defRPr sz="5000">
                  <a:solidFill>
                    <a:srgbClr val="000000"/>
                  </a:solidFill>
                  <a:latin typeface="Helvetica Light" charset="0"/>
                  <a:ea typeface="MS PGothic" panose="020B0600070205080204" pitchFamily="34" charset="-128"/>
                  <a:sym typeface="Helvetica Light" charset="0"/>
                </a:defRPr>
              </a:lvl9pPr>
            </a:lstStyle>
            <a:p>
              <a:pPr algn="ctr" defTabSz="781050" fontAlgn="base" hangingPunct="0">
                <a:spcBef>
                  <a:spcPct val="0"/>
                </a:spcBef>
                <a:spcAft>
                  <a:spcPct val="0"/>
                </a:spcAft>
                <a:buClr>
                  <a:srgbClr val="433F46"/>
                </a:buClr>
              </a:pPr>
              <a:r>
                <a:rPr lang="en-US" altLang="en-US" sz="3600" dirty="0">
                  <a:solidFill>
                    <a:srgbClr val="FFFFFF"/>
                  </a:solidFill>
                  <a:latin typeface="+mn-lt"/>
                  <a:sym typeface="Lato Semibold" pitchFamily="34" charset="0"/>
                </a:rPr>
                <a:t>coach / student</a:t>
              </a:r>
              <a:endParaRPr lang="en-US" altLang="en-US" sz="900" dirty="0">
                <a:latin typeface="+mn-lt"/>
                <a:sym typeface="Lato Semibold" pitchFamily="34" charset="0"/>
              </a:endParaRPr>
            </a:p>
          </p:txBody>
        </p:sp>
      </p:grpSp>
    </p:spTree>
    <p:extLst>
      <p:ext uri="{BB962C8B-B14F-4D97-AF65-F5344CB8AC3E}">
        <p14:creationId xmlns:p14="http://schemas.microsoft.com/office/powerpoint/2010/main" val="209511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C0523"/>
                </a:solidFill>
                <a:latin typeface="Trebuchet MS" panose="020B0603020202020204" pitchFamily="34" charset="0"/>
              </a:rPr>
              <a:t>Navigating the Law</a:t>
            </a:r>
          </a:p>
        </p:txBody>
      </p:sp>
      <p:sp>
        <p:nvSpPr>
          <p:cNvPr id="5" name="Content Placeholder 4"/>
          <p:cNvSpPr>
            <a:spLocks noGrp="1"/>
          </p:cNvSpPr>
          <p:nvPr>
            <p:ph idx="1"/>
          </p:nvPr>
        </p:nvSpPr>
        <p:spPr>
          <a:xfrm>
            <a:off x="457199" y="1200150"/>
            <a:ext cx="3853543" cy="3576675"/>
          </a:xfrm>
        </p:spPr>
        <p:txBody>
          <a:bodyPr/>
          <a:lstStyle/>
          <a:p>
            <a:pPr marL="84932" lvl="0" indent="-84932" defTabSz="412750" fontAlgn="base" hangingPunct="0">
              <a:lnSpc>
                <a:spcPct val="120000"/>
              </a:lnSpc>
              <a:spcBef>
                <a:spcPct val="0"/>
              </a:spcBef>
              <a:spcAft>
                <a:spcPct val="0"/>
              </a:spcAft>
              <a:buNone/>
              <a:defRPr/>
            </a:pPr>
            <a:r>
              <a:rPr lang="en-US" altLang="en-US" sz="2400" dirty="0">
                <a:solidFill>
                  <a:srgbClr val="000000"/>
                </a:solidFill>
                <a:sym typeface="Helvetica Light" charset="0"/>
              </a:rPr>
              <a:t>Family Educational Rights </a:t>
            </a:r>
          </a:p>
          <a:p>
            <a:pPr marL="84932" lvl="0" indent="-84932" defTabSz="412750" fontAlgn="base" hangingPunct="0">
              <a:lnSpc>
                <a:spcPct val="120000"/>
              </a:lnSpc>
              <a:spcBef>
                <a:spcPct val="0"/>
              </a:spcBef>
              <a:spcAft>
                <a:spcPct val="0"/>
              </a:spcAft>
              <a:buNone/>
              <a:defRPr/>
            </a:pPr>
            <a:r>
              <a:rPr lang="en-US" altLang="en-US" sz="2400" dirty="0">
                <a:solidFill>
                  <a:srgbClr val="000000"/>
                </a:solidFill>
                <a:sym typeface="Helvetica Light" charset="0"/>
              </a:rPr>
              <a:t>and Privacy Act (FERPA)</a:t>
            </a:r>
          </a:p>
          <a:p>
            <a:pPr marL="457200" indent="-457200" defTabSz="412750" fontAlgn="base" hangingPunct="0">
              <a:lnSpc>
                <a:spcPct val="120000"/>
              </a:lnSpc>
              <a:spcBef>
                <a:spcPct val="0"/>
              </a:spcBef>
              <a:spcAft>
                <a:spcPct val="0"/>
              </a:spcAft>
              <a:buSzPct val="100000"/>
              <a:buFont typeface="Arial" panose="020B0604020202020204" pitchFamily="34" charset="0"/>
              <a:buChar char="•"/>
              <a:defRPr/>
            </a:pPr>
            <a:r>
              <a:rPr lang="en-US" altLang="en-US" sz="2400" dirty="0">
                <a:solidFill>
                  <a:srgbClr val="000000"/>
                </a:solidFill>
                <a:sym typeface="Helvetica Light" charset="0"/>
              </a:rPr>
              <a:t>Federal law (1974)</a:t>
            </a:r>
          </a:p>
          <a:p>
            <a:pPr marL="457200" indent="-457200" defTabSz="412750" fontAlgn="base" hangingPunct="0">
              <a:lnSpc>
                <a:spcPct val="120000"/>
              </a:lnSpc>
              <a:spcBef>
                <a:spcPct val="0"/>
              </a:spcBef>
              <a:spcAft>
                <a:spcPct val="0"/>
              </a:spcAft>
              <a:buSzPct val="100000"/>
              <a:buFont typeface="Arial" panose="020B0604020202020204" pitchFamily="34" charset="0"/>
              <a:buChar char="•"/>
              <a:defRPr/>
            </a:pPr>
            <a:r>
              <a:rPr lang="en-US" altLang="en-US" sz="2400" dirty="0">
                <a:solidFill>
                  <a:srgbClr val="000000"/>
                </a:solidFill>
                <a:sym typeface="Helvetica Light" charset="0"/>
              </a:rPr>
              <a:t>Directory Information</a:t>
            </a:r>
          </a:p>
          <a:p>
            <a:pPr marL="457200" lvl="0" indent="-457200" defTabSz="412750" fontAlgn="base" hangingPunct="0">
              <a:lnSpc>
                <a:spcPct val="120000"/>
              </a:lnSpc>
              <a:spcBef>
                <a:spcPct val="0"/>
              </a:spcBef>
              <a:spcAft>
                <a:spcPct val="0"/>
              </a:spcAft>
              <a:buSzPct val="100000"/>
              <a:buFont typeface="Arial" panose="020B0604020202020204" pitchFamily="34" charset="0"/>
              <a:buChar char="•"/>
              <a:defRPr/>
            </a:pPr>
            <a:r>
              <a:rPr lang="en-US" altLang="en-US" sz="2400" dirty="0">
                <a:solidFill>
                  <a:srgbClr val="000000"/>
                </a:solidFill>
                <a:sym typeface="Helvetica Light" charset="0"/>
              </a:rPr>
              <a:t>FERPA Disclosure </a:t>
            </a:r>
          </a:p>
          <a:p>
            <a:pPr marL="457200" lvl="0" indent="-457200" defTabSz="412750" fontAlgn="base" hangingPunct="0">
              <a:lnSpc>
                <a:spcPct val="120000"/>
              </a:lnSpc>
              <a:spcBef>
                <a:spcPct val="0"/>
              </a:spcBef>
              <a:spcAft>
                <a:spcPct val="0"/>
              </a:spcAft>
              <a:buSzPct val="100000"/>
              <a:buFont typeface="Arial" panose="020B0604020202020204" pitchFamily="34" charset="0"/>
              <a:buChar char="•"/>
              <a:defRPr/>
            </a:pPr>
            <a:r>
              <a:rPr lang="en-US" altLang="en-US" sz="2400" dirty="0">
                <a:solidFill>
                  <a:srgbClr val="000000"/>
                </a:solidFill>
                <a:sym typeface="Helvetica Light" charset="0"/>
              </a:rPr>
              <a:t>Health or Safety</a:t>
            </a:r>
          </a:p>
          <a:p>
            <a:pPr marL="457200" lvl="0" indent="-457200" defTabSz="412750" fontAlgn="base" hangingPunct="0">
              <a:lnSpc>
                <a:spcPct val="120000"/>
              </a:lnSpc>
              <a:spcBef>
                <a:spcPct val="0"/>
              </a:spcBef>
              <a:spcAft>
                <a:spcPct val="0"/>
              </a:spcAft>
              <a:buSzPct val="100000"/>
              <a:buFont typeface="Arial" panose="020B0604020202020204" pitchFamily="34" charset="0"/>
              <a:buChar char="•"/>
              <a:defRPr/>
            </a:pPr>
            <a:r>
              <a:rPr lang="en-US" altLang="en-US" sz="2400" dirty="0">
                <a:solidFill>
                  <a:srgbClr val="000000"/>
                </a:solidFill>
                <a:sym typeface="Helvetica Light" charset="0"/>
              </a:rPr>
              <a:t>registrar@radford.edu</a:t>
            </a:r>
          </a:p>
          <a:p>
            <a:endParaRPr lang="en-US" dirty="0"/>
          </a:p>
        </p:txBody>
      </p:sp>
      <p:grpSp>
        <p:nvGrpSpPr>
          <p:cNvPr id="6" name="Group 2"/>
          <p:cNvGrpSpPr>
            <a:grpSpLocks/>
          </p:cNvGrpSpPr>
          <p:nvPr/>
        </p:nvGrpSpPr>
        <p:grpSpPr bwMode="auto">
          <a:xfrm>
            <a:off x="3321864" y="908575"/>
            <a:ext cx="5607050" cy="3868250"/>
            <a:chOff x="-1" y="-1"/>
            <a:chExt cx="11214474" cy="8069804"/>
          </a:xfrm>
        </p:grpSpPr>
        <p:sp>
          <p:nvSpPr>
            <p:cNvPr id="7" name="AutoShape 3"/>
            <p:cNvSpPr>
              <a:spLocks/>
            </p:cNvSpPr>
            <p:nvPr/>
          </p:nvSpPr>
          <p:spPr bwMode="auto">
            <a:xfrm>
              <a:off x="-1" y="-1"/>
              <a:ext cx="11214474" cy="8069804"/>
            </a:xfrm>
            <a:custGeom>
              <a:avLst/>
              <a:gdLst>
                <a:gd name="T0" fmla="*/ 2147483647 w 20398"/>
                <a:gd name="T1" fmla="*/ 2147483647 h 21600"/>
                <a:gd name="T2" fmla="*/ 2147483647 w 20398"/>
                <a:gd name="T3" fmla="*/ 2147483647 h 21600"/>
                <a:gd name="T4" fmla="*/ 2147483647 w 20398"/>
                <a:gd name="T5" fmla="*/ 2147483647 h 21600"/>
                <a:gd name="T6" fmla="*/ 2147483647 w 20398"/>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398" h="21600">
                  <a:moveTo>
                    <a:pt x="11893" y="3310"/>
                  </a:moveTo>
                  <a:cubicBezTo>
                    <a:pt x="13578" y="4092"/>
                    <a:pt x="15176" y="5955"/>
                    <a:pt x="12308" y="9679"/>
                  </a:cubicBezTo>
                  <a:cubicBezTo>
                    <a:pt x="7252" y="16245"/>
                    <a:pt x="2819" y="19787"/>
                    <a:pt x="0" y="21600"/>
                  </a:cubicBezTo>
                  <a:lnTo>
                    <a:pt x="17702" y="21600"/>
                  </a:lnTo>
                  <a:cubicBezTo>
                    <a:pt x="18512" y="19527"/>
                    <a:pt x="19287" y="17344"/>
                    <a:pt x="19695" y="15917"/>
                  </a:cubicBezTo>
                  <a:cubicBezTo>
                    <a:pt x="21600" y="9262"/>
                    <a:pt x="19410" y="5470"/>
                    <a:pt x="15833" y="3571"/>
                  </a:cubicBezTo>
                  <a:cubicBezTo>
                    <a:pt x="12256" y="1671"/>
                    <a:pt x="11116" y="1671"/>
                    <a:pt x="10805" y="1169"/>
                  </a:cubicBezTo>
                  <a:cubicBezTo>
                    <a:pt x="10533" y="730"/>
                    <a:pt x="12283" y="143"/>
                    <a:pt x="12735" y="0"/>
                  </a:cubicBezTo>
                  <a:lnTo>
                    <a:pt x="12556" y="0"/>
                  </a:lnTo>
                  <a:cubicBezTo>
                    <a:pt x="12097" y="64"/>
                    <a:pt x="11107" y="243"/>
                    <a:pt x="9794" y="722"/>
                  </a:cubicBezTo>
                  <a:cubicBezTo>
                    <a:pt x="8130" y="1328"/>
                    <a:pt x="10209" y="2528"/>
                    <a:pt x="11893" y="3310"/>
                  </a:cubicBezTo>
                  <a:close/>
                </a:path>
              </a:pathLst>
            </a:custGeom>
            <a:solidFill>
              <a:srgbClr val="C0000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marL="0" marR="0" lvl="0" indent="0" algn="l" defTabSz="41275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sym typeface="Helvetica Light" charset="0"/>
              </a:endParaRPr>
            </a:p>
          </p:txBody>
        </p:sp>
        <p:sp>
          <p:nvSpPr>
            <p:cNvPr id="8" name="AutoShape 4"/>
            <p:cNvSpPr>
              <a:spLocks/>
            </p:cNvSpPr>
            <p:nvPr/>
          </p:nvSpPr>
          <p:spPr bwMode="auto">
            <a:xfrm>
              <a:off x="5235749" y="-1"/>
              <a:ext cx="4102237" cy="8069804"/>
            </a:xfrm>
            <a:custGeom>
              <a:avLst/>
              <a:gdLst>
                <a:gd name="T0" fmla="*/ 2147483647 w 21189"/>
                <a:gd name="T1" fmla="*/ 2147483647 h 21600"/>
                <a:gd name="T2" fmla="*/ 2147483647 w 21189"/>
                <a:gd name="T3" fmla="*/ 2147483647 h 21600"/>
                <a:gd name="T4" fmla="*/ 2147483647 w 21189"/>
                <a:gd name="T5" fmla="*/ 2147483647 h 21600"/>
                <a:gd name="T6" fmla="*/ 2147483647 w 21189"/>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89" h="21600">
                  <a:moveTo>
                    <a:pt x="2055" y="1702"/>
                  </a:moveTo>
                  <a:cubicBezTo>
                    <a:pt x="2570" y="1835"/>
                    <a:pt x="3118" y="1933"/>
                    <a:pt x="3685" y="2031"/>
                  </a:cubicBezTo>
                  <a:cubicBezTo>
                    <a:pt x="5958" y="2405"/>
                    <a:pt x="8549" y="2827"/>
                    <a:pt x="11397" y="3338"/>
                  </a:cubicBezTo>
                  <a:cubicBezTo>
                    <a:pt x="12815" y="3609"/>
                    <a:pt x="14295" y="3921"/>
                    <a:pt x="15785" y="4354"/>
                  </a:cubicBezTo>
                  <a:cubicBezTo>
                    <a:pt x="17254" y="4794"/>
                    <a:pt x="18824" y="5323"/>
                    <a:pt x="19983" y="6286"/>
                  </a:cubicBezTo>
                  <a:cubicBezTo>
                    <a:pt x="21175" y="7221"/>
                    <a:pt x="21464" y="8802"/>
                    <a:pt x="20427" y="9973"/>
                  </a:cubicBezTo>
                  <a:cubicBezTo>
                    <a:pt x="19496" y="11167"/>
                    <a:pt x="18123" y="12179"/>
                    <a:pt x="16684" y="13152"/>
                  </a:cubicBezTo>
                  <a:cubicBezTo>
                    <a:pt x="11917" y="16227"/>
                    <a:pt x="6175" y="18969"/>
                    <a:pt x="0" y="21600"/>
                  </a:cubicBezTo>
                  <a:lnTo>
                    <a:pt x="1338" y="21600"/>
                  </a:lnTo>
                  <a:cubicBezTo>
                    <a:pt x="7165" y="19003"/>
                    <a:pt x="12173" y="16304"/>
                    <a:pt x="16891" y="13255"/>
                  </a:cubicBezTo>
                  <a:cubicBezTo>
                    <a:pt x="18334" y="12277"/>
                    <a:pt x="19594" y="11236"/>
                    <a:pt x="20539" y="10022"/>
                  </a:cubicBezTo>
                  <a:cubicBezTo>
                    <a:pt x="21600" y="8828"/>
                    <a:pt x="21302" y="7175"/>
                    <a:pt x="20074" y="6224"/>
                  </a:cubicBezTo>
                  <a:cubicBezTo>
                    <a:pt x="18886" y="5241"/>
                    <a:pt x="17302" y="4714"/>
                    <a:pt x="15825" y="4273"/>
                  </a:cubicBezTo>
                  <a:cubicBezTo>
                    <a:pt x="14327" y="3841"/>
                    <a:pt x="12843" y="3530"/>
                    <a:pt x="11422" y="3261"/>
                  </a:cubicBezTo>
                  <a:cubicBezTo>
                    <a:pt x="8569" y="2755"/>
                    <a:pt x="5977" y="2338"/>
                    <a:pt x="3703" y="1971"/>
                  </a:cubicBezTo>
                  <a:cubicBezTo>
                    <a:pt x="3137" y="1874"/>
                    <a:pt x="2589" y="1777"/>
                    <a:pt x="2080" y="1647"/>
                  </a:cubicBezTo>
                  <a:cubicBezTo>
                    <a:pt x="1834" y="1578"/>
                    <a:pt x="1563" y="1512"/>
                    <a:pt x="1400" y="1378"/>
                  </a:cubicBezTo>
                  <a:cubicBezTo>
                    <a:pt x="1225" y="1223"/>
                    <a:pt x="1580" y="1094"/>
                    <a:pt x="1768" y="1027"/>
                  </a:cubicBezTo>
                  <a:cubicBezTo>
                    <a:pt x="2683" y="741"/>
                    <a:pt x="3593" y="628"/>
                    <a:pt x="4391" y="504"/>
                  </a:cubicBezTo>
                  <a:cubicBezTo>
                    <a:pt x="6720" y="188"/>
                    <a:pt x="8312" y="54"/>
                    <a:pt x="9015" y="0"/>
                  </a:cubicBezTo>
                  <a:lnTo>
                    <a:pt x="8819" y="0"/>
                  </a:lnTo>
                  <a:cubicBezTo>
                    <a:pt x="8038" y="53"/>
                    <a:pt x="6521" y="180"/>
                    <a:pt x="4380" y="461"/>
                  </a:cubicBezTo>
                  <a:cubicBezTo>
                    <a:pt x="3579" y="583"/>
                    <a:pt x="2672" y="691"/>
                    <a:pt x="1739" y="978"/>
                  </a:cubicBezTo>
                  <a:cubicBezTo>
                    <a:pt x="1568" y="1043"/>
                    <a:pt x="1130" y="1173"/>
                    <a:pt x="1343" y="1413"/>
                  </a:cubicBezTo>
                  <a:cubicBezTo>
                    <a:pt x="1537" y="1571"/>
                    <a:pt x="1803" y="1628"/>
                    <a:pt x="2055" y="1702"/>
                  </a:cubicBezTo>
                  <a:close/>
                </a:path>
              </a:pathLst>
            </a:custGeom>
            <a:solidFill>
              <a:srgbClr val="0070C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50" tIns="19050" rIns="19050" bIns="19050" anchor="ctr"/>
            <a:lstStyle/>
            <a:p>
              <a:pPr marL="0" marR="0" lvl="0" indent="0" algn="l" defTabSz="41275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sym typeface="Helvetica Light" charset="0"/>
              </a:endParaRPr>
            </a:p>
          </p:txBody>
        </p:sp>
      </p:grpSp>
    </p:spTree>
    <p:extLst>
      <p:ext uri="{BB962C8B-B14F-4D97-AF65-F5344CB8AC3E}">
        <p14:creationId xmlns:p14="http://schemas.microsoft.com/office/powerpoint/2010/main" val="1698054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C0523"/>
                </a:solidFill>
                <a:latin typeface="Trebuchet MS" panose="020B0603020202020204" pitchFamily="34" charset="0"/>
              </a:rPr>
              <a:t>Family Conversations</a:t>
            </a:r>
          </a:p>
        </p:txBody>
      </p:sp>
      <p:sp>
        <p:nvSpPr>
          <p:cNvPr id="3" name="Content Placeholder 2"/>
          <p:cNvSpPr>
            <a:spLocks noGrp="1"/>
          </p:cNvSpPr>
          <p:nvPr>
            <p:ph idx="1"/>
          </p:nvPr>
        </p:nvSpPr>
        <p:spPr>
          <a:xfrm>
            <a:off x="457200" y="1380470"/>
            <a:ext cx="4096028" cy="3531394"/>
          </a:xfrm>
        </p:spPr>
        <p:txBody>
          <a:bodyPr/>
          <a:lstStyle/>
          <a:p>
            <a:pPr marL="0" indent="0" defTabSz="412750" fontAlgn="base" hangingPunct="0">
              <a:lnSpc>
                <a:spcPct val="100000"/>
              </a:lnSpc>
              <a:spcBef>
                <a:spcPct val="0"/>
              </a:spcBef>
              <a:spcAft>
                <a:spcPct val="0"/>
              </a:spcAft>
              <a:buSzPct val="100000"/>
              <a:buNone/>
              <a:defRPr/>
            </a:pPr>
            <a:r>
              <a:rPr lang="en-US" altLang="en-US" sz="2800" dirty="0">
                <a:solidFill>
                  <a:srgbClr val="000000"/>
                </a:solidFill>
                <a:ea typeface="MS PGothic" panose="020B0600070205080204" pitchFamily="34" charset="-128"/>
                <a:sym typeface="Lato Regular" panose="020F0502020204030203" pitchFamily="34" charset="0"/>
              </a:rPr>
              <a:t>Express Expectations</a:t>
            </a:r>
          </a:p>
          <a:p>
            <a:pPr marL="0" indent="0" defTabSz="412750" fontAlgn="base" hangingPunct="0">
              <a:spcBef>
                <a:spcPct val="0"/>
              </a:spcBef>
              <a:spcAft>
                <a:spcPct val="0"/>
              </a:spcAft>
              <a:buSzPct val="100000"/>
              <a:buNone/>
              <a:defRPr/>
            </a:pPr>
            <a:r>
              <a:rPr lang="en-US" altLang="en-US" sz="2800" dirty="0">
                <a:solidFill>
                  <a:srgbClr val="000000"/>
                </a:solidFill>
                <a:ea typeface="MS PGothic" panose="020B0600070205080204" pitchFamily="34" charset="-128"/>
                <a:sym typeface="Lato Regular" panose="020F0502020204030203" pitchFamily="34" charset="0"/>
              </a:rPr>
              <a:t/>
            </a:r>
            <a:br>
              <a:rPr lang="en-US" altLang="en-US" sz="2800" dirty="0">
                <a:solidFill>
                  <a:srgbClr val="000000"/>
                </a:solidFill>
                <a:ea typeface="MS PGothic" panose="020B0600070205080204" pitchFamily="34" charset="-128"/>
                <a:sym typeface="Lato Regular" panose="020F0502020204030203" pitchFamily="34" charset="0"/>
              </a:rPr>
            </a:br>
            <a:r>
              <a:rPr lang="en-US" altLang="en-US" sz="2800" dirty="0">
                <a:solidFill>
                  <a:srgbClr val="000000"/>
                </a:solidFill>
                <a:ea typeface="MS PGothic" panose="020B0600070205080204" pitchFamily="34" charset="-128"/>
                <a:sym typeface="Lato Regular" panose="020F0502020204030203" pitchFamily="34" charset="0"/>
              </a:rPr>
              <a:t>Open Communication</a:t>
            </a:r>
            <a:endParaRPr lang="en-US" altLang="en-US" dirty="0">
              <a:solidFill>
                <a:srgbClr val="000000"/>
              </a:solidFill>
              <a:ea typeface="MS PGothic" panose="020B0600070205080204" pitchFamily="34" charset="-128"/>
              <a:sym typeface="Lato Regular" panose="020F0502020204030203" pitchFamily="34" charset="0"/>
            </a:endParaRPr>
          </a:p>
          <a:p>
            <a:pPr marL="0" indent="0" defTabSz="412750" fontAlgn="base" hangingPunct="0">
              <a:lnSpc>
                <a:spcPct val="100000"/>
              </a:lnSpc>
              <a:spcBef>
                <a:spcPct val="0"/>
              </a:spcBef>
              <a:spcAft>
                <a:spcPct val="0"/>
              </a:spcAft>
              <a:buSzPct val="100000"/>
              <a:buNone/>
              <a:defRPr/>
            </a:pPr>
            <a:endParaRPr lang="en-US" altLang="en-US" dirty="0">
              <a:solidFill>
                <a:srgbClr val="000000"/>
              </a:solidFill>
              <a:ea typeface="MS PGothic" panose="020B0600070205080204" pitchFamily="34" charset="-128"/>
              <a:sym typeface="Lato Regular" panose="020F0502020204030203" pitchFamily="34" charset="0"/>
            </a:endParaRPr>
          </a:p>
          <a:p>
            <a:pPr marL="0" indent="0" defTabSz="412750" fontAlgn="base" hangingPunct="0">
              <a:lnSpc>
                <a:spcPct val="100000"/>
              </a:lnSpc>
              <a:spcBef>
                <a:spcPct val="0"/>
              </a:spcBef>
              <a:spcAft>
                <a:spcPct val="0"/>
              </a:spcAft>
              <a:buSzPct val="100000"/>
              <a:buNone/>
              <a:defRPr/>
            </a:pPr>
            <a:r>
              <a:rPr lang="en-US" altLang="en-US" sz="2800" dirty="0">
                <a:solidFill>
                  <a:srgbClr val="000000"/>
                </a:solidFill>
                <a:ea typeface="MS PGothic" panose="020B0600070205080204" pitchFamily="34" charset="-128"/>
                <a:sym typeface="Lato Regular" panose="020F0502020204030203" pitchFamily="34" charset="0"/>
              </a:rPr>
              <a:t>Keep a Sense of Humor</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1711"/>
          <a:stretch/>
        </p:blipFill>
        <p:spPr>
          <a:xfrm>
            <a:off x="4437114" y="1184532"/>
            <a:ext cx="4100396" cy="3069859"/>
          </a:xfrm>
          <a:prstGeom prst="rect">
            <a:avLst/>
          </a:prstGeom>
        </p:spPr>
      </p:pic>
    </p:spTree>
    <p:extLst>
      <p:ext uri="{BB962C8B-B14F-4D97-AF65-F5344CB8AC3E}">
        <p14:creationId xmlns:p14="http://schemas.microsoft.com/office/powerpoint/2010/main" val="1619016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9987</TotalTime>
  <Words>1740</Words>
  <Application>Microsoft Office PowerPoint</Application>
  <PresentationFormat>On-screen Show (16:9)</PresentationFormat>
  <Paragraphs>304</Paragraphs>
  <Slides>26</Slides>
  <Notes>26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ＭＳ Ｐゴシック</vt:lpstr>
      <vt:lpstr>ＭＳ Ｐゴシック</vt:lpstr>
      <vt:lpstr>Arial</vt:lpstr>
      <vt:lpstr>Calibri</vt:lpstr>
      <vt:lpstr>Hand Of Sean (Demo)</vt:lpstr>
      <vt:lpstr>Helvetica</vt:lpstr>
      <vt:lpstr>Helvetica Light</vt:lpstr>
      <vt:lpstr>High Tower Text</vt:lpstr>
      <vt:lpstr>Lato Italic</vt:lpstr>
      <vt:lpstr>Lato Regular</vt:lpstr>
      <vt:lpstr>Lato Semibold</vt:lpstr>
      <vt:lpstr>Times New Roman</vt:lpstr>
      <vt:lpstr>TitilliumText25L 250 wt</vt:lpstr>
      <vt:lpstr>TitilliumText25L 400 wt</vt:lpstr>
      <vt:lpstr>Trebuchet MS</vt:lpstr>
      <vt:lpstr>Office Theme</vt:lpstr>
      <vt:lpstr>PowerPoint Presentation</vt:lpstr>
      <vt:lpstr>Student Affairs Leadership</vt:lpstr>
      <vt:lpstr>PowerPoint Presentation</vt:lpstr>
      <vt:lpstr>Maslow’s Hierarchy of Needs for Families</vt:lpstr>
      <vt:lpstr>How some other campuses view families… </vt:lpstr>
      <vt:lpstr>…but not at Radford</vt:lpstr>
      <vt:lpstr>A transitioning relationship</vt:lpstr>
      <vt:lpstr>Navigating the Law</vt:lpstr>
      <vt:lpstr>Family Conversations</vt:lpstr>
      <vt:lpstr>Family Discussion Topics</vt:lpstr>
      <vt:lpstr>Staying Informed</vt:lpstr>
      <vt:lpstr>Enjoy the journey!</vt:lpstr>
      <vt:lpstr>It is all worth it!</vt:lpstr>
      <vt:lpstr>PowerPoint Presentation</vt:lpstr>
      <vt:lpstr>Dean of Students</vt:lpstr>
      <vt:lpstr>Housing and Residential Life</vt:lpstr>
      <vt:lpstr>Center for Accessibility Services (CAS)</vt:lpstr>
      <vt:lpstr>Student Standards and Conduct</vt:lpstr>
      <vt:lpstr>Student Health Services</vt:lpstr>
      <vt:lpstr>Student Counseling Services</vt:lpstr>
      <vt:lpstr>Substance Abuse and Violence Education Support services (SAVES)</vt:lpstr>
      <vt:lpstr>Student Recreation and Wellness</vt:lpstr>
      <vt:lpstr>Student Involvement</vt:lpstr>
      <vt:lpstr>Center for Diversity and Inclusion</vt:lpstr>
      <vt:lpstr>Fraternity and Sorority Life</vt:lpstr>
      <vt:lpstr>Student Success and Retention</vt:lpstr>
    </vt:vector>
  </TitlesOfParts>
  <Company>Fuseideas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Scherdell</dc:creator>
  <cp:lastModifiedBy>Lucas, Jason</cp:lastModifiedBy>
  <cp:revision>199</cp:revision>
  <cp:lastPrinted>2019-06-05T16:06:49Z</cp:lastPrinted>
  <dcterms:created xsi:type="dcterms:W3CDTF">2015-03-25T14:30:05Z</dcterms:created>
  <dcterms:modified xsi:type="dcterms:W3CDTF">2020-06-01T20:15:27Z</dcterms:modified>
</cp:coreProperties>
</file>