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309" r:id="rId5"/>
    <p:sldId id="313" r:id="rId6"/>
    <p:sldId id="290" r:id="rId7"/>
    <p:sldId id="289" r:id="rId8"/>
    <p:sldId id="294" r:id="rId9"/>
    <p:sldId id="314" r:id="rId10"/>
    <p:sldId id="293" r:id="rId11"/>
    <p:sldId id="291" r:id="rId12"/>
    <p:sldId id="315" r:id="rId13"/>
    <p:sldId id="292" r:id="rId14"/>
    <p:sldId id="319" r:id="rId15"/>
    <p:sldId id="271" r:id="rId16"/>
    <p:sldId id="295" r:id="rId17"/>
    <p:sldId id="316" r:id="rId18"/>
    <p:sldId id="317" r:id="rId19"/>
    <p:sldId id="318" r:id="rId20"/>
    <p:sldId id="296" r:id="rId21"/>
    <p:sldId id="297" r:id="rId22"/>
    <p:sldId id="321" r:id="rId23"/>
    <p:sldId id="320" r:id="rId24"/>
    <p:sldId id="299" r:id="rId25"/>
    <p:sldId id="301" r:id="rId26"/>
    <p:sldId id="300" r:id="rId27"/>
    <p:sldId id="322" r:id="rId28"/>
    <p:sldId id="305" r:id="rId29"/>
    <p:sldId id="303" r:id="rId30"/>
    <p:sldId id="323" r:id="rId31"/>
    <p:sldId id="306" r:id="rId32"/>
    <p:sldId id="308" r:id="rId33"/>
    <p:sldId id="311" r:id="rId34"/>
    <p:sldId id="312" r:id="rId35"/>
    <p:sldId id="307" r:id="rId36"/>
  </p:sldIdLst>
  <p:sldSz cx="9144000" cy="6858000" type="screen4x3"/>
  <p:notesSz cx="7010400" cy="92964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8FAED8-0C56-964D-BD69-0DE277B481C2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E69C16-9AF4-4F49-97A9-3BFB07C723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9C16-9AF4-4F49-97A9-3BFB07C723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5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9C16-9AF4-4F49-97A9-3BFB07C7232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4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9C16-9AF4-4F49-97A9-3BFB07C723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8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9C16-9AF4-4F49-97A9-3BFB07C723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8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9C16-9AF4-4F49-97A9-3BFB07C723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0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9C16-9AF4-4F49-97A9-3BFB07C723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5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9C16-9AF4-4F49-97A9-3BFB07C723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9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9C16-9AF4-4F49-97A9-3BFB07C723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1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9C16-9AF4-4F49-97A9-3BFB07C723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1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9C16-9AF4-4F49-97A9-3BFB07C7232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7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C0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7"/>
          <p:cNvSpPr>
            <a:spLocks noGrp="1"/>
          </p:cNvSpPr>
          <p:nvPr>
            <p:ph type="title" hasCustomPrompt="1"/>
          </p:nvPr>
        </p:nvSpPr>
        <p:spPr>
          <a:xfrm>
            <a:off x="0" y="2554682"/>
            <a:ext cx="9144000" cy="85725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405605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1" y="6453146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560713" y="6460843"/>
            <a:ext cx="1606379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Month &amp; Year</a:t>
            </a:r>
          </a:p>
        </p:txBody>
      </p:sp>
    </p:spTree>
    <p:extLst>
      <p:ext uri="{BB962C8B-B14F-4D97-AF65-F5344CB8AC3E}">
        <p14:creationId xmlns:p14="http://schemas.microsoft.com/office/powerpoint/2010/main" val="54023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 baseline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6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1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6877451" y="6458580"/>
            <a:ext cx="2390536" cy="239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2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5605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1" y="6453146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5" name="Title 17"/>
          <p:cNvSpPr>
            <a:spLocks noGrp="1"/>
          </p:cNvSpPr>
          <p:nvPr>
            <p:ph type="title" hasCustomPrompt="1"/>
          </p:nvPr>
        </p:nvSpPr>
        <p:spPr>
          <a:xfrm>
            <a:off x="0" y="2554682"/>
            <a:ext cx="9144000" cy="85725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560713" y="6460843"/>
            <a:ext cx="1606379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Month &amp; Year</a:t>
            </a:r>
          </a:p>
        </p:txBody>
      </p:sp>
    </p:spTree>
    <p:extLst>
      <p:ext uri="{BB962C8B-B14F-4D97-AF65-F5344CB8AC3E}">
        <p14:creationId xmlns:p14="http://schemas.microsoft.com/office/powerpoint/2010/main" val="35494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6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1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6877451" y="6458580"/>
            <a:ext cx="2390536" cy="239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COMS 633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2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6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1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6877451" y="6458580"/>
            <a:ext cx="2390536" cy="239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COMS 633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 baseline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6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1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6877451" y="6458580"/>
            <a:ext cx="2390536" cy="239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COMS 633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 baseline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6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1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6877451" y="6458580"/>
            <a:ext cx="2390536" cy="239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COMS 633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7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 baseline="0">
                <a:solidFill>
                  <a:srgbClr val="00206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6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1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6877451" y="6458580"/>
            <a:ext cx="2390536" cy="239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COMS 633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4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 baseline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6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1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6877451" y="6458580"/>
            <a:ext cx="2390536" cy="239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COMS 633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 baseline="0"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6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1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6877451" y="6458580"/>
            <a:ext cx="2390536" cy="239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COMS 633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5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460" y="6453146"/>
            <a:ext cx="3793103" cy="435642"/>
          </a:xfrm>
        </p:spPr>
        <p:txBody>
          <a:bodyPr/>
          <a:lstStyle/>
          <a:p>
            <a:r>
              <a:rPr lang="en-US" dirty="0" smtClean="0"/>
              <a:t>Radford Advising Conference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91" y="2769325"/>
            <a:ext cx="9144000" cy="1132115"/>
          </a:xfrm>
        </p:spPr>
        <p:txBody>
          <a:bodyPr>
            <a:normAutofit fontScale="90000"/>
          </a:bodyPr>
          <a:lstStyle/>
          <a:p>
            <a:r>
              <a:rPr lang="en-US" sz="5000" dirty="0" smtClean="0"/>
              <a:t>Academic Policies &amp; Procedures Myth Busters</a:t>
            </a:r>
            <a:br>
              <a:rPr lang="en-US" sz="5000" dirty="0" smtClean="0"/>
            </a:br>
            <a:r>
              <a:rPr lang="en-US" sz="4000" dirty="0" smtClean="0"/>
              <a:t> </a:t>
            </a: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  <a:t>Megan Coulter, Associate Registrar</a:t>
            </a:r>
            <a:b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  <a:t>April 26, 2016</a:t>
            </a:r>
            <a:b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01553" y="6460843"/>
            <a:ext cx="1865539" cy="435642"/>
          </a:xfrm>
        </p:spPr>
        <p:txBody>
          <a:bodyPr/>
          <a:lstStyle/>
          <a:p>
            <a:r>
              <a:rPr lang="en-US" dirty="0" smtClean="0"/>
              <a:t>   </a:t>
            </a:r>
          </a:p>
          <a:p>
            <a:endParaRPr lang="en-US" dirty="0"/>
          </a:p>
        </p:txBody>
      </p:sp>
      <p:pic>
        <p:nvPicPr>
          <p:cNvPr id="8" name="Picture 7" descr="RadfordPowerPoint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56" y="4069893"/>
            <a:ext cx="2080693" cy="7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READMISSION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936"/>
            <a:ext cx="8229600" cy="5231876"/>
          </a:xfr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Myth: </a:t>
            </a:r>
          </a:p>
          <a:p>
            <a:pPr lvl="0"/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Undergraduate students who sat out a semester (for various reasons) think they can </a:t>
            </a:r>
            <a:r>
              <a:rPr lang="en-US" sz="30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automatically</a:t>
            </a: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register for next semester classes.</a:t>
            </a:r>
          </a:p>
          <a:p>
            <a:pPr lvl="0"/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Busted</a:t>
            </a:r>
          </a:p>
          <a:p>
            <a:pPr lvl="0"/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1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READMISSION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936"/>
            <a:ext cx="8229600" cy="5231876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Academic Policies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Readmission</a:t>
            </a:r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4" y="2614428"/>
            <a:ext cx="8912993" cy="21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READMISSION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936"/>
            <a:ext cx="8229600" cy="5231876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Academic Policies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Readmission</a:t>
            </a:r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4" y="2233059"/>
            <a:ext cx="8787867" cy="27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READMISSION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936"/>
            <a:ext cx="8229600" cy="5231876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Academic Policies</a:t>
            </a:r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Readmission</a:t>
            </a:r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8" y="2194560"/>
            <a:ext cx="8470232" cy="29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READMISSION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936"/>
            <a:ext cx="8229600" cy="5231876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Academic </a:t>
            </a:r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Policies</a:t>
            </a:r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ReadmissionAcademic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 Renewal Policy</a:t>
            </a:r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8" y="2285131"/>
            <a:ext cx="8797491" cy="30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&amp; PROBATION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2446"/>
            <a:ext cx="8229600" cy="5320937"/>
          </a:xfr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Probation: Less than 2.0 cumulative GPA not subject to suspension or dismissal</a:t>
            </a:r>
          </a:p>
          <a:p>
            <a:pPr lvl="0">
              <a:spcBef>
                <a:spcPts val="0"/>
              </a:spcBef>
            </a:pPr>
            <a:endParaRPr lang="en-US" sz="25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Suspension: </a:t>
            </a:r>
          </a:p>
          <a:p>
            <a:pPr lvl="0"/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New Students: Full-time, below 1.00</a:t>
            </a:r>
          </a:p>
          <a:p>
            <a:pPr lvl="0"/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Continuing Students: Threshold based on hours attempted and GPA (may attend Wintermester or Summer)</a:t>
            </a: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en-US" sz="1600" b="1" dirty="0" smtClean="0">
                <a:latin typeface="Trebuchet MS" pitchFamily="34" charset="0"/>
              </a:rPr>
              <a:t>Hours Attempted		Cumulative GPA Required</a:t>
            </a:r>
          </a:p>
          <a:p>
            <a:r>
              <a:rPr lang="en-US" sz="1600" dirty="0" smtClean="0">
                <a:latin typeface="Trebuchet MS" pitchFamily="34" charset="0"/>
              </a:rPr>
              <a:t>13-23				1.00</a:t>
            </a:r>
          </a:p>
          <a:p>
            <a:r>
              <a:rPr lang="en-US" sz="1600" b="1" dirty="0" smtClean="0">
                <a:latin typeface="Trebuchet MS" pitchFamily="34" charset="0"/>
              </a:rPr>
              <a:t>24-35				1.50</a:t>
            </a:r>
          </a:p>
          <a:p>
            <a:r>
              <a:rPr lang="en-US" sz="1600" dirty="0" smtClean="0">
                <a:latin typeface="Trebuchet MS" pitchFamily="34" charset="0"/>
              </a:rPr>
              <a:t>36-47				1.80</a:t>
            </a:r>
          </a:p>
          <a:p>
            <a:r>
              <a:rPr lang="en-US" sz="1600" b="1" dirty="0" smtClean="0">
                <a:latin typeface="Trebuchet MS" pitchFamily="34" charset="0"/>
              </a:rPr>
              <a:t>48 or more			2.00</a:t>
            </a:r>
          </a:p>
          <a:p>
            <a:pPr>
              <a:spcBef>
                <a:spcPts val="0"/>
              </a:spcBef>
            </a:pPr>
            <a:endParaRPr lang="en-US" sz="1700" b="1" dirty="0" smtClean="0">
              <a:latin typeface="Trebuchet MS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Dismissal: </a:t>
            </a:r>
            <a:r>
              <a:rPr lang="en-US" sz="2200" b="1" dirty="0" smtClean="0">
                <a:latin typeface="Trebuchet MS" pitchFamily="34" charset="0"/>
              </a:rPr>
              <a:t>After suspension and readmission, falls below suspension threshold again</a:t>
            </a:r>
          </a:p>
          <a:p>
            <a:endParaRPr lang="en-US" sz="2700" b="1" dirty="0">
              <a:latin typeface="Trebuchet M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&amp; PROBATION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1253"/>
            <a:ext cx="8229600" cy="4826744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Academic Policies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Academic Probation and 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SuspensionAcademic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 Probation</a:t>
            </a:r>
          </a:p>
          <a:p>
            <a:pPr lvl="0"/>
            <a:endParaRPr lang="en-US" sz="2500" b="0" i="1" dirty="0" smtClean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sz="2500" b="1" dirty="0">
              <a:latin typeface="Trebuchet M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2624440"/>
            <a:ext cx="8778240" cy="23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&amp; PROBATION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1253"/>
            <a:ext cx="8229600" cy="4826744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Academic Policies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Academic Probation and 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SuspensionAcademic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 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SuspensionNew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 Student Policy</a:t>
            </a: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sz="2500" b="1" dirty="0">
              <a:latin typeface="Trebuchet M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2637322"/>
            <a:ext cx="8884117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&amp; PROBATION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1253"/>
            <a:ext cx="8229600" cy="4826744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Academic Policies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Academic Probation and 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SuspensionAcademic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 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SuspensionContinuing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 Student Policy</a:t>
            </a: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sz="2500" b="1" dirty="0">
              <a:latin typeface="Trebuchet M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6947"/>
            <a:ext cx="8580922" cy="34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&amp; PROBATION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1253"/>
            <a:ext cx="8229600" cy="4826744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Academic Policies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Academic Probation and 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SuspensionAdditional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 Information about 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SuspensionSuspension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 and Dismissal</a:t>
            </a: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sz="2500" b="1" dirty="0">
              <a:latin typeface="Trebuchet M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6" y="3053416"/>
            <a:ext cx="8739739" cy="13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CATALOG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150125" y="1433514"/>
            <a:ext cx="8536675" cy="4803514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endParaRPr lang="en-US" sz="3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en-US" sz="3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n-US" sz="5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catalog.radford.edu</a:t>
            </a:r>
          </a:p>
          <a:p>
            <a:endParaRPr lang="en-US" sz="3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9044621" cy="435642"/>
          </a:xfrm>
        </p:spPr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01553" y="6460843"/>
            <a:ext cx="1865539" cy="435642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&amp; PROBATION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2446"/>
            <a:ext cx="8229600" cy="5320937"/>
          </a:xfrm>
        </p:spPr>
        <p:txBody>
          <a:bodyPr/>
          <a:lstStyle/>
          <a:p>
            <a:pPr lvl="0"/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Pre-13 Suspension Policy:</a:t>
            </a:r>
          </a:p>
          <a:p>
            <a:pPr lvl="0"/>
            <a:r>
              <a:rPr lang="en-US" sz="3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Attempted 30 or more hours, must have 2.0 cumulative GPA by the end of the last summer session</a:t>
            </a:r>
            <a:endParaRPr lang="en-US" sz="3000" b="1" dirty="0">
              <a:latin typeface="Trebuchet M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&amp; PROBATION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1253"/>
            <a:ext cx="8229600" cy="4826744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Academic Policies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Academic Probation and Suspension (Select 2012-2013 or earlier catalog)</a:t>
            </a:r>
          </a:p>
          <a:p>
            <a:pPr lvl="0"/>
            <a:endParaRPr lang="en-US" sz="2500" b="0" i="1" dirty="0" smtClean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sz="2500" b="1" dirty="0">
              <a:latin typeface="Trebuchet M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" y="2656361"/>
            <a:ext cx="8787866" cy="32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&amp; PROBATION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2446"/>
            <a:ext cx="8229600" cy="5320937"/>
          </a:xfrm>
        </p:spPr>
        <p:txBody>
          <a:bodyPr/>
          <a:lstStyle/>
          <a:p>
            <a:pPr lvl="0"/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Readmits who left not in good academic standing:</a:t>
            </a:r>
          </a:p>
          <a:p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2013 Policy Forward: Regular policy</a:t>
            </a:r>
          </a:p>
          <a:p>
            <a:pPr lvl="0"/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Pre-2013 Policy: Attain half deficit in readmit term, remaining deficit (2.0) by last summer session</a:t>
            </a:r>
          </a:p>
          <a:p>
            <a:pPr lvl="0"/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Academic Renewal Readmits: 2.0 by the time attempted 12 hours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April </a:t>
            </a:r>
            <a:r>
              <a:rPr lang="en-US" dirty="0">
                <a:solidFill>
                  <a:prstClr val="white"/>
                </a:solidFill>
              </a:rPr>
              <a:t>26, 2016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&amp; PROBATION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8699" y="1059695"/>
            <a:ext cx="8229600" cy="5320937"/>
          </a:xfrm>
        </p:spPr>
        <p:txBody>
          <a:bodyPr/>
          <a:lstStyle/>
          <a:p>
            <a:pPr lvl="0"/>
            <a:r>
              <a:rPr lang="en-US" sz="24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Academic Policies</a:t>
            </a:r>
            <a:r>
              <a:rPr lang="en-US" sz="2400" b="0" i="1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sz="24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Readmission</a:t>
            </a: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2500" b="0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n-US" sz="2500" b="0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n-US" sz="2400" b="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Under </a:t>
            </a:r>
            <a:r>
              <a:rPr lang="en-US" sz="24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Academic Policies</a:t>
            </a:r>
            <a:r>
              <a:rPr lang="en-US" sz="24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Readmission (Select </a:t>
            </a:r>
            <a:r>
              <a:rPr lang="en-US" sz="2400" b="0" i="1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2012-2013 or earlier catalog</a:t>
            </a:r>
            <a:r>
              <a:rPr lang="en-US" sz="24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)</a:t>
            </a: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2500" b="0" i="1" dirty="0" smtClean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endParaRPr lang="en-US" sz="2400" b="0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en-US" sz="2400" b="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Under </a:t>
            </a:r>
            <a:r>
              <a:rPr lang="en-US" sz="24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Academic </a:t>
            </a:r>
            <a:r>
              <a:rPr lang="en-US" sz="24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Policies</a:t>
            </a:r>
            <a:r>
              <a:rPr lang="en-US" sz="24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Academic</a:t>
            </a:r>
            <a:r>
              <a:rPr lang="en-US" sz="24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 Renewal Policy</a:t>
            </a:r>
            <a:endParaRPr lang="en-US" sz="2400" b="0" i="1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April </a:t>
            </a:r>
            <a:r>
              <a:rPr lang="en-US" dirty="0">
                <a:solidFill>
                  <a:prstClr val="white"/>
                </a:solidFill>
              </a:rPr>
              <a:t>26, 2016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" y="3720164"/>
            <a:ext cx="8884118" cy="885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23604"/>
            <a:ext cx="8730114" cy="1016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9" y="5428787"/>
            <a:ext cx="8730114" cy="8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OF COURSES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513"/>
            <a:ext cx="8229600" cy="4845367"/>
          </a:xfr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Myth: </a:t>
            </a:r>
          </a:p>
          <a:p>
            <a:pPr lvl="0"/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Undergraduate students think they have taken enough credit hours and are surprised when they are short hours for graduation.</a:t>
            </a:r>
          </a:p>
          <a:p>
            <a:pPr lvl="0"/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Depends on the specific situation but often involves classes repeated or retaken.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OF COURSES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1154"/>
            <a:ext cx="8229600" cy="5312229"/>
          </a:xfrm>
        </p:spPr>
        <p:txBody>
          <a:bodyPr/>
          <a:lstStyle/>
          <a:p>
            <a:pPr lvl="0"/>
            <a:r>
              <a:rPr lang="en-US" sz="22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**All courses completed and grades earned will remain on the student’s transcript.**</a:t>
            </a:r>
          </a:p>
          <a:p>
            <a:pPr lvl="0">
              <a:spcBef>
                <a:spcPts val="0"/>
              </a:spcBef>
            </a:pPr>
            <a:endParaRPr lang="en-US" sz="2200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REPEATS</a:t>
            </a: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Grade earned in repeat course </a:t>
            </a:r>
            <a:r>
              <a:rPr lang="en-US" sz="22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replaces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the original grade (even if it is worse).  Think of as excluded or included in GPA calculation.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Additional credit hours are not earned unless the previous grade was an F.</a:t>
            </a:r>
          </a:p>
          <a:p>
            <a:pPr lvl="0"/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RETAKES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All attempted credit hours and all earned grade points included in GPA calculation.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Additional credit hours are not earned unless the previous grade was an F.</a:t>
            </a:r>
          </a:p>
          <a:p>
            <a:pPr lvl="0"/>
            <a:endParaRPr lang="en-US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n-US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OF COURSES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36321"/>
            <a:ext cx="8229600" cy="5242560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Academic Policies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Repetition of Courses</a:t>
            </a:r>
          </a:p>
          <a:p>
            <a:pPr lvl="0"/>
            <a:endParaRPr lang="en-US" sz="2500" b="0" i="1" dirty="0" smtClean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" y="1636296"/>
            <a:ext cx="8941869" cy="45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OF COURSES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36321"/>
            <a:ext cx="8229600" cy="5242560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Academic Policies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Repetition of Courses</a:t>
            </a:r>
          </a:p>
          <a:p>
            <a:pPr lvl="0"/>
            <a:endParaRPr lang="en-US" sz="2500" b="0" i="1" dirty="0" smtClean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" y="2021305"/>
            <a:ext cx="8681988" cy="33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GRADES/GRADE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506583"/>
            <a:ext cx="8229600" cy="4876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Final grades cannot be changed to incompletes after the term has ended.</a:t>
            </a:r>
          </a:p>
          <a:p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Registrar’s Office does not automatically revert I’s to F’s until the last day of classes </a:t>
            </a: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of the following Fall/Spring term (not </a:t>
            </a: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necessarily </a:t>
            </a: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date on </a:t>
            </a: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course contract).</a:t>
            </a:r>
          </a:p>
          <a:p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Faculty needing to correct errors on final grades </a:t>
            </a: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need to submit </a:t>
            </a: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grade change form within one year after submission of original grade.</a:t>
            </a:r>
            <a:endParaRPr lang="en-US" sz="2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9689" y="6458580"/>
            <a:ext cx="2390536" cy="239963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GRADES/GRADE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36320"/>
            <a:ext cx="8229600" cy="5347063"/>
          </a:xfrm>
        </p:spPr>
        <p:txBody>
          <a:bodyPr/>
          <a:lstStyle/>
          <a:p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Under </a:t>
            </a:r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Academic Policies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Grades and Credit</a:t>
            </a:r>
          </a:p>
          <a:p>
            <a:endParaRPr lang="en-US" sz="2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68742" y="6458580"/>
            <a:ext cx="2390536" cy="239963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" y="1845442"/>
            <a:ext cx="8826367" cy="41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WITHDRAWALS, REFUNDS, CENSUS DATE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150125" y="1414914"/>
            <a:ext cx="8536675" cy="4023360"/>
          </a:xfrm>
        </p:spPr>
        <p:txBody>
          <a:bodyPr>
            <a:norm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Myth: </a:t>
            </a:r>
          </a:p>
          <a:p>
            <a:pPr lvl="0"/>
            <a:r>
              <a:rPr lang="en-US" sz="3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Students can withdraw from a course through the MyRU Portal.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35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Policy: Withdrawal forms required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Busted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9044621" cy="435642"/>
          </a:xfrm>
        </p:spPr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01553" y="6460843"/>
            <a:ext cx="1865539" cy="435642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GRADES/GRADE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36320"/>
            <a:ext cx="8229600" cy="5347063"/>
          </a:xfrm>
        </p:spPr>
        <p:txBody>
          <a:bodyPr/>
          <a:lstStyle/>
          <a:p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Under </a:t>
            </a:r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Academic Policies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Grades and Credit</a:t>
            </a:r>
          </a:p>
          <a:p>
            <a:endParaRPr lang="en-US" sz="2500" b="0" i="1" dirty="0" smtClean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endParaRPr lang="en-US" sz="2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68742" y="6458580"/>
            <a:ext cx="2390536" cy="239963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" y="4244741"/>
            <a:ext cx="8787865" cy="1434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6" y="1893570"/>
            <a:ext cx="8787865" cy="20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CREDIT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86004"/>
            <a:ext cx="8229600" cy="4988459"/>
          </a:xfr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Myth: </a:t>
            </a:r>
          </a:p>
          <a:p>
            <a:pPr lvl="0"/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Student thinks they can take a class at another institution to improve their RU GPA.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Students cannot earn transfer credit for a class in which they already have RU credit.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Grades do not transfer (not computed in RU GPA)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Transfer classes cannot be used as repeats (repeat policy not applied).</a:t>
            </a:r>
          </a:p>
          <a:p>
            <a:endParaRPr lang="en-US" dirty="0" smtClean="0"/>
          </a:p>
          <a:p>
            <a:pPr lvl="0"/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Busted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6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CREDIT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86004"/>
            <a:ext cx="8229600" cy="4988459"/>
          </a:xfrm>
        </p:spPr>
        <p:txBody>
          <a:bodyPr/>
          <a:lstStyle/>
          <a:p>
            <a:pPr lvl="0"/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 Academic Policies</a:t>
            </a:r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Grades and </a:t>
            </a:r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CreditTransfer Credit and also under AdmissionsTransfer Student</a:t>
            </a:r>
          </a:p>
          <a:p>
            <a:pPr lvl="0"/>
            <a:endParaRPr lang="en-US" sz="2500" b="0" i="1" dirty="0" smtClean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sz="2500" b="0" i="1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3061"/>
            <a:ext cx="8475044" cy="39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REMINDERS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74282"/>
            <a:ext cx="8229600" cy="5130265"/>
          </a:xfrm>
        </p:spPr>
        <p:txBody>
          <a:bodyPr/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Sophomore standing (26 semester hours) is required before registering for 300/400 level classes.</a:t>
            </a:r>
          </a:p>
          <a:p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Under Courses-Click here for information about how to read a course description</a:t>
            </a:r>
          </a:p>
          <a:p>
            <a:endParaRPr lang="en-US" sz="25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4102216"/>
            <a:ext cx="8672362" cy="16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REMINDERS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74282"/>
            <a:ext cx="8229600" cy="5130265"/>
          </a:xfrm>
        </p:spPr>
        <p:txBody>
          <a:bodyPr/>
          <a:lstStyle/>
          <a:p>
            <a:endParaRPr lang="en-US" sz="2700" dirty="0" smtClean="0"/>
          </a:p>
          <a:p>
            <a:r>
              <a:rPr lang="en-US" sz="2700" dirty="0" smtClean="0"/>
              <a:t>“Prerequisite and Test score error”</a:t>
            </a:r>
          </a:p>
          <a:p>
            <a:r>
              <a:rPr lang="en-US" sz="2700" dirty="0" smtClean="0"/>
              <a:t>General registration error message for most prerequisites (including specific required courses, GPA requirements, etc.)</a:t>
            </a:r>
            <a:endParaRPr lang="en-US" sz="27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sz="2500" b="0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en-US" sz="2500" b="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Under Courses-Select any course to view catalog prerequisites</a:t>
            </a:r>
          </a:p>
          <a:p>
            <a:endParaRPr lang="en-US" sz="25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Q&amp;A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150125" y="1433514"/>
            <a:ext cx="8536675" cy="480351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7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Megan Coulter: mcoulter2@radford.edu, x5751</a:t>
            </a:r>
          </a:p>
          <a:p>
            <a:endParaRPr lang="en-US" sz="27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en-US" sz="27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Registrar’s Office: registrar@radford.edu, x5271</a:t>
            </a:r>
          </a:p>
          <a:p>
            <a:endParaRPr lang="en-US" sz="27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sz="27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n-US" sz="3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catalog.radford.edu</a:t>
            </a:r>
          </a:p>
          <a:p>
            <a:endParaRPr lang="en-US" sz="27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9044621" cy="435642"/>
          </a:xfrm>
        </p:spPr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01553" y="6460843"/>
            <a:ext cx="1865539" cy="435642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WITHDRAWALS, REFUNDS, CENSUS DATE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150125" y="1414913"/>
            <a:ext cx="8536675" cy="4793381"/>
          </a:xfrm>
        </p:spPr>
        <p:txBody>
          <a:bodyPr>
            <a:normAutofit/>
          </a:bodyPr>
          <a:lstStyle/>
          <a:p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Under Academic Policies</a:t>
            </a:r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Withdrawal Procedures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9044621" cy="435642"/>
          </a:xfrm>
        </p:spPr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01553" y="6460843"/>
            <a:ext cx="1865539" cy="435642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" y="2408371"/>
            <a:ext cx="8768615" cy="28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WITHDRAWALS, REFUNDS, CENSUS DATE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150125" y="1414913"/>
            <a:ext cx="8536675" cy="4793381"/>
          </a:xfrm>
        </p:spPr>
        <p:txBody>
          <a:bodyPr>
            <a:normAutofit/>
          </a:bodyPr>
          <a:lstStyle/>
          <a:p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Under Academic Policies</a:t>
            </a:r>
            <a:r>
              <a:rPr lang="en-US" sz="2500" b="0" i="1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Withdrawal Procedures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9044621" cy="435642"/>
          </a:xfrm>
        </p:spPr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01553" y="6460843"/>
            <a:ext cx="1865539" cy="435642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" y="2793414"/>
            <a:ext cx="8749364" cy="20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WITHDRAWALS, REFUNDS, CENSUS DATE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150125" y="1433514"/>
            <a:ext cx="8536675" cy="4803514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Myth</a:t>
            </a: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Students expect tuition refunds for class withdrawals by census.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Partially busted.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Exceptions: part-time students, overloads, classes with built-in fees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9044621" cy="435642"/>
          </a:xfrm>
        </p:spPr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01553" y="6460843"/>
            <a:ext cx="1865539" cy="435642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WITHDRAWALS, REFUNDS, CENSUS DATE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150125" y="1132114"/>
            <a:ext cx="8536675" cy="510491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sz="2500" b="0" i="1" dirty="0" smtClean="0"/>
              <a:t>Under Fees and </a:t>
            </a:r>
            <a:r>
              <a:rPr lang="en-US" sz="2500" b="0" i="1" dirty="0"/>
              <a:t>Financial </a:t>
            </a:r>
            <a:r>
              <a:rPr lang="en-US" sz="2500" b="0" i="1" dirty="0" smtClean="0"/>
              <a:t>Aid</a:t>
            </a:r>
          </a:p>
          <a:p>
            <a:endParaRPr lang="en-US" dirty="0" smtClean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9044621" cy="435642"/>
          </a:xfrm>
        </p:spPr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01553" y="6460843"/>
            <a:ext cx="1865539" cy="435642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240549"/>
            <a:ext cx="8837408" cy="49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WITHDRAWALS, REFUNDS, CENSUS DATE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150125" y="1175657"/>
            <a:ext cx="8536675" cy="5061371"/>
          </a:xfrm>
        </p:spPr>
        <p:txBody>
          <a:bodyPr>
            <a:normAutofit/>
          </a:bodyPr>
          <a:lstStyle/>
          <a:p>
            <a:r>
              <a:rPr lang="en-US" sz="2500" b="0" i="1" dirty="0" smtClean="0"/>
              <a:t>   Under Academic Policies</a:t>
            </a:r>
            <a:r>
              <a:rPr lang="en-US" sz="2500" b="0" i="1" dirty="0" smtClean="0">
                <a:sym typeface="Wingdings" panose="05000000000000000000" pitchFamily="2" charset="2"/>
              </a:rPr>
              <a:t>Withdrawal Procedures</a:t>
            </a:r>
            <a:endParaRPr lang="en-US" sz="2500" b="0" i="1" dirty="0"/>
          </a:p>
          <a:p>
            <a:endParaRPr lang="en-US" sz="3200" dirty="0"/>
          </a:p>
          <a:p>
            <a:pPr lvl="0"/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9044621" cy="435642"/>
          </a:xfrm>
        </p:spPr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01553" y="6460843"/>
            <a:ext cx="1865539" cy="435642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2" y="1732547"/>
            <a:ext cx="896112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WITHDRAWALS, REFUNDS, CENSUS DATE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150125" y="1175657"/>
            <a:ext cx="8536675" cy="5061371"/>
          </a:xfrm>
        </p:spPr>
        <p:txBody>
          <a:bodyPr>
            <a:normAutofit/>
          </a:bodyPr>
          <a:lstStyle/>
          <a:p>
            <a:r>
              <a:rPr lang="en-US" sz="2500" b="0" i="1" dirty="0" smtClean="0"/>
              <a:t>   Under Academic Policies</a:t>
            </a:r>
            <a:r>
              <a:rPr lang="en-US" sz="2500" b="0" i="1" dirty="0" smtClean="0">
                <a:sym typeface="Wingdings" panose="05000000000000000000" pitchFamily="2" charset="2"/>
              </a:rPr>
              <a:t>Withdrawal Procedures</a:t>
            </a:r>
            <a:endParaRPr lang="en-US" sz="2500" b="0" i="1" dirty="0"/>
          </a:p>
          <a:p>
            <a:endParaRPr lang="en-US" sz="3200" dirty="0"/>
          </a:p>
          <a:p>
            <a:pPr lvl="0"/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n-US" sz="3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9044621" cy="435642"/>
          </a:xfrm>
        </p:spPr>
        <p:txBody>
          <a:bodyPr/>
          <a:lstStyle/>
          <a:p>
            <a:r>
              <a:rPr lang="en-US" dirty="0"/>
              <a:t>Radford Advising Conference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01553" y="6460843"/>
            <a:ext cx="1865539" cy="435642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6" y="3031958"/>
            <a:ext cx="8624237" cy="11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LABORATION LIKELIHOOD &amp;#x0D;&amp;#x0A;MODEL&amp;#x0D;&amp;#x0A;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OBJECTIVES&amp;quot;&quot;/&gt;&lt;property id=&quot;20307&quot; value=&quot;258&quot;/&gt;&lt;/object&gt;&lt;object type=&quot;3&quot; unique_id=&quot;10123&quot;&gt;&lt;property id=&quot;20148&quot; value=&quot;5&quot;/&gt;&lt;property id=&quot;20300&quot; value=&quot;Slide 3 - &amp;quot;BACKGROUND/OVERVIEW&amp;quot;&quot;/&gt;&lt;property id=&quot;20307&quot; value=&quot;259&quot;/&gt;&lt;/object&gt;&lt;object type=&quot;3&quot; unique_id=&quot;10149&quot;&gt;&lt;property id=&quot;20148&quot; value=&quot;5&quot;/&gt;&lt;property id=&quot;20300&quot; value=&quot;Slide 4 - &amp;quot;ELM: ROUTES TO PERSUASION&amp;quot;&quot;/&gt;&lt;property id=&quot;20307&quot; value=&quot;260&quot;/&gt;&lt;/object&gt;&lt;object type=&quot;3&quot; unique_id=&quot;10168&quot;&gt;&lt;property id=&quot;20148&quot; value=&quot;5&quot;/&gt;&lt;property id=&quot;20300&quot; value=&quot;Slide 5 - &amp;quot;ELM: CENTRAL ROUTE&amp;quot;&quot;/&gt;&lt;property id=&quot;20307&quot; value=&quot;261&quot;/&gt;&lt;/object&gt;&lt;object type=&quot;3&quot; unique_id=&quot;10204&quot;&gt;&lt;property id=&quot;20148&quot; value=&quot;5&quot;/&gt;&lt;property id=&quot;20300&quot; value=&quot;Slide 6 - &amp;quot;ELM: PERIPHERAL ROUTE&amp;quot;&quot;/&gt;&lt;property id=&quot;20307&quot; value=&quot;262&quot;/&gt;&lt;/object&gt;&lt;object type=&quot;3&quot; unique_id=&quot;10229&quot;&gt;&lt;property id=&quot;20148&quot; value=&quot;5&quot;/&gt;&lt;property id=&quot;20300&quot; value=&quot;Slide 7 - &amp;quot;ELM: WHICH ROUTE?&amp;quot;&quot;/&gt;&lt;property id=&quot;20307&quot; value=&quot;263&quot;/&gt;&lt;/object&gt;&lt;object type=&quot;3&quot; unique_id=&quot;10365&quot;&gt;&lt;property id=&quot;20148&quot; value=&quot;5&quot;/&gt;&lt;property id=&quot;20300&quot; value=&quot;Slide 8 - &amp;quot;ELM: MOTIVATIONAL FACTORS&amp;quot;&quot;/&gt;&lt;property id=&quot;20307&quot; value=&quot;264&quot;/&gt;&lt;/object&gt;&lt;object type=&quot;3&quot; unique_id=&quot;10366&quot;&gt;&lt;property id=&quot;20148&quot; value=&quot;5&quot;/&gt;&lt;property id=&quot;20300&quot; value=&quot;Slide 9 - &amp;quot;ELM: ABILITY FACTORS&amp;quot;&quot;/&gt;&lt;property id=&quot;20307&quot; value=&quot;265&quot;/&gt;&lt;/object&gt;&lt;object type=&quot;3&quot; unique_id=&quot;10367&quot;&gt;&lt;property id=&quot;20148&quot; value=&quot;5&quot;/&gt;&lt;property id=&quot;20300&quot; value=&quot;Slide 19 - &amp;quot;ELM: PERSUASION&amp;quot;&quot;/&gt;&lt;property id=&quot;20307&quot; value=&quot;266&quot;/&gt;&lt;/object&gt;&lt;object type=&quot;3&quot; unique_id=&quot;10956&quot;&gt;&lt;property id=&quot;20148&quot; value=&quot;5&quot;/&gt;&lt;property id=&quot;20300&quot; value=&quot;Slide 11 - &amp;quot;ELM: POSTULATES&amp;quot;&quot;/&gt;&lt;property id=&quot;20307&quot; value=&quot;268&quot;/&gt;&lt;/object&gt;&lt;object type=&quot;3&quot; unique_id=&quot;11210&quot;&gt;&lt;property id=&quot;20148&quot; value=&quot;5&quot;/&gt;&lt;property id=&quot;20300&quot; value=&quot;Slide 20 - &amp;quot;ELM: CRITICISMS&amp;quot;&quot;/&gt;&lt;property id=&quot;20307&quot; value=&quot;271&quot;/&gt;&lt;/object&gt;&lt;object type=&quot;3&quot; unique_id=&quot;11339&quot;&gt;&lt;property id=&quot;20148&quot; value=&quot;5&quot;/&gt;&lt;property id=&quot;20300&quot; value=&quot;Slide 23 - &amp;quot;ELM: APPLICATIONS&amp;quot;&quot;/&gt;&lt;property id=&quot;20307&quot; value=&quot;273&quot;/&gt;&lt;/object&gt;&lt;object type=&quot;3&quot; unique_id=&quot;11453&quot;&gt;&lt;property id=&quot;20148&quot; value=&quot;5&quot;/&gt;&lt;property id=&quot;20300&quot; value=&quot;Slide 21 - &amp;quot;ELM: CRITICISMS&amp;quot;&quot;/&gt;&lt;property id=&quot;20307&quot; value=&quot;274&quot;/&gt;&lt;/object&gt;&lt;object type=&quot;3&quot; unique_id=&quot;11539&quot;&gt;&lt;property id=&quot;20148&quot; value=&quot;5&quot;/&gt;&lt;property id=&quot;20300&quot; value=&quot;Slide 22 - &amp;quot;BONUS&amp;quot;&quot;/&gt;&lt;property id=&quot;20307&quot; value=&quot;275&quot;/&gt;&lt;/object&gt;&lt;object type=&quot;3&quot; unique_id=&quot;11738&quot;&gt;&lt;property id=&quot;20148&quot; value=&quot;5&quot;/&gt;&lt;property id=&quot;20300&quot; value=&quot;Slide 10 - &amp;quot;ELM&amp;quot;&quot;/&gt;&lt;property id=&quot;20307&quot; value=&quot;276&quot;/&gt;&lt;/object&gt;&lt;object type=&quot;3&quot; unique_id=&quot;12252&quot;&gt;&lt;property id=&quot;20148&quot; value=&quot;5&quot;/&gt;&lt;property id=&quot;20300&quot; value=&quot;Slide 12 - &amp;quot;POSTULATE 3 VARIABLES&amp;quot;&quot;/&gt;&lt;property id=&quot;20307&quot; value=&quot;277&quot;/&gt;&lt;/object&gt;&lt;object type=&quot;3&quot; unique_id=&quot;12513&quot;&gt;&lt;property id=&quot;20148&quot; value=&quot;5&quot;/&gt;&lt;property id=&quot;20300&quot; value=&quot;Slide 13 - &amp;quot;POSTULATE 4 VARIABLES&amp;quot;&quot;/&gt;&lt;property id=&quot;20307&quot; value=&quot;278&quot;/&gt;&lt;/object&gt;&lt;object type=&quot;3&quot; unique_id=&quot;12619&quot;&gt;&lt;property id=&quot;20148&quot; value=&quot;5&quot;/&gt;&lt;property id=&quot;20300&quot; value=&quot;Slide 14 - &amp;quot;POSTULATE 5 VARIABLES&amp;quot;&quot;/&gt;&lt;property id=&quot;20307&quot; value=&quot;279&quot;/&gt;&lt;/object&gt;&lt;object type=&quot;3&quot; unique_id=&quot;12686&quot;&gt;&lt;property id=&quot;20148&quot; value=&quot;5&quot;/&gt;&lt;property id=&quot;20300&quot; value=&quot;Slide 15 - &amp;quot;POSTULATE 6 VARIABLES&amp;quot;&quot;/&gt;&lt;property id=&quot;20307&quot; value=&quot;280&quot;/&gt;&lt;/object&gt;&lt;object type=&quot;3&quot; unique_id=&quot;12756&quot;&gt;&lt;property id=&quot;20148&quot; value=&quot;5&quot;/&gt;&lt;property id=&quot;20300&quot; value=&quot;Slide 17 - &amp;quot;VARIABLES: COMPLICATING FACTORS&amp;quot;&quot;/&gt;&lt;property id=&quot;20307&quot; value=&quot;281&quot;/&gt;&lt;/object&gt;&lt;object type=&quot;3&quot; unique_id=&quot;12925&quot;&gt;&lt;property id=&quot;20148&quot; value=&quot;5&quot;/&gt;&lt;property id=&quot;20300&quot; value=&quot;Slide 16 - &amp;quot;POSTULATE 7: Consequences&amp;quot;&quot;/&gt;&lt;property id=&quot;20307&quot; value=&quot;282&quot;/&gt;&lt;/object&gt;&lt;object type=&quot;3&quot; unique_id=&quot;14551&quot;&gt;&lt;property id=&quot;20148&quot; value=&quot;5&quot;/&gt;&lt;property id=&quot;20300&quot; value=&quot;Slide 18 - &amp;quot;VARIABLES: COMPLICATING FACTORS&amp;quot;&quot;/&gt;&lt;property id=&quot;20307&quot; value=&quot;283&quot;/&gt;&lt;/object&gt;&lt;object type=&quot;3&quot; unique_id=&quot;14942&quot;&gt;&lt;property id=&quot;20148&quot; value=&quot;5&quot;/&gt;&lt;property id=&quot;20300&quot; value=&quot;Slide 24 - &amp;quot;ELM: APPLICATIONS-PERIPHERAL ROUTE&amp;quot;&quot;/&gt;&lt;property id=&quot;20307&quot; value=&quot;284&quot;/&gt;&lt;/object&gt;&lt;object type=&quot;3&quot; unique_id=&quot;15132&quot;&gt;&lt;property id=&quot;20148&quot; value=&quot;5&quot;/&gt;&lt;property id=&quot;20300&quot; value=&quot;Slide 25 - &amp;quot;ELM: APPLICATIONS-CENTRAL ROUTE&amp;quot;&quot;/&gt;&lt;property id=&quot;20307&quot; value=&quot;285&quot;/&gt;&lt;/object&gt;&lt;object type=&quot;3&quot; unique_id=&quot;15696&quot;&gt;&lt;property id=&quot;20148&quot; value=&quot;5&quot;/&gt;&lt;property id=&quot;20300&quot; value=&quot;Slide 26 - &amp;quot;ELM: APPLICATIONS-RESEARCH &amp;quot;&quot;/&gt;&lt;property id=&quot;20307&quot; value=&quot;287&quot;/&gt;&lt;/object&gt;&lt;object type=&quot;3&quot; unique_id=&quot;16537&quot;&gt;&lt;property id=&quot;20148&quot; value=&quot;5&quot;/&gt;&lt;property id=&quot;20300&quot; value=&quot;Slide 27 - &amp;quot;ELM: APPLICATIONS-RESEARCH &amp;quot;&quot;/&gt;&lt;property id=&quot;20307&quot; value=&quot;288&quot;/&gt;&lt;/object&gt;&lt;/object&gt;&lt;object type=&quot;8&quot; unique_id=&quot;100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956</Words>
  <Application>Microsoft Office PowerPoint</Application>
  <PresentationFormat>On-screen Show (4:3)</PresentationFormat>
  <Paragraphs>236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Trebuchet MS</vt:lpstr>
      <vt:lpstr>Wingdings</vt:lpstr>
      <vt:lpstr>Office Theme</vt:lpstr>
      <vt:lpstr>Academic Policies &amp; Procedures Myth Busters  Megan Coulter, Associate Registrar April 26, 2016   </vt:lpstr>
      <vt:lpstr>CATALOG</vt:lpstr>
      <vt:lpstr>WITHDRAWALS, REFUNDS, CENSUS DATE</vt:lpstr>
      <vt:lpstr>WITHDRAWALS, REFUNDS, CENSUS DATE</vt:lpstr>
      <vt:lpstr>WITHDRAWALS, REFUNDS, CENSUS DATE</vt:lpstr>
      <vt:lpstr>WITHDRAWALS, REFUNDS, CENSUS DATE</vt:lpstr>
      <vt:lpstr>WITHDRAWALS, REFUNDS, CENSUS DATE</vt:lpstr>
      <vt:lpstr>WITHDRAWALS, REFUNDS, CENSUS DATE</vt:lpstr>
      <vt:lpstr>WITHDRAWALS, REFUNDS, CENSUS DATE</vt:lpstr>
      <vt:lpstr>READMISSION</vt:lpstr>
      <vt:lpstr>READMISSION</vt:lpstr>
      <vt:lpstr>READMISSION</vt:lpstr>
      <vt:lpstr>READMISSION</vt:lpstr>
      <vt:lpstr>READMISSION</vt:lpstr>
      <vt:lpstr>SUSPENSION &amp; PROBATION</vt:lpstr>
      <vt:lpstr>SUSPENSION &amp; PROBATION</vt:lpstr>
      <vt:lpstr>SUSPENSION &amp; PROBATION</vt:lpstr>
      <vt:lpstr>SUSPENSION &amp; PROBATION</vt:lpstr>
      <vt:lpstr>SUSPENSION &amp; PROBATION</vt:lpstr>
      <vt:lpstr>SUSPENSION &amp; PROBATION</vt:lpstr>
      <vt:lpstr>SUSPENSION &amp; PROBATION</vt:lpstr>
      <vt:lpstr>SUSPENSION &amp; PROBATION</vt:lpstr>
      <vt:lpstr>SUSPENSION &amp; PROBATION</vt:lpstr>
      <vt:lpstr>REPETITION OF COURSES</vt:lpstr>
      <vt:lpstr>REPETITION OF COURSES</vt:lpstr>
      <vt:lpstr>REPETITION OF COURSES</vt:lpstr>
      <vt:lpstr>REPETITION OF COURSES</vt:lpstr>
      <vt:lpstr>INCOMPLETE GRADES/GRADE CHANGES</vt:lpstr>
      <vt:lpstr>INCOMPLETE GRADES/GRADE CHANGES</vt:lpstr>
      <vt:lpstr>INCOMPLETE GRADES/GRADE CHANGES</vt:lpstr>
      <vt:lpstr>TRANSFER CREDIT</vt:lpstr>
      <vt:lpstr>TRANSFER CREDIT</vt:lpstr>
      <vt:lpstr>HELPFUL REMINDERS</vt:lpstr>
      <vt:lpstr>HELPFUL REMINDERS</vt:lpstr>
      <vt:lpstr>Q&amp;A</vt:lpstr>
    </vt:vector>
  </TitlesOfParts>
  <Company>Fuseideas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Scherdell</dc:creator>
  <cp:lastModifiedBy>Coulter, Megan</cp:lastModifiedBy>
  <cp:revision>463</cp:revision>
  <cp:lastPrinted>2016-04-26T03:15:49Z</cp:lastPrinted>
  <dcterms:created xsi:type="dcterms:W3CDTF">2015-05-26T15:12:14Z</dcterms:created>
  <dcterms:modified xsi:type="dcterms:W3CDTF">2016-04-26T15:26:49Z</dcterms:modified>
</cp:coreProperties>
</file>