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1"/>
  </p:notesMasterIdLst>
  <p:sldIdLst>
    <p:sldId id="352" r:id="rId2"/>
    <p:sldId id="369" r:id="rId3"/>
    <p:sldId id="385" r:id="rId4"/>
    <p:sldId id="386" r:id="rId5"/>
    <p:sldId id="388" r:id="rId6"/>
    <p:sldId id="389" r:id="rId7"/>
    <p:sldId id="390" r:id="rId8"/>
    <p:sldId id="368" r:id="rId9"/>
    <p:sldId id="397" r:id="rId10"/>
    <p:sldId id="398" r:id="rId11"/>
    <p:sldId id="399" r:id="rId12"/>
    <p:sldId id="370" r:id="rId13"/>
    <p:sldId id="391" r:id="rId14"/>
    <p:sldId id="392" r:id="rId15"/>
    <p:sldId id="393" r:id="rId16"/>
    <p:sldId id="394" r:id="rId17"/>
    <p:sldId id="395" r:id="rId18"/>
    <p:sldId id="396" r:id="rId19"/>
    <p:sldId id="371" r:id="rId20"/>
    <p:sldId id="400" r:id="rId21"/>
    <p:sldId id="401" r:id="rId22"/>
    <p:sldId id="402" r:id="rId23"/>
    <p:sldId id="403" r:id="rId24"/>
    <p:sldId id="404" r:id="rId25"/>
    <p:sldId id="372" r:id="rId26"/>
    <p:sldId id="406" r:id="rId27"/>
    <p:sldId id="409" r:id="rId28"/>
    <p:sldId id="407" r:id="rId29"/>
    <p:sldId id="408" r:id="rId30"/>
    <p:sldId id="410" r:id="rId31"/>
    <p:sldId id="411" r:id="rId32"/>
    <p:sldId id="373" r:id="rId33"/>
    <p:sldId id="380" r:id="rId34"/>
    <p:sldId id="381" r:id="rId35"/>
    <p:sldId id="382" r:id="rId36"/>
    <p:sldId id="383" r:id="rId37"/>
    <p:sldId id="384" r:id="rId38"/>
    <p:sldId id="356" r:id="rId39"/>
    <p:sldId id="40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C825-6D9E-4FB0-8B63-1A1BE6AB877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76743-EFA2-45E8-B57F-2CA0C5073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6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I haven't yet had two groups both </a:t>
            </a:r>
            <a:r>
              <a:rPr lang="en-US" baseline="0" dirty="0" err="1" smtClean="0"/>
              <a:t>clamour</a:t>
            </a:r>
            <a:r>
              <a:rPr lang="en-US" baseline="0" dirty="0" smtClean="0"/>
              <a:t> for same live project; usually I need to push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76743-EFA2-45E8-B57F-2CA0C50735F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94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Also:  a trash-pickup (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, waste-management) business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Over 6 semesters, </a:t>
            </a:r>
            <a:r>
              <a:rPr lang="en-US" baseline="0" smtClean="0"/>
              <a:t>about 30% </a:t>
            </a:r>
            <a:r>
              <a:rPr lang="en-US" baseline="0" dirty="0" smtClean="0"/>
              <a:t>of projects have been live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("live components" includes two the student-clubs, where the students just develop what they think the club will use)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76743-EFA2-45E8-B57F-2CA0C50735F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9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76743-EFA2-45E8-B57F-2CA0C50735F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94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7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7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4191AE-7278-4453-A398-55E4B961D8CF}" type="slidenum">
              <a:rPr lang="en-US" smtClean="0">
                <a:solidFill>
                  <a:srgbClr val="C00000"/>
                </a:solidFill>
              </a:rPr>
              <a:pPr/>
              <a:t>‹#›</a:t>
            </a:fld>
            <a:endParaRPr lang="en-US">
              <a:solidFill>
                <a:srgbClr val="C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6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1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7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2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3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9" y="2316009"/>
            <a:ext cx="3055717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3" y="601884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6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5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48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3" y="601884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0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2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3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9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0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4" y="2323653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FE7FEF2-6365-44DB-BEA3-A527E7880C3B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4191AE-7278-4453-A398-55E4B961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json-simple/" TargetMode="External"/><Relationship Id="rId4" Type="http://schemas.openxmlformats.org/officeDocument/2006/relationships/hyperlink" Target="http://commons.apache.org/proper/commons-io/apidocs/org/apache/commons/io/IOUtil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dford.edu/liveITproject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dford.edu/liveITproject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ghh.sourceforge.net/userfaq.php" TargetMode="External"/><Relationship Id="rId4" Type="http://schemas.openxmlformats.org/officeDocument/2006/relationships/hyperlink" Target="http://sourceforge.net/p/adhd/wiki/Home/" TargetMode="External"/><Relationship Id="rId5" Type="http://schemas.openxmlformats.org/officeDocument/2006/relationships/hyperlink" Target="https://community.rapid7.com/docs/DOC-187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desaster/kippo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dford.edu/liveITprojects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514600"/>
            <a:ext cx="3313355" cy="185456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/>
              <a:t>Integrating Live Projects Into Computing Curriculum</a:t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2" y="49530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Presented by J</a:t>
            </a:r>
            <a:r>
              <a:rPr lang="en-US" dirty="0"/>
              <a:t>. D. Chase, </a:t>
            </a:r>
            <a:r>
              <a:rPr lang="en-US" dirty="0" err="1"/>
              <a:t>Prem</a:t>
            </a:r>
            <a:r>
              <a:rPr lang="en-US" dirty="0"/>
              <a:t> </a:t>
            </a:r>
            <a:r>
              <a:rPr lang="en-US" dirty="0" err="1"/>
              <a:t>Uppuluri</a:t>
            </a:r>
            <a:r>
              <a:rPr lang="en-US" dirty="0"/>
              <a:t>, Tracy Lewis, Ian </a:t>
            </a:r>
            <a:r>
              <a:rPr lang="en-US" dirty="0" err="1"/>
              <a:t>Barland</a:t>
            </a:r>
            <a:r>
              <a:rPr lang="en-US" dirty="0"/>
              <a:t>, Jeff </a:t>
            </a:r>
            <a:r>
              <a:rPr lang="en-US" dirty="0" err="1"/>
              <a:t>Pittges</a:t>
            </a: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8" name="Picture 2" descr="http://www.studentsreview.com/univ_pics/1416_g_11770239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7017"/>
            <a:ext cx="3352800" cy="218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0" t="24286" r="22476" b="31998"/>
          <a:stretch/>
        </p:blipFill>
        <p:spPr bwMode="auto">
          <a:xfrm>
            <a:off x="76200" y="152401"/>
            <a:ext cx="571500" cy="38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6588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35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Project Support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Faculty Director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One course release per semester 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Student staff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1 – 4 students per year (5 – 10 hours/week)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Overlap seniors with juniors to facilitate information transfer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5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year maximum for student support</a:t>
            </a:r>
          </a:p>
          <a:p>
            <a:pPr lvl="1"/>
            <a:r>
              <a:rPr lang="en-US" dirty="0" smtClean="0"/>
              <a:t>Transition support to University IT Division </a:t>
            </a:r>
          </a:p>
          <a:p>
            <a:r>
              <a:rPr lang="en-US" dirty="0" smtClean="0"/>
              <a:t>Hire full-time professional staff </a:t>
            </a:r>
          </a:p>
          <a:p>
            <a:r>
              <a:rPr lang="en-US" dirty="0" smtClean="0"/>
              <a:t>Develop and maintain infrastructure</a:t>
            </a:r>
          </a:p>
          <a:p>
            <a:pPr lvl="1"/>
            <a:r>
              <a:rPr lang="en-US" dirty="0" smtClean="0"/>
              <a:t>Source control, bug tracking, automated build, deploy, and test system </a:t>
            </a:r>
          </a:p>
          <a:p>
            <a:r>
              <a:rPr lang="en-US" dirty="0" smtClean="0"/>
              <a:t>Increase quality by supporting student developers with good designs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8700" y="2362200"/>
            <a:ext cx="3124200" cy="1752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Live Projects in CS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7244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Joe Chase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" y="191933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1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/>
          </a:bodyPr>
          <a:lstStyle/>
          <a:p>
            <a:r>
              <a:rPr lang="en-US" b="1" dirty="0"/>
              <a:t>Live Projects in CS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At </a:t>
            </a:r>
            <a:r>
              <a:rPr lang="en-US" dirty="0"/>
              <a:t>the CS 2 level, live projects involve live datasets</a:t>
            </a:r>
          </a:p>
          <a:p>
            <a:r>
              <a:rPr lang="en-US" dirty="0"/>
              <a:t>These are generally datasets provided as web services</a:t>
            </a:r>
          </a:p>
          <a:p>
            <a:r>
              <a:rPr lang="en-US" dirty="0"/>
              <a:t>Dataset formats include JSON, XML, CSV, and text</a:t>
            </a:r>
          </a:p>
          <a:p>
            <a:r>
              <a:rPr lang="en-US" dirty="0"/>
              <a:t>Generally include two live data projects – one laboratory exercise and one homework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0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Live Projects in CS 2 – Laboratory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Laboratory </a:t>
            </a:r>
            <a:r>
              <a:rPr lang="en-US" dirty="0"/>
              <a:t>exercise based on work by Pete </a:t>
            </a:r>
            <a:r>
              <a:rPr lang="en-US" dirty="0" err="1"/>
              <a:t>Depasquale</a:t>
            </a:r>
            <a:r>
              <a:rPr lang="en-US" dirty="0"/>
              <a:t> (SIGCSE 2006)</a:t>
            </a:r>
          </a:p>
          <a:p>
            <a:pPr lvl="0"/>
            <a:r>
              <a:rPr lang="en-US" dirty="0"/>
              <a:t>Requires students to create a </a:t>
            </a:r>
            <a:r>
              <a:rPr lang="en-US" dirty="0" err="1"/>
              <a:t>geonames</a:t>
            </a:r>
            <a:r>
              <a:rPr lang="en-US" dirty="0"/>
              <a:t> account (with web services enabled)</a:t>
            </a:r>
          </a:p>
          <a:p>
            <a:pPr lvl="0"/>
            <a:r>
              <a:rPr lang="en-US" dirty="0"/>
              <a:t>Use the JSON weather data web service to access and process data from a variety of weather stations</a:t>
            </a:r>
          </a:p>
          <a:p>
            <a:pPr lvl="0"/>
            <a:r>
              <a:rPr lang="en-US" dirty="0"/>
              <a:t>Students are given a working sample program that parses data for a single weather station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6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Live Projects in CS 2 – Laboratory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Simple </a:t>
            </a:r>
            <a:r>
              <a:rPr lang="en-US" dirty="0"/>
              <a:t>example programs are posted on </a:t>
            </a:r>
            <a:r>
              <a:rPr lang="en-US" dirty="0">
                <a:hlinkClick r:id="rId2"/>
              </a:rPr>
              <a:t>http://www.radford.edu/liveITprojects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Program makes use of two external libraries</a:t>
            </a:r>
          </a:p>
          <a:p>
            <a:pPr lvl="1"/>
            <a:r>
              <a:rPr lang="en-US" dirty="0"/>
              <a:t>Simple JSON from </a:t>
            </a:r>
            <a:r>
              <a:rPr lang="en-US" dirty="0">
                <a:hlinkClick r:id="rId3"/>
              </a:rPr>
              <a:t>http://code.google.com/p/json-simple/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IOUTILS from </a:t>
            </a:r>
            <a:r>
              <a:rPr lang="en-US" dirty="0">
                <a:hlinkClick r:id="rId4"/>
              </a:rPr>
              <a:t>http://commons.apache.org/proper/commons-io/apidocs/org/apache/commons/io/IOUtils.html</a:t>
            </a:r>
            <a:r>
              <a:rPr lang="en-US" dirty="0"/>
              <a:t> </a:t>
            </a:r>
          </a:p>
          <a:p>
            <a:r>
              <a:rPr lang="en-US" dirty="0"/>
              <a:t>Provides the additional benefit of introducing the use of third party libraries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4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Live Projects in CS 2 – </a:t>
            </a:r>
            <a:r>
              <a:rPr lang="en-US" b="1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After </a:t>
            </a:r>
            <a:r>
              <a:rPr lang="en-US" dirty="0"/>
              <a:t>completing the laboratory exercise students are required to:</a:t>
            </a:r>
          </a:p>
          <a:p>
            <a:pPr lvl="1"/>
            <a:r>
              <a:rPr lang="en-US" dirty="0"/>
              <a:t>Find a web service in which they are interested</a:t>
            </a:r>
          </a:p>
          <a:p>
            <a:pPr lvl="1"/>
            <a:r>
              <a:rPr lang="en-US" dirty="0"/>
              <a:t>Design and build an application of their choosing around that web service</a:t>
            </a:r>
          </a:p>
          <a:p>
            <a:pPr lvl="1"/>
            <a:endParaRPr lang="en-US" dirty="0"/>
          </a:p>
          <a:p>
            <a:r>
              <a:rPr lang="en-US" dirty="0"/>
              <a:t>Projects are graded using “Olympic scoring” – i.e. degree of difficulty X execution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Live Projects in CS 2 – </a:t>
            </a:r>
            <a:r>
              <a:rPr lang="en-US" b="1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Students </a:t>
            </a:r>
            <a:r>
              <a:rPr lang="en-US" dirty="0"/>
              <a:t>have been quite creative with projects including:</a:t>
            </a:r>
          </a:p>
          <a:p>
            <a:pPr lvl="1"/>
            <a:r>
              <a:rPr lang="en-US" dirty="0"/>
              <a:t>ESPN sports ticker</a:t>
            </a:r>
          </a:p>
          <a:p>
            <a:pPr lvl="1"/>
            <a:r>
              <a:rPr lang="en-US" dirty="0"/>
              <a:t>Live stock market data</a:t>
            </a:r>
          </a:p>
          <a:p>
            <a:pPr lvl="1"/>
            <a:r>
              <a:rPr lang="en-US" dirty="0"/>
              <a:t>Earthquake mapping using </a:t>
            </a:r>
            <a:r>
              <a:rPr lang="en-US" dirty="0" err="1"/>
              <a:t>Geonames</a:t>
            </a:r>
            <a:r>
              <a:rPr lang="en-US" dirty="0"/>
              <a:t> to get earthquake data and Google maps to display the data</a:t>
            </a:r>
          </a:p>
          <a:p>
            <a:pPr lvl="1"/>
            <a:r>
              <a:rPr lang="en-US" dirty="0"/>
              <a:t>Live Twitter and Facebook feeds</a:t>
            </a:r>
          </a:p>
          <a:p>
            <a:pPr lvl="1"/>
            <a:r>
              <a:rPr lang="en-US" dirty="0"/>
              <a:t>A variety of video game statistics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8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Live Projects in CS 2 – </a:t>
            </a:r>
            <a:r>
              <a:rPr lang="en-US" b="1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Occasionally </a:t>
            </a:r>
            <a:r>
              <a:rPr lang="en-US" dirty="0"/>
              <a:t>use a third live data project involving a web-crawler</a:t>
            </a:r>
          </a:p>
          <a:p>
            <a:pPr lvl="0"/>
            <a:r>
              <a:rPr lang="en-US" dirty="0"/>
              <a:t>Have students build a simple crawler and search for their own name – interesting </a:t>
            </a:r>
            <a:r>
              <a:rPr lang="en-US" dirty="0" smtClean="0"/>
              <a:t>results (may use </a:t>
            </a:r>
            <a:r>
              <a:rPr lang="en-US" dirty="0" err="1" smtClean="0"/>
              <a:t>JSoup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Sample web crawler also posted on the site </a:t>
            </a:r>
            <a:r>
              <a:rPr lang="en-US" dirty="0">
                <a:hlinkClick r:id="rId2"/>
              </a:rPr>
              <a:t>http://www.radford.edu/liveITprojects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711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362200"/>
            <a:ext cx="3429000" cy="2209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Live Client Projects in Web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7244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Ian </a:t>
            </a:r>
            <a:r>
              <a:rPr lang="en-US" dirty="0" err="1" smtClean="0"/>
              <a:t>Barland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" y="191933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40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8700" y="2362200"/>
            <a:ext cx="3124200" cy="1752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Live Projects – 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7244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Joe Chase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" y="191933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71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Course Context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Course content:</a:t>
            </a:r>
          </a:p>
          <a:p>
            <a:pPr>
              <a:buFont typeface="Arial"/>
              <a:buChar char="•"/>
            </a:pPr>
            <a:r>
              <a:rPr lang="en-US" dirty="0" smtClean="0"/>
              <a:t>Pre-</a:t>
            </a:r>
            <a:r>
              <a:rPr lang="en-US" dirty="0" err="1" smtClean="0"/>
              <a:t>reqs</a:t>
            </a:r>
            <a:r>
              <a:rPr lang="en-US" dirty="0" smtClean="0"/>
              <a:t>: Intro Web (HTML, CSS); Database 1</a:t>
            </a:r>
          </a:p>
          <a:p>
            <a:pPr>
              <a:buFont typeface="Arial"/>
              <a:buChar char="•"/>
            </a:pPr>
            <a:r>
              <a:rPr lang="en-US" dirty="0" smtClean="0"/>
              <a:t>Content, all covered in individual </a:t>
            </a:r>
            <a:r>
              <a:rPr lang="en-US" dirty="0" err="1" smtClean="0"/>
              <a:t>homeworks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Forms – validate, sanitize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Server- and Client-side scripting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Cookies, Sessions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Database Interaction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Other: </a:t>
            </a:r>
            <a:r>
              <a:rPr lang="en-US" dirty="0" err="1" smtClean="0"/>
              <a:t>regexps</a:t>
            </a:r>
            <a:r>
              <a:rPr lang="en-US" dirty="0" smtClean="0"/>
              <a:t>; XML, </a:t>
            </a:r>
            <a:r>
              <a:rPr lang="en-US" dirty="0" err="1" smtClean="0"/>
              <a:t>XPath</a:t>
            </a:r>
            <a:r>
              <a:rPr lang="en-US" dirty="0" smtClean="0"/>
              <a:t>, DTD</a:t>
            </a:r>
          </a:p>
          <a:p>
            <a:pPr>
              <a:buFont typeface="Arial"/>
              <a:buChar char="•"/>
            </a:pPr>
            <a:r>
              <a:rPr lang="en-US" dirty="0" smtClean="0"/>
              <a:t>Includes a team project (~4 students/team)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366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Project Requirements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525963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en-US" dirty="0" smtClean="0"/>
              <a:t>Choose own topic, </a:t>
            </a:r>
            <a:r>
              <a:rPr lang="en-US" i="1" dirty="0" smtClean="0"/>
              <a:t>or</a:t>
            </a:r>
            <a:r>
              <a:rPr lang="en-US" dirty="0" smtClean="0"/>
              <a:t> any live projects available</a:t>
            </a:r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r>
              <a:rPr lang="en-US" dirty="0" smtClean="0"/>
              <a:t>Include main topics from course </a:t>
            </a:r>
            <a:r>
              <a:rPr lang="en-US" dirty="0" err="1" smtClean="0"/>
              <a:t>homeworks</a:t>
            </a: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 lvl="0">
              <a:buFontTx/>
              <a:buChar char="-"/>
            </a:pPr>
            <a:r>
              <a:rPr lang="en-US" dirty="0" smtClean="0"/>
              <a:t>Encouraged to use external libraries / technologies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643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Instructor Burden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n-US" dirty="0" smtClean="0"/>
              <a:t>Obtaining live clients:</a:t>
            </a:r>
            <a:br>
              <a:rPr lang="en-US" dirty="0" smtClean="0"/>
            </a:br>
            <a:r>
              <a:rPr lang="en-US" dirty="0" smtClean="0"/>
              <a:t>via chair + other faculty, or student-driven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Getting students to choose a live project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My interaction with live client:</a:t>
            </a:r>
            <a:br>
              <a:rPr lang="en-US" dirty="0" smtClean="0"/>
            </a:br>
            <a:r>
              <a:rPr lang="en-US" dirty="0" smtClean="0"/>
              <a:t>disclaimer; post-satisfaction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Project requirements: wide latitude</a:t>
            </a:r>
          </a:p>
          <a:p>
            <a:pPr lvl="1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92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Sample Projects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Basic sites for local business:</a:t>
            </a:r>
            <a:r>
              <a:rPr lang="en-US" dirty="0"/>
              <a:t> </a:t>
            </a:r>
          </a:p>
          <a:p>
            <a:pPr lvl="1">
              <a:buFontTx/>
              <a:buChar char="-"/>
            </a:pPr>
            <a:r>
              <a:rPr lang="en-US" dirty="0" smtClean="0"/>
              <a:t>restaurant</a:t>
            </a:r>
          </a:p>
          <a:p>
            <a:pPr lvl="1">
              <a:buFontTx/>
              <a:buChar char="-"/>
            </a:pPr>
            <a:r>
              <a:rPr lang="en-US" dirty="0" smtClean="0"/>
              <a:t>zip-line</a:t>
            </a:r>
          </a:p>
          <a:p>
            <a:pPr>
              <a:buFontTx/>
              <a:buChar char="-"/>
            </a:pPr>
            <a:r>
              <a:rPr lang="en-US" dirty="0" smtClean="0"/>
              <a:t>Campus organizations:</a:t>
            </a:r>
          </a:p>
          <a:p>
            <a:pPr lvl="1">
              <a:buFontTx/>
              <a:buChar char="-"/>
            </a:pPr>
            <a:r>
              <a:rPr lang="en-US" dirty="0" smtClean="0"/>
              <a:t>hockey team</a:t>
            </a:r>
          </a:p>
          <a:p>
            <a:pPr lvl="1">
              <a:buFontTx/>
              <a:buChar char="-"/>
            </a:pPr>
            <a:r>
              <a:rPr lang="en-US" dirty="0" smtClean="0"/>
              <a:t>ACM student chapter</a:t>
            </a:r>
          </a:p>
          <a:p>
            <a:pPr>
              <a:buFontTx/>
              <a:buChar char="-"/>
            </a:pPr>
            <a:r>
              <a:rPr lang="en-US" dirty="0" smtClean="0"/>
              <a:t>Tool for local business: </a:t>
            </a:r>
          </a:p>
          <a:p>
            <a:pPr lvl="1">
              <a:buFontTx/>
              <a:buChar char="-"/>
            </a:pPr>
            <a:r>
              <a:rPr lang="en-US" dirty="0" smtClean="0"/>
              <a:t>upgrade info spreadsheet to database (tech firm)</a:t>
            </a:r>
          </a:p>
          <a:p>
            <a:pPr>
              <a:buFontTx/>
              <a:buChar char="-"/>
            </a:pPr>
            <a:r>
              <a:rPr lang="en-US" dirty="0" smtClean="0"/>
              <a:t>Other faculty:</a:t>
            </a:r>
          </a:p>
          <a:p>
            <a:pPr lvl="1">
              <a:buFontTx/>
              <a:buChar char="-"/>
            </a:pPr>
            <a:r>
              <a:rPr lang="en-US" dirty="0" smtClean="0"/>
              <a:t>Physical Therapy </a:t>
            </a:r>
            <a:r>
              <a:rPr lang="en-US" dirty="0" err="1" smtClean="0"/>
              <a:t>dept</a:t>
            </a:r>
            <a:r>
              <a:rPr lang="en-US" dirty="0" smtClean="0"/>
              <a:t>: screening athletes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School of Nursing: Info site for health practitioners</a:t>
            </a:r>
          </a:p>
          <a:p>
            <a:pPr lvl="1">
              <a:buFontTx/>
              <a:buChar char="-"/>
            </a:pPr>
            <a:r>
              <a:rPr lang="en-US" dirty="0" smtClean="0"/>
              <a:t>database course: </a:t>
            </a:r>
            <a:r>
              <a:rPr lang="en-US" dirty="0"/>
              <a:t>business-intelligence </a:t>
            </a:r>
            <a:r>
              <a:rPr lang="en-US" dirty="0" smtClean="0"/>
              <a:t>game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a video-content management system</a:t>
            </a:r>
          </a:p>
          <a:p>
            <a:pPr marL="68580" indent="0">
              <a:buNone/>
            </a:pPr>
            <a:r>
              <a:rPr lang="en-US" dirty="0" smtClean="0"/>
              <a:t>Of 35 projects, 10 had at least some live component.</a:t>
            </a:r>
          </a:p>
        </p:txBody>
      </p:sp>
    </p:spTree>
    <p:extLst>
      <p:ext uri="{BB962C8B-B14F-4D97-AF65-F5344CB8AC3E}">
        <p14:creationId xmlns:p14="http://schemas.microsoft.com/office/powerpoint/2010/main" val="206600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Perspective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Advantages:</a:t>
            </a:r>
          </a:p>
          <a:p>
            <a:pPr marL="457200" lvl="1" indent="0">
              <a:buNone/>
            </a:pPr>
            <a:r>
              <a:rPr lang="en-US" dirty="0" smtClean="0"/>
              <a:t>- Student engagement: better critical thinking; higher satisfaction</a:t>
            </a:r>
            <a:r>
              <a:rPr lang="en-US" sz="1600" dirty="0" smtClean="0"/>
              <a:t> (per informal feedback)</a:t>
            </a:r>
          </a:p>
          <a:p>
            <a:pPr lvl="1">
              <a:buFontTx/>
              <a:buChar char="-"/>
            </a:pPr>
            <a:r>
              <a:rPr lang="en-US" dirty="0" smtClean="0"/>
              <a:t>Civic engagement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Disadvantages:</a:t>
            </a:r>
          </a:p>
          <a:p>
            <a:pPr lvl="1">
              <a:buFontTx/>
              <a:buChar char="-"/>
            </a:pPr>
            <a:r>
              <a:rPr lang="en-US" dirty="0" smtClean="0"/>
              <a:t>Getting clients</a:t>
            </a:r>
          </a:p>
          <a:p>
            <a:pPr lvl="1">
              <a:buFontTx/>
              <a:buChar char="-"/>
            </a:pPr>
            <a:r>
              <a:rPr lang="en-US" dirty="0" smtClean="0"/>
              <a:t>Handing off project (hosting after semester ends)</a:t>
            </a:r>
          </a:p>
          <a:p>
            <a:pPr lvl="1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623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362200"/>
            <a:ext cx="3429000" cy="2209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Live Malicious Data in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7244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Uppuluri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" y="191933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65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Security and live data: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Goal: </a:t>
            </a:r>
          </a:p>
          <a:p>
            <a:pPr lvl="1"/>
            <a:r>
              <a:rPr lang="en-US"/>
              <a:t>how do we provide students with live attack datasets? </a:t>
            </a:r>
          </a:p>
          <a:p>
            <a:pPr lvl="1"/>
            <a:r>
              <a:rPr lang="en-US"/>
              <a:t>How do we provide students with real-world experience in network and application security? </a:t>
            </a:r>
          </a:p>
          <a:p>
            <a:pPr lvl="2"/>
            <a:r>
              <a:rPr lang="en-US"/>
              <a:t>E.g., in pen-testing real world computer networks; in securing networks etc.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8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live 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600" dirty="0" smtClean="0"/>
              <a:t>Setting up honey pots on this external unsecured network</a:t>
            </a:r>
          </a:p>
          <a:p>
            <a:pPr lvl="1"/>
            <a:r>
              <a:rPr lang="en-US" sz="1600" dirty="0" smtClean="0"/>
              <a:t>Lots of open </a:t>
            </a:r>
            <a:r>
              <a:rPr lang="en-US" sz="1600" smtClean="0"/>
              <a:t>source </a:t>
            </a:r>
            <a:r>
              <a:rPr lang="en-US" sz="1600" smtClean="0"/>
              <a:t>honeypots </a:t>
            </a:r>
            <a:r>
              <a:rPr lang="en-US" sz="1600" dirty="0" smtClean="0"/>
              <a:t>(different datasets). Examples: </a:t>
            </a:r>
          </a:p>
          <a:p>
            <a:pPr lvl="2"/>
            <a:r>
              <a:rPr lang="en-US" sz="1400" dirty="0" err="1" smtClean="0"/>
              <a:t>Kippo</a:t>
            </a:r>
            <a:r>
              <a:rPr lang="en-US" sz="1400" dirty="0"/>
              <a:t> (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github.com/desaster/kippo</a:t>
            </a:r>
            <a:r>
              <a:rPr lang="en-US" sz="1400" dirty="0" smtClean="0"/>
              <a:t>) </a:t>
            </a:r>
          </a:p>
          <a:p>
            <a:pPr lvl="3"/>
            <a:r>
              <a:rPr lang="en-US" sz="1200" dirty="0" smtClean="0"/>
              <a:t>Log brute force attacks such as password guessing.</a:t>
            </a:r>
          </a:p>
          <a:p>
            <a:pPr lvl="2"/>
            <a:r>
              <a:rPr lang="en-US" sz="1400" dirty="0" smtClean="0"/>
              <a:t>Google </a:t>
            </a:r>
            <a:r>
              <a:rPr lang="en-US" sz="1400" dirty="0"/>
              <a:t>Hack </a:t>
            </a:r>
            <a:r>
              <a:rPr lang="en-US" sz="1400" dirty="0" smtClean="0"/>
              <a:t>Honeypot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ghh.sourceforge.net/userfaq.php</a:t>
            </a:r>
            <a:endParaRPr lang="en-US" sz="1400" dirty="0" smtClean="0"/>
          </a:p>
          <a:p>
            <a:pPr lvl="3"/>
            <a:r>
              <a:rPr lang="en-US" sz="1200" dirty="0" smtClean="0"/>
              <a:t>Can be used to collect “google hacks” – web searching based attacks</a:t>
            </a:r>
          </a:p>
          <a:p>
            <a:pPr lvl="2"/>
            <a:r>
              <a:rPr lang="en-US" sz="1400" dirty="0" smtClean="0"/>
              <a:t>ADHD (Active Defense </a:t>
            </a:r>
            <a:r>
              <a:rPr lang="en-US" sz="1400" dirty="0"/>
              <a:t>Harbinger Distribution) </a:t>
            </a:r>
            <a:r>
              <a:rPr lang="en-US" sz="1400" dirty="0">
                <a:hlinkClick r:id="rId4"/>
              </a:rPr>
              <a:t>http://sourceforge.net/p/adhd/wiki/Home</a:t>
            </a:r>
            <a:r>
              <a:rPr lang="en-US" sz="1400" dirty="0" smtClean="0">
                <a:hlinkClick r:id="rId4"/>
              </a:rPr>
              <a:t>/</a:t>
            </a:r>
            <a:endParaRPr lang="en-US" sz="1400" dirty="0" smtClean="0"/>
          </a:p>
          <a:p>
            <a:pPr lvl="3"/>
            <a:r>
              <a:rPr lang="en-US" sz="1200" dirty="0" smtClean="0"/>
              <a:t>Actively pursues attackers – useful if dataset needs information such as the IP address of an attacker. </a:t>
            </a:r>
          </a:p>
          <a:p>
            <a:pPr lvl="3"/>
            <a:r>
              <a:rPr lang="en-US" sz="1200" dirty="0" smtClean="0"/>
              <a:t>Warning: This is active defense and so need to be careful from legal perspective.</a:t>
            </a:r>
          </a:p>
          <a:p>
            <a:pPr lvl="2"/>
            <a:r>
              <a:rPr lang="en-US" sz="1400" dirty="0" smtClean="0"/>
              <a:t>Simple one: </a:t>
            </a:r>
            <a:r>
              <a:rPr lang="en-US" sz="1400" dirty="0" err="1" smtClean="0"/>
              <a:t>Metasploitable</a:t>
            </a:r>
            <a:r>
              <a:rPr lang="en-US" sz="1400" dirty="0"/>
              <a:t> – 2 </a:t>
            </a:r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community.rapid7.com/docs/DOC-1875</a:t>
            </a:r>
            <a:endParaRPr lang="en-US" sz="1400" dirty="0" smtClean="0"/>
          </a:p>
          <a:p>
            <a:pPr lvl="3"/>
            <a:r>
              <a:rPr lang="en-US" sz="1200" dirty="0" smtClean="0"/>
              <a:t>It is a Ubuntu </a:t>
            </a:r>
            <a:r>
              <a:rPr lang="en-US" sz="1200" dirty="0" err="1" smtClean="0"/>
              <a:t>linux</a:t>
            </a:r>
            <a:r>
              <a:rPr lang="en-US" sz="1200" dirty="0" smtClean="0"/>
              <a:t> machine with several vulnerable services installed (23 vulnerable services by default)</a:t>
            </a:r>
          </a:p>
          <a:p>
            <a:pPr lvl="3"/>
            <a:endParaRPr lang="en-US" sz="1200" dirty="0"/>
          </a:p>
          <a:p>
            <a:pPr lvl="3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02826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Security and live data: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Challenges:</a:t>
            </a:r>
          </a:p>
          <a:p>
            <a:pPr lvl="1"/>
            <a:r>
              <a:rPr lang="en-US"/>
              <a:t>Live attack data sets:</a:t>
            </a:r>
          </a:p>
          <a:p>
            <a:pPr lvl="2"/>
            <a:r>
              <a:rPr lang="en-US"/>
              <a:t>dangerous to collect on campus networks. Can disrupt a campus network that is used by the entire University.</a:t>
            </a:r>
          </a:p>
          <a:p>
            <a:pPr lvl="2"/>
            <a:r>
              <a:rPr lang="en-US"/>
              <a:t>Liability issues: how can a University control any attack data that may escape the network.</a:t>
            </a:r>
          </a:p>
          <a:p>
            <a:pPr lvl="1"/>
            <a:r>
              <a:rPr lang="en-US"/>
              <a:t>Real world experience: </a:t>
            </a:r>
          </a:p>
          <a:p>
            <a:pPr lvl="2"/>
            <a:r>
              <a:rPr lang="en-US"/>
              <a:t>Liability issues – who is liable? 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7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separate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 Radford University, through a grant, a network separate from the University network was setup.</a:t>
            </a:r>
          </a:p>
          <a:p>
            <a:pPr lvl="1"/>
            <a:r>
              <a:rPr lang="en-US"/>
              <a:t>Plan: separate network was not connected to the University network.</a:t>
            </a:r>
          </a:p>
          <a:p>
            <a:pPr lvl="2"/>
            <a:r>
              <a:rPr lang="en-US"/>
              <a:t>Complete with a separate IP address space. </a:t>
            </a:r>
          </a:p>
          <a:p>
            <a:pPr lvl="1"/>
            <a:r>
              <a:rPr lang="en-US"/>
              <a:t>Security under the control of the instructor/students. </a:t>
            </a:r>
          </a:p>
          <a:p>
            <a:r>
              <a:rPr lang="en-US"/>
              <a:t>Cost: reasonable – trade off is speed. Approximately: $18/Mb/Month. </a:t>
            </a:r>
          </a:p>
          <a:p>
            <a:pPr marL="36576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0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a Live Project?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</a:t>
            </a:r>
            <a:r>
              <a:rPr lang="en-US" dirty="0"/>
              <a:t>projects include those that serve a real client with a real problem as well as those those that integrate live datasets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5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Projects (experiences)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The network existed for two months in Spring 2014 (March – May 2014) and Current (Spring 2015: January 2015 – now). </a:t>
            </a:r>
          </a:p>
          <a:p>
            <a:r>
              <a:rPr lang="en-US"/>
              <a:t>In Spring 2014: Students in senior level network security course: any special project of their choice.</a:t>
            </a:r>
          </a:p>
          <a:p>
            <a:pPr lvl="1"/>
            <a:r>
              <a:rPr lang="en-US"/>
              <a:t>Two projects were put up on external network: </a:t>
            </a:r>
          </a:p>
          <a:p>
            <a:pPr lvl="2"/>
            <a:r>
              <a:rPr lang="en-US"/>
              <a:t>Both honey pots to collect attack data:</a:t>
            </a:r>
          </a:p>
          <a:p>
            <a:pPr lvl="3"/>
            <a:r>
              <a:rPr lang="en-US"/>
              <a:t>Kippo SSH honeypot</a:t>
            </a:r>
          </a:p>
          <a:p>
            <a:pPr lvl="3"/>
            <a:r>
              <a:rPr lang="en-US"/>
              <a:t>ADHD honeypot. 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2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Projects (Spring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Current project:</a:t>
            </a:r>
          </a:p>
          <a:p>
            <a:pPr lvl="1"/>
            <a:r>
              <a:rPr lang="en-US"/>
              <a:t>Setting up a separate network to simulate a local area network</a:t>
            </a:r>
          </a:p>
          <a:p>
            <a:pPr lvl="2"/>
            <a:r>
              <a:rPr lang="en-US"/>
              <a:t>Network setup and description at: </a:t>
            </a:r>
            <a:r>
              <a:rPr lang="en-US" dirty="0">
                <a:hlinkClick r:id="rId2"/>
              </a:rPr>
              <a:t>http://www.radford.edu/liveITprojects</a:t>
            </a:r>
            <a:r>
              <a:rPr lang="en-US" dirty="0"/>
              <a:t> </a:t>
            </a:r>
          </a:p>
          <a:p>
            <a:pPr lvl="1"/>
            <a:r>
              <a:rPr lang="en-US"/>
              <a:t>Students must secure against real world attack by hardnening the systems. </a:t>
            </a:r>
          </a:p>
          <a:p>
            <a:r>
              <a:rPr lang="en-US"/>
              <a:t>Live project experience: </a:t>
            </a:r>
          </a:p>
          <a:p>
            <a:pPr lvl="1"/>
            <a:r>
              <a:rPr lang="en-US"/>
              <a:t>Currently planned with non-profits (e.g., work with local schools: South West Virginia Governor’s School). </a:t>
            </a:r>
          </a:p>
        </p:txBody>
      </p:sp>
    </p:spTree>
    <p:extLst>
      <p:ext uri="{BB962C8B-B14F-4D97-AF65-F5344CB8AC3E}">
        <p14:creationId xmlns:p14="http://schemas.microsoft.com/office/powerpoint/2010/main" val="170696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362200"/>
            <a:ext cx="3429000" cy="2209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Live Projects in 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7244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Tracy Lewis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" y="191933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39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Projects in Software Engineering </a:t>
            </a:r>
            <a:r>
              <a:rPr lang="en-US" sz="3100" dirty="0" smtClean="0"/>
              <a:t>-</a:t>
            </a:r>
            <a:r>
              <a:rPr lang="en-US" sz="4400" dirty="0" smtClean="0"/>
              <a:t> </a:t>
            </a:r>
            <a:r>
              <a:rPr lang="en-US" sz="2700" dirty="0" smtClean="0"/>
              <a:t>The Motivation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Real-World Training</a:t>
            </a:r>
          </a:p>
          <a:p>
            <a:pPr lvl="1"/>
            <a:r>
              <a:rPr lang="en-US" sz="1800" dirty="0" smtClean="0"/>
              <a:t>Complex projects</a:t>
            </a:r>
          </a:p>
          <a:p>
            <a:pPr lvl="1"/>
            <a:r>
              <a:rPr lang="en-US" sz="1800" dirty="0" smtClean="0"/>
              <a:t>Project Tradeoffs – Time, Cost, Scope, Quality</a:t>
            </a:r>
          </a:p>
          <a:p>
            <a:pPr marL="1847088" lvl="8" indent="0">
              <a:buNone/>
            </a:pPr>
            <a:endParaRPr lang="en-US" sz="1000" dirty="0" smtClean="0"/>
          </a:p>
          <a:p>
            <a:r>
              <a:rPr lang="en-US" sz="2000" b="1" dirty="0" smtClean="0"/>
              <a:t>Realistic Project Lengths</a:t>
            </a:r>
          </a:p>
          <a:p>
            <a:pPr lvl="1"/>
            <a:r>
              <a:rPr lang="en-US" sz="1800" dirty="0" smtClean="0"/>
              <a:t>One- or two-semester projects</a:t>
            </a:r>
          </a:p>
          <a:p>
            <a:pPr marL="1847088" lvl="8" indent="0">
              <a:buNone/>
            </a:pPr>
            <a:endParaRPr lang="en-US" sz="1000" dirty="0" smtClean="0"/>
          </a:p>
          <a:p>
            <a:r>
              <a:rPr lang="en-US" sz="2000" b="1" dirty="0" smtClean="0"/>
              <a:t>Software Development Lifecycle Experience</a:t>
            </a:r>
          </a:p>
          <a:p>
            <a:pPr lvl="1"/>
            <a:r>
              <a:rPr lang="en-US" sz="1800" dirty="0" smtClean="0"/>
              <a:t>“Extreme” Waterfall or Agile Software Dev.</a:t>
            </a:r>
          </a:p>
          <a:p>
            <a:pPr marL="1847088" lvl="8" indent="0">
              <a:buNone/>
            </a:pPr>
            <a:endParaRPr lang="en-US" sz="1000" dirty="0" smtClean="0"/>
          </a:p>
          <a:p>
            <a:r>
              <a:rPr lang="en-US" sz="2000" b="1" dirty="0" smtClean="0"/>
              <a:t>CASE Tools Usage</a:t>
            </a:r>
          </a:p>
          <a:p>
            <a:pPr lvl="1"/>
            <a:r>
              <a:rPr lang="en-US" sz="1800" dirty="0" err="1" smtClean="0"/>
              <a:t>VerisoneOne</a:t>
            </a:r>
            <a:r>
              <a:rPr lang="en-US" sz="1800" dirty="0" smtClean="0"/>
              <a:t>, </a:t>
            </a:r>
            <a:r>
              <a:rPr lang="en-US" sz="1800" dirty="0" err="1" smtClean="0"/>
              <a:t>Gannter</a:t>
            </a:r>
            <a:r>
              <a:rPr lang="en-US" sz="1800" dirty="0" smtClean="0"/>
              <a:t>, </a:t>
            </a:r>
            <a:r>
              <a:rPr lang="en-US" sz="1800" dirty="0" err="1" smtClean="0"/>
              <a:t>Trello</a:t>
            </a:r>
            <a:r>
              <a:rPr lang="en-US" sz="1800" dirty="0" smtClean="0"/>
              <a:t>, </a:t>
            </a:r>
            <a:r>
              <a:rPr lang="en-US" sz="1800" dirty="0" err="1" smtClean="0"/>
              <a:t>GitHub</a:t>
            </a:r>
            <a:r>
              <a:rPr lang="en-US" sz="1800" dirty="0" smtClean="0"/>
              <a:t>, </a:t>
            </a:r>
            <a:r>
              <a:rPr lang="en-US" sz="1800" dirty="0" err="1" smtClean="0"/>
              <a:t>Bugzilla</a:t>
            </a:r>
            <a:r>
              <a:rPr lang="en-US" sz="1800" dirty="0" smtClean="0"/>
              <a:t>, </a:t>
            </a:r>
            <a:r>
              <a:rPr lang="en-US" sz="1800" dirty="0" err="1" smtClean="0"/>
              <a:t>PHPUnit</a:t>
            </a:r>
            <a:r>
              <a:rPr lang="en-US" sz="1800" dirty="0" smtClean="0"/>
              <a:t>, etc.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375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Projects in Software Engineering </a:t>
            </a:r>
            <a:r>
              <a:rPr lang="en-US" sz="2700" dirty="0" smtClean="0"/>
              <a:t>– The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Performance Teams</a:t>
            </a:r>
          </a:p>
          <a:p>
            <a:pPr lvl="2"/>
            <a:r>
              <a:rPr lang="en-US" dirty="0" smtClean="0"/>
              <a:t>Project Manager</a:t>
            </a:r>
          </a:p>
          <a:p>
            <a:pPr lvl="2"/>
            <a:r>
              <a:rPr lang="en-US" dirty="0" smtClean="0"/>
              <a:t>Developers</a:t>
            </a:r>
          </a:p>
          <a:p>
            <a:pPr lvl="2"/>
            <a:r>
              <a:rPr lang="en-US" dirty="0" smtClean="0"/>
              <a:t>Testers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b="1" dirty="0" smtClean="0"/>
              <a:t>Project Repository</a:t>
            </a:r>
          </a:p>
          <a:p>
            <a:pPr lvl="2"/>
            <a:r>
              <a:rPr lang="en-US" dirty="0" smtClean="0"/>
              <a:t>Potentially “active” client</a:t>
            </a:r>
          </a:p>
          <a:p>
            <a:pPr lvl="2"/>
            <a:r>
              <a:rPr lang="en-US" dirty="0" smtClean="0"/>
              <a:t>Challenging projects</a:t>
            </a:r>
          </a:p>
          <a:p>
            <a:pPr lvl="2"/>
            <a:r>
              <a:rPr lang="en-US" dirty="0" smtClean="0"/>
              <a:t>Client and Team project contract/disclaimer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1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Projects in Software Engineering </a:t>
            </a:r>
            <a:r>
              <a:rPr lang="en-US" sz="2700" dirty="0" smtClean="0"/>
              <a:t>– The Execution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b="1" dirty="0" smtClean="0"/>
              <a:t>Select Projects (</a:t>
            </a:r>
            <a:r>
              <a:rPr lang="en-US" b="1" dirty="0"/>
              <a:t>2-phase process</a:t>
            </a:r>
            <a:r>
              <a:rPr lang="en-US" b="1" dirty="0" smtClean="0"/>
              <a:t>) =</a:t>
            </a:r>
            <a:endParaRPr lang="en-US" b="1" dirty="0"/>
          </a:p>
          <a:p>
            <a:pPr marL="685800" lvl="2" indent="0">
              <a:buNone/>
            </a:pPr>
            <a:r>
              <a:rPr lang="en-US" dirty="0" smtClean="0"/>
              <a:t>Current </a:t>
            </a:r>
            <a:r>
              <a:rPr lang="en-US" dirty="0"/>
              <a:t>class </a:t>
            </a:r>
            <a:r>
              <a:rPr lang="en-US" dirty="0" smtClean="0"/>
              <a:t>goals + Student Interest</a:t>
            </a:r>
            <a:endParaRPr lang="en-US" dirty="0"/>
          </a:p>
          <a:p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Create High Performance Teams = </a:t>
            </a:r>
          </a:p>
          <a:p>
            <a:pPr marL="640080" lvl="2" indent="0">
              <a:buNone/>
            </a:pPr>
            <a:r>
              <a:rPr lang="en-US" dirty="0" smtClean="0"/>
              <a:t>Individual Skills </a:t>
            </a:r>
            <a:r>
              <a:rPr lang="en-US" dirty="0"/>
              <a:t>Set +</a:t>
            </a:r>
            <a:r>
              <a:rPr lang="en-US" dirty="0" smtClean="0"/>
              <a:t> </a:t>
            </a:r>
            <a:r>
              <a:rPr lang="en-US" dirty="0"/>
              <a:t>Personality </a:t>
            </a:r>
            <a:r>
              <a:rPr lang="en-US" dirty="0" smtClean="0"/>
              <a:t>Types </a:t>
            </a:r>
          </a:p>
          <a:p>
            <a:pPr marL="457200" indent="-342900"/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b="1" dirty="0" smtClean="0"/>
              <a:t>Implement Project startup = </a:t>
            </a:r>
          </a:p>
          <a:p>
            <a:pPr marL="685800" lvl="2" indent="0">
              <a:buNone/>
            </a:pPr>
            <a:r>
              <a:rPr lang="en-US" dirty="0" smtClean="0"/>
              <a:t>Spike exercises (tutorials) + user requirements</a:t>
            </a:r>
            <a:endParaRPr lang="en-US" dirty="0"/>
          </a:p>
          <a:p>
            <a:pPr marL="754380" lvl="1" indent="-342900"/>
            <a:endParaRPr lang="en-US" dirty="0"/>
          </a:p>
          <a:p>
            <a:pPr marL="571500" indent="-45720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573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Projects in Software Engineering </a:t>
            </a:r>
            <a:r>
              <a:rPr lang="en-US" sz="2700" dirty="0" smtClean="0"/>
              <a:t>– The Challenges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Student Teams</a:t>
            </a:r>
          </a:p>
          <a:p>
            <a:pPr lvl="1"/>
            <a:r>
              <a:rPr lang="en-US" dirty="0" smtClean="0"/>
              <a:t>Productivity varies</a:t>
            </a:r>
          </a:p>
          <a:p>
            <a:pPr lvl="1"/>
            <a:endParaRPr lang="en-US" dirty="0"/>
          </a:p>
          <a:p>
            <a:r>
              <a:rPr lang="en-US" b="1" dirty="0" smtClean="0"/>
              <a:t>Client Interaction</a:t>
            </a:r>
          </a:p>
          <a:p>
            <a:pPr lvl="1"/>
            <a:r>
              <a:rPr lang="en-US" dirty="0" smtClean="0"/>
              <a:t>Over/Under involved</a:t>
            </a:r>
          </a:p>
          <a:p>
            <a:pPr lvl="1"/>
            <a:endParaRPr lang="en-US" dirty="0"/>
          </a:p>
          <a:p>
            <a:r>
              <a:rPr lang="en-US" b="1" dirty="0" smtClean="0"/>
              <a:t>External Variables</a:t>
            </a:r>
          </a:p>
          <a:p>
            <a:pPr lvl="1"/>
            <a:r>
              <a:rPr lang="en-US" dirty="0" smtClean="0"/>
              <a:t>Risks – Requirements, Organizational, Technology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Projects in Software Engineering </a:t>
            </a:r>
            <a:r>
              <a:rPr lang="en-US" sz="2700" dirty="0" smtClean="0"/>
              <a:t>– The Finished Products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4" y="2323653"/>
            <a:ext cx="6777317" cy="392474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RU Mobile Components</a:t>
            </a:r>
          </a:p>
          <a:p>
            <a:pPr lvl="1"/>
            <a:r>
              <a:rPr lang="en-US" dirty="0" smtClean="0"/>
              <a:t>Exam Scheduler</a:t>
            </a:r>
          </a:p>
          <a:p>
            <a:pPr lvl="1"/>
            <a:r>
              <a:rPr lang="en-US" dirty="0" smtClean="0"/>
              <a:t>Bus Tracker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RU School of Social Work</a:t>
            </a:r>
          </a:p>
          <a:p>
            <a:pPr lvl="1"/>
            <a:r>
              <a:rPr lang="en-US" dirty="0" smtClean="0"/>
              <a:t>Content Management System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b="1" dirty="0"/>
              <a:t>Intellectual Disabilities Agency of the </a:t>
            </a:r>
            <a:r>
              <a:rPr lang="en-US" b="1" dirty="0" smtClean="0"/>
              <a:t>NRV</a:t>
            </a:r>
          </a:p>
          <a:p>
            <a:pPr lvl="1"/>
            <a:r>
              <a:rPr lang="en-US" dirty="0" smtClean="0"/>
              <a:t>Silent Auction Software</a:t>
            </a:r>
          </a:p>
          <a:p>
            <a:endParaRPr lang="en-US" dirty="0" smtClean="0"/>
          </a:p>
          <a:p>
            <a:r>
              <a:rPr lang="en-US" b="1" dirty="0"/>
              <a:t>Al-</a:t>
            </a:r>
            <a:r>
              <a:rPr lang="en-US" b="1" dirty="0" err="1"/>
              <a:t>Sawaf</a:t>
            </a:r>
            <a:r>
              <a:rPr lang="en-US" b="1" dirty="0"/>
              <a:t> Trading Establishment </a:t>
            </a:r>
            <a:endParaRPr lang="en-US" b="1" dirty="0" smtClean="0"/>
          </a:p>
          <a:p>
            <a:pPr lvl="1"/>
            <a:r>
              <a:rPr lang="en-US" dirty="0" smtClean="0"/>
              <a:t>Medical Inventory System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b="1" dirty="0" smtClean="0"/>
              <a:t>Handpicked by Me</a:t>
            </a:r>
          </a:p>
          <a:p>
            <a:pPr lvl="1"/>
            <a:r>
              <a:rPr lang="en-US" dirty="0" smtClean="0"/>
              <a:t>Online Inventory and Sales System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7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8700" y="2362200"/>
            <a:ext cx="3124200" cy="1752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" y="191933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6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514600"/>
            <a:ext cx="3505200" cy="185456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Visit</a:t>
            </a:r>
            <a:br>
              <a:rPr lang="en-US" sz="2800" b="1" dirty="0" smtClean="0"/>
            </a:br>
            <a:r>
              <a:rPr lang="en-US" sz="2800" b="1" dirty="0" err="1" smtClean="0"/>
              <a:t>www.radford.edu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liveITprojects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2" y="49530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For more information</a:t>
            </a:r>
            <a:endParaRPr lang="en-US" dirty="0" smtClean="0"/>
          </a:p>
        </p:txBody>
      </p:sp>
      <p:pic>
        <p:nvPicPr>
          <p:cNvPr id="8" name="Picture 2" descr="http://www.studentsreview.com/univ_pics/1416_g_11770239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7017"/>
            <a:ext cx="3352800" cy="218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0" t="24286" r="22476" b="31998"/>
          <a:stretch/>
        </p:blipFill>
        <p:spPr bwMode="auto">
          <a:xfrm>
            <a:off x="76200" y="152401"/>
            <a:ext cx="571500" cy="38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6588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69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Benefits of Live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Experience </a:t>
            </a:r>
            <a:r>
              <a:rPr lang="en-US" dirty="0"/>
              <a:t>with realistic situations, strict deadlines, teamwork, written and oral communications skills</a:t>
            </a:r>
          </a:p>
          <a:p>
            <a:pPr lvl="0"/>
            <a:r>
              <a:rPr lang="en-US" dirty="0"/>
              <a:t>Easing the transition from school to work</a:t>
            </a:r>
          </a:p>
          <a:p>
            <a:pPr lvl="0"/>
            <a:r>
              <a:rPr lang="en-US" dirty="0"/>
              <a:t>Experience with unstable client requirements</a:t>
            </a:r>
          </a:p>
          <a:p>
            <a:pPr lvl="0"/>
            <a:r>
              <a:rPr lang="en-US" dirty="0"/>
              <a:t>The challenge of working with a large, complex project with uncertain requirements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Benefits of Live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Experience </a:t>
            </a:r>
            <a:r>
              <a:rPr lang="en-US" dirty="0"/>
              <a:t>with pair and/or team programming working with real clients and real timelines</a:t>
            </a:r>
          </a:p>
          <a:p>
            <a:pPr lvl="0"/>
            <a:r>
              <a:rPr lang="en-US" dirty="0"/>
              <a:t>Increased motivation from knowing their work will actually be used to having fun with live projects</a:t>
            </a:r>
          </a:p>
          <a:p>
            <a:pPr lvl="0"/>
            <a:r>
              <a:rPr lang="en-US" dirty="0"/>
              <a:t>Experience with having work critiqued by actual clients</a:t>
            </a:r>
          </a:p>
          <a:p>
            <a:pPr lvl="0"/>
            <a:r>
              <a:rPr lang="en-US" dirty="0"/>
              <a:t>An integration experience applying concepts learned to live projects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6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Costs/Challenges of Live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Increased </a:t>
            </a:r>
            <a:r>
              <a:rPr lang="en-US" dirty="0"/>
              <a:t>time, organizational and pedagogical demands on the instructor – includes issues such as pre-semester analysis and design and post-project maintenance</a:t>
            </a:r>
          </a:p>
          <a:p>
            <a:pPr lvl="0"/>
            <a:r>
              <a:rPr lang="en-US" dirty="0"/>
              <a:t>Constraining the scope of a project to meet the academic calendar</a:t>
            </a:r>
          </a:p>
          <a:p>
            <a:pPr lvl="0"/>
            <a:r>
              <a:rPr lang="en-US" dirty="0"/>
              <a:t>Access to appropriate, secure data sets free of identifying personal information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0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Costs/Challenges of Live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Solicitation </a:t>
            </a:r>
            <a:r>
              <a:rPr lang="en-US" dirty="0"/>
              <a:t>of clients for one or two term projects</a:t>
            </a:r>
          </a:p>
          <a:p>
            <a:pPr lvl="0"/>
            <a:r>
              <a:rPr lang="en-US" dirty="0"/>
              <a:t>Management of consistency and synergy when large projects are broken down into one semester chunks</a:t>
            </a:r>
          </a:p>
          <a:p>
            <a:pPr lvl="0"/>
            <a:r>
              <a:rPr lang="en-US" dirty="0"/>
              <a:t>Maintenance!!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lumMod val="88000"/>
                <a:lumOff val="12000"/>
              </a:srgbClr>
            </a:gs>
            <a:gs pos="84000">
              <a:srgbClr val="002060"/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8700" y="2362200"/>
            <a:ext cx="3124200" cy="1752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History of Live Projects – The SPSC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724400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Jeff </a:t>
            </a:r>
            <a:r>
              <a:rPr lang="en-US" dirty="0" err="1" smtClean="0"/>
              <a:t>Pittges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" y="191933"/>
            <a:ext cx="5667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82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Time consuming for faculty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Define and scope projects to: 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F</a:t>
            </a:r>
            <a:r>
              <a:rPr lang="en-US" dirty="0" smtClean="0"/>
              <a:t>it time constraints 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Meet learning outcomes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Support projects after students move 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74A50F"/>
      </a:lt2>
      <a:accent1>
        <a:srgbClr val="C00000"/>
      </a:accent1>
      <a:accent2>
        <a:srgbClr val="C00000"/>
      </a:accent2>
      <a:accent3>
        <a:srgbClr val="FF6700"/>
      </a:accent3>
      <a:accent4>
        <a:srgbClr val="909465"/>
      </a:accent4>
      <a:accent5>
        <a:srgbClr val="C00000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29723</TotalTime>
  <Words>1719</Words>
  <Application>Microsoft Macintosh PowerPoint</Application>
  <PresentationFormat>On-screen Show (4:3)</PresentationFormat>
  <Paragraphs>246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Austin</vt:lpstr>
      <vt:lpstr>  Integrating Live Projects Into Computing Curriculum  </vt:lpstr>
      <vt:lpstr>Live Projects – Background</vt:lpstr>
      <vt:lpstr>What is a Live Project?</vt:lpstr>
      <vt:lpstr>Benefits of Live Projects</vt:lpstr>
      <vt:lpstr>Benefits of Live Projects</vt:lpstr>
      <vt:lpstr>Costs/Challenges of Live Projects</vt:lpstr>
      <vt:lpstr>Costs/Challenges of Live Projects</vt:lpstr>
      <vt:lpstr>History of Live Projects – The SPSC</vt:lpstr>
      <vt:lpstr>Challenges </vt:lpstr>
      <vt:lpstr>Small Project Support Center</vt:lpstr>
      <vt:lpstr>Lessons Learned</vt:lpstr>
      <vt:lpstr>Live Projects in CS 2</vt:lpstr>
      <vt:lpstr>Live Projects in CS 2</vt:lpstr>
      <vt:lpstr>Live Projects in CS 2 – Laboratory Exercise</vt:lpstr>
      <vt:lpstr>Live Projects in CS 2 – Laboratory Exercise</vt:lpstr>
      <vt:lpstr>Live Projects in CS 2 – Homework</vt:lpstr>
      <vt:lpstr>Live Projects in CS 2 – Homework</vt:lpstr>
      <vt:lpstr>Live Projects in CS 2 – Homework</vt:lpstr>
      <vt:lpstr>Live Client Projects in Web Development</vt:lpstr>
      <vt:lpstr>Course Context</vt:lpstr>
      <vt:lpstr>Project Requirements</vt:lpstr>
      <vt:lpstr>Instructor Burden</vt:lpstr>
      <vt:lpstr>Sample Projects</vt:lpstr>
      <vt:lpstr>Perspective</vt:lpstr>
      <vt:lpstr>Live Malicious Data in Security</vt:lpstr>
      <vt:lpstr>Security and live data: motivation</vt:lpstr>
      <vt:lpstr>Collecting live data sets</vt:lpstr>
      <vt:lpstr>Security and live data: motivation</vt:lpstr>
      <vt:lpstr>Solution: separate network</vt:lpstr>
      <vt:lpstr>Projects (experiences)</vt:lpstr>
      <vt:lpstr>Projects (Spring 2015)</vt:lpstr>
      <vt:lpstr>Live Projects in Software Engineering</vt:lpstr>
      <vt:lpstr>Live Projects in Software Engineering - The Motivation</vt:lpstr>
      <vt:lpstr>Live Projects in Software Engineering – The Setup</vt:lpstr>
      <vt:lpstr>Live Projects in Software Engineering – The Execution</vt:lpstr>
      <vt:lpstr>Live Projects in Software Engineering – The Challenges</vt:lpstr>
      <vt:lpstr>Live Projects in Software Engineering – The Finished Products</vt:lpstr>
      <vt:lpstr>Questions?</vt:lpstr>
      <vt:lpstr>Visit www.radford.edu/liveITprojects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Highlander</dc:creator>
  <cp:lastModifiedBy>Joe Chase</cp:lastModifiedBy>
  <cp:revision>24</cp:revision>
  <dcterms:created xsi:type="dcterms:W3CDTF">2013-09-24T16:10:26Z</dcterms:created>
  <dcterms:modified xsi:type="dcterms:W3CDTF">2015-03-05T16:21:30Z</dcterms:modified>
</cp:coreProperties>
</file>