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8" r:id="rId2"/>
    <p:sldId id="260" r:id="rId3"/>
    <p:sldId id="259" r:id="rId4"/>
    <p:sldId id="264" r:id="rId5"/>
    <p:sldId id="265" r:id="rId6"/>
    <p:sldId id="257" r:id="rId7"/>
    <p:sldId id="261" r:id="rId8"/>
    <p:sldId id="266" r:id="rId9"/>
    <p:sldId id="270" r:id="rId10"/>
    <p:sldId id="267" r:id="rId11"/>
    <p:sldId id="268" r:id="rId12"/>
    <p:sldId id="269" r:id="rId13"/>
    <p:sldId id="271" r:id="rId14"/>
    <p:sldId id="272" r:id="rId15"/>
    <p:sldId id="273" r:id="rId16"/>
    <p:sldId id="381" r:id="rId17"/>
    <p:sldId id="352" r:id="rId18"/>
    <p:sldId id="353" r:id="rId19"/>
    <p:sldId id="354" r:id="rId20"/>
    <p:sldId id="355" r:id="rId21"/>
    <p:sldId id="382" r:id="rId22"/>
    <p:sldId id="383" r:id="rId23"/>
    <p:sldId id="276" r:id="rId24"/>
    <p:sldId id="277" r:id="rId25"/>
    <p:sldId id="274" r:id="rId26"/>
    <p:sldId id="275" r:id="rId27"/>
    <p:sldId id="281" r:id="rId28"/>
    <p:sldId id="286" r:id="rId29"/>
    <p:sldId id="282" r:id="rId30"/>
    <p:sldId id="283" r:id="rId31"/>
    <p:sldId id="284" r:id="rId32"/>
    <p:sldId id="285" r:id="rId33"/>
    <p:sldId id="287" r:id="rId34"/>
    <p:sldId id="288" r:id="rId35"/>
    <p:sldId id="289" r:id="rId36"/>
    <p:sldId id="290" r:id="rId37"/>
    <p:sldId id="292" r:id="rId38"/>
    <p:sldId id="328" r:id="rId39"/>
    <p:sldId id="329" r:id="rId40"/>
    <p:sldId id="338" r:id="rId41"/>
    <p:sldId id="339" r:id="rId42"/>
    <p:sldId id="330" r:id="rId43"/>
    <p:sldId id="331" r:id="rId44"/>
    <p:sldId id="377" r:id="rId45"/>
    <p:sldId id="378" r:id="rId46"/>
    <p:sldId id="379" r:id="rId47"/>
    <p:sldId id="367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48" r:id="rId58"/>
    <p:sldId id="349" r:id="rId59"/>
    <p:sldId id="344" r:id="rId60"/>
    <p:sldId id="350" r:id="rId61"/>
    <p:sldId id="341" r:id="rId62"/>
    <p:sldId id="342" r:id="rId63"/>
    <p:sldId id="291" r:id="rId64"/>
    <p:sldId id="340" r:id="rId65"/>
    <p:sldId id="332" r:id="rId66"/>
    <p:sldId id="333" r:id="rId67"/>
  </p:sldIdLst>
  <p:sldSz cx="9144000" cy="6858000" type="screen4x3"/>
  <p:notesSz cx="6858000" cy="9144000"/>
  <p:custDataLst>
    <p:tags r:id="rId6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9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59386D0-1F27-4148-8F3E-42A11E83E395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89A3735-2135-4640-BFD6-30A1FC688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00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11A6C-7D51-4D61-B8AB-A4C428B7B47F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3BB39-1BBD-4F29-8D49-439D8A351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94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7286-A1D5-4D8E-9FF4-8F95BBB7E3D8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EABBA-4BC0-4CB6-A36A-CA957BEBA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16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AD75D-68B2-4627-A02B-E1C4002A8A05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682E6-9566-4727-B3DF-8A0187609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7751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8105B-62B1-4AEE-B2FC-F5EFC2243098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D01F-966D-42BE-8061-D72F0F668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0922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D794F-A934-4A96-854C-6CBD67E2CDC3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EA279-22BB-41F2-8F74-8E9968F7F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83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8CEA9-5B1C-462F-AB4F-8954154F7DE4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CE0D2-1088-4997-AC63-8D9B8E2F5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552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7B154-FAE8-42C0-9CB4-8CF32C9B579A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BCD02-36C2-4E88-9255-50DCE2934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8436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F8737-7925-4248-956E-1C9D321ED0DD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6CC1E-FF23-4D7B-961A-97E49DAF3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1694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8A357-FF7E-4F6B-897C-2098DE148FEE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DEA44-F332-46F8-A486-BF09ADAE6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97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698B6-F02E-4A3C-BCCC-93760BCF3D77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DC874-2A0D-4B1A-9E0C-8F2B28C35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589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19EAA-2322-4743-92E8-7BE9C007C3E2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2B8BE-D3A0-4981-96D9-127E1ED10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8588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D5B8F2-DEA2-4664-9886-A4EA4BB7900D}" type="datetimeFigureOut">
              <a:rPr lang="en-US"/>
              <a:pPr>
                <a:defRPr/>
              </a:pPr>
              <a:t>3/14/2011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5667B2-7039-475B-AA86-90A38D47D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87" r:id="rId2"/>
    <p:sldLayoutId id="2147483796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7" r:id="rId9"/>
    <p:sldLayoutId id="2147483793" r:id="rId10"/>
    <p:sldLayoutId id="2147483794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013840" y="914400"/>
            <a:ext cx="70857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latin typeface="Constantia" pitchFamily="18" charset="0"/>
              </a:rPr>
              <a:t>Radford University’s Polar Research </a:t>
            </a:r>
            <a:r>
              <a:rPr lang="en-US" sz="2800" dirty="0" smtClean="0">
                <a:latin typeface="Constantia" pitchFamily="18" charset="0"/>
              </a:rPr>
              <a:t>Program</a:t>
            </a:r>
            <a:endParaRPr lang="en-US" sz="2400" dirty="0">
              <a:latin typeface="Constantia" pitchFamily="18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30417" y="2017628"/>
            <a:ext cx="38404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Rhett Herman</a:t>
            </a:r>
          </a:p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Radford University Department of Physics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400012" y="2017628"/>
            <a:ext cx="43209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Dan Blake</a:t>
            </a:r>
          </a:p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Southwest Virginia Governor’s School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46113" y="130175"/>
            <a:ext cx="7735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March 2008, Barrow, Alaska—another trip with more students</a:t>
            </a:r>
          </a:p>
          <a:p>
            <a:pPr algn="ctr" eaLnBrk="1" hangingPunct="1"/>
            <a:endParaRPr lang="en-US" sz="1100">
              <a:latin typeface="Constantia" pitchFamily="18" charset="0"/>
            </a:endParaRPr>
          </a:p>
          <a:p>
            <a:pPr algn="ctr" eaLnBrk="1" hangingPunct="1"/>
            <a:r>
              <a:rPr lang="en-US" sz="2000">
                <a:latin typeface="Constantia" pitchFamily="18" charset="0"/>
              </a:rPr>
              <a:t>Caleigh is pulling the expanded OhmMapper, Trevor is there to keep her from falling since it gets hung up on things at odd times.</a:t>
            </a:r>
          </a:p>
        </p:txBody>
      </p:sp>
      <p:pic>
        <p:nvPicPr>
          <p:cNvPr id="14339" name="Picture 2" descr="C:\Docs\research\polar-research\2008-march-barrow\pics-031108-barrow-tuesday\100_2557-8in-200dpi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0" y="1300599"/>
            <a:ext cx="7498080" cy="562356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646113" y="130175"/>
            <a:ext cx="7735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March 2008, Barrow, Alaska—another trip with more students</a:t>
            </a:r>
          </a:p>
        </p:txBody>
      </p:sp>
      <p:pic>
        <p:nvPicPr>
          <p:cNvPr id="15363" name="Picture 2" descr="C:\Docs\research\polar-research\2008-march-barrow\pics-031108-barrow-tuesday\100_2572-4in-230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2" y="914400"/>
            <a:ext cx="4023360" cy="30175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C:\Docs\research\polar-research\2008-march-barrow\pics-031108-barrow-tuesday\100_2598-5in-200d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4023360" cy="30175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4249738" y="1143000"/>
            <a:ext cx="4360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Constantia" pitchFamily="18" charset="0"/>
              </a:rPr>
              <a:t>Jury-rigging cold protection for the ground penetrating radar control console</a:t>
            </a:r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685800" y="4419600"/>
            <a:ext cx="4343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Constantia" pitchFamily="18" charset="0"/>
                <a:sym typeface="Wingdings" pitchFamily="2" charset="2"/>
              </a:rPr>
              <a:t>Caleigh actually worked up a sweat pulling the OhmMapper resistivity array</a:t>
            </a:r>
            <a:endParaRPr lang="en-US" sz="20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646113" y="130175"/>
            <a:ext cx="7735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March 2008, Barrow, Alaska—another trip with more students</a:t>
            </a:r>
          </a:p>
        </p:txBody>
      </p:sp>
      <p:pic>
        <p:nvPicPr>
          <p:cNvPr id="16387" name="Picture 4" descr="C:\Docs\research\polar-research\2008-march-barrow\pics-031108-barrow-tuesday\100_2615-3x4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4" y="838200"/>
            <a:ext cx="4023360" cy="30175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C:\Docs\research\polar-research\2008-march-barrow\pics-031108-barrow-tuesday\100_2620-3x4-200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98" y="3733800"/>
            <a:ext cx="4023360" cy="30175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4303713" y="1143000"/>
            <a:ext cx="4306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Constantia" pitchFamily="18" charset="0"/>
              </a:rPr>
              <a:t>Laura and Jeremy have successfully finished the ground penetrating radar work for the day</a:t>
            </a:r>
          </a:p>
        </p:txBody>
      </p: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685800" y="3994150"/>
            <a:ext cx="4343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latin typeface="Constantia" pitchFamily="18" charset="0"/>
                <a:sym typeface="Wingdings" pitchFamily="2" charset="2"/>
              </a:rPr>
              <a:t>Group picture in the cafeteria of </a:t>
            </a:r>
          </a:p>
          <a:p>
            <a:pPr eaLnBrk="1" hangingPunct="1"/>
            <a:r>
              <a:rPr lang="en-US" sz="2000">
                <a:latin typeface="Constantia" pitchFamily="18" charset="0"/>
                <a:sym typeface="Wingdings" pitchFamily="2" charset="2"/>
              </a:rPr>
              <a:t>the community college on grounds</a:t>
            </a:r>
          </a:p>
          <a:p>
            <a:pPr eaLnBrk="1" hangingPunct="1"/>
            <a:r>
              <a:rPr lang="en-US" sz="2000">
                <a:latin typeface="Constantia" pitchFamily="18" charset="0"/>
                <a:sym typeface="Wingdings" pitchFamily="2" charset="2"/>
              </a:rPr>
              <a:t>of the Naval Arctic Research Lab</a:t>
            </a:r>
          </a:p>
          <a:p>
            <a:pPr eaLnBrk="1" hangingPunct="1"/>
            <a:r>
              <a:rPr lang="en-US" sz="2000">
                <a:latin typeface="Constantia" pitchFamily="18" charset="0"/>
                <a:sym typeface="Wingdings" pitchFamily="2" charset="2"/>
              </a:rPr>
              <a:t>(NARL) where we stayed.</a:t>
            </a:r>
          </a:p>
          <a:p>
            <a:pPr eaLnBrk="1" hangingPunct="1"/>
            <a:endParaRPr lang="en-US" sz="2000">
              <a:latin typeface="Constantia" pitchFamily="18" charset="0"/>
              <a:sym typeface="Wingdings" pitchFamily="2" charset="2"/>
            </a:endParaRPr>
          </a:p>
          <a:p>
            <a:pPr eaLnBrk="1" hangingPunct="1"/>
            <a:r>
              <a:rPr lang="en-US" sz="2000">
                <a:latin typeface="Constantia" pitchFamily="18" charset="0"/>
                <a:sym typeface="Wingdings" pitchFamily="2" charset="2"/>
              </a:rPr>
              <a:t>Lewis Brower (to my right) let us sample some real Native delicacies—whale, elephant seal, etc. </a:t>
            </a:r>
            <a:endParaRPr lang="en-US" sz="20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646113" y="76200"/>
            <a:ext cx="77358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000" dirty="0">
                <a:latin typeface="Constantia" pitchFamily="18" charset="0"/>
              </a:rPr>
              <a:t>But the bottom line is always the relevant scientific work.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000" dirty="0">
                <a:latin typeface="Constantia" pitchFamily="18" charset="0"/>
              </a:rPr>
              <a:t>For the first time we </a:t>
            </a:r>
            <a:r>
              <a:rPr lang="en-US" sz="2000" dirty="0" smtClean="0">
                <a:latin typeface="Constantia" pitchFamily="18" charset="0"/>
              </a:rPr>
              <a:t>had data </a:t>
            </a:r>
            <a:r>
              <a:rPr lang="en-US" sz="2000" dirty="0">
                <a:latin typeface="Constantia" pitchFamily="18" charset="0"/>
              </a:rPr>
              <a:t>for imaging the ice in 3 dimensions.</a:t>
            </a:r>
          </a:p>
        </p:txBody>
      </p:sp>
      <p:pic>
        <p:nvPicPr>
          <p:cNvPr id="17411" name="Picture 2" descr="C:\Docs\AGU\2008-fall-san-francisco\barrow-poster-with-students\2008-fall-agu\031208-lines-1-9-only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0"/>
          <a:stretch>
            <a:fillRect/>
          </a:stretch>
        </p:blipFill>
        <p:spPr bwMode="auto">
          <a:xfrm>
            <a:off x="0" y="14192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646113" y="76200"/>
            <a:ext cx="7735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000">
                <a:latin typeface="Constantia" pitchFamily="18" charset="0"/>
              </a:rPr>
              <a:t>But the bottom line is always the relevant scientific work.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000">
                <a:latin typeface="Constantia" pitchFamily="18" charset="0"/>
              </a:rPr>
              <a:t>We also have unprecedented 500-meter line to compare with 2006.</a:t>
            </a:r>
          </a:p>
        </p:txBody>
      </p:sp>
      <p:pic>
        <p:nvPicPr>
          <p:cNvPr id="31746" name="Picture 2" descr="C:\Docs\AGU\2008-fall-san-francisco\All Inversion files\031108-500m-5Rx-dataset2-n-0.625.Res2dinv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1400" y="3825875"/>
            <a:ext cx="315658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 descr="C:\Docs\AGU\2008-fall-san-francisco\All Inversion files\031108-500m-5Rx-dataset2-n-0.625.Res2dinv-20-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1"/>
          <a:stretch>
            <a:fillRect/>
          </a:stretch>
        </p:blipFill>
        <p:spPr bwMode="auto">
          <a:xfrm>
            <a:off x="336550" y="1577975"/>
            <a:ext cx="833437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646113" y="139700"/>
            <a:ext cx="77358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onstantia" pitchFamily="18" charset="0"/>
              </a:rPr>
              <a:t>But the bottom line is always the relevant scientific work.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And we may have quantified the health and age of the sea ice using </a:t>
            </a:r>
            <a:r>
              <a:rPr lang="en-US" sz="2000" b="1" i="1" u="sng" dirty="0">
                <a:latin typeface="Constantia" pitchFamily="18" charset="0"/>
              </a:rPr>
              <a:t>fractal analysis</a:t>
            </a:r>
            <a:r>
              <a:rPr lang="en-US" sz="2000" dirty="0">
                <a:latin typeface="Constantia" pitchFamily="18" charset="0"/>
              </a:rPr>
              <a:t>. 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Fractal analysis quantifies the “degree of roughness” of the ice/water boundary</a:t>
            </a:r>
            <a:r>
              <a:rPr lang="en-US" sz="2000" dirty="0" smtClean="0">
                <a:latin typeface="Constantia" pitchFamily="18" charset="0"/>
              </a:rPr>
              <a:t>.</a:t>
            </a:r>
            <a:endParaRPr lang="en-US" sz="2000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646113" y="139700"/>
            <a:ext cx="77358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onstantia" pitchFamily="18" charset="0"/>
              </a:rPr>
              <a:t>But the bottom line is always the relevant scientific </a:t>
            </a:r>
            <a:r>
              <a:rPr lang="en-US" sz="2000" dirty="0" smtClean="0">
                <a:latin typeface="Constantia" pitchFamily="18" charset="0"/>
              </a:rPr>
              <a:t>work.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Start with an image of the ice (in intuitive colors).</a:t>
            </a:r>
            <a:endParaRPr lang="en-US" sz="2000" dirty="0">
              <a:latin typeface="Constantia" pitchFamily="18" charset="0"/>
            </a:endParaRPr>
          </a:p>
        </p:txBody>
      </p:sp>
      <p:pic>
        <p:nvPicPr>
          <p:cNvPr id="3" name="Picture 5" descr="Copy of 031606-100m-grid-x-0m-6m-5-depths-3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r="10257"/>
          <a:stretch/>
        </p:blipFill>
        <p:spPr bwMode="auto">
          <a:xfrm>
            <a:off x="0" y="1273175"/>
            <a:ext cx="914400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py of 031606-100m-grid-x-0m-6m-5-depths-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r="10257"/>
          <a:stretch/>
        </p:blipFill>
        <p:spPr bwMode="auto">
          <a:xfrm>
            <a:off x="1" y="3833813"/>
            <a:ext cx="9144000" cy="25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opy of 031606-100m-grid-x-0m-6m-5-depths-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6383338"/>
            <a:ext cx="6464300" cy="4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56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89059" y="139700"/>
            <a:ext cx="804999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onstantia" pitchFamily="18" charset="0"/>
              </a:rPr>
              <a:t>But the bottom line is always the relevant scientific </a:t>
            </a:r>
            <a:r>
              <a:rPr lang="en-US" sz="2000" dirty="0" smtClean="0">
                <a:latin typeface="Constantia" pitchFamily="18" charset="0"/>
              </a:rPr>
              <a:t>work.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Create a black-and-white scale which isolates the ice/water boundary</a:t>
            </a:r>
            <a:r>
              <a:rPr lang="en-US" sz="2000" dirty="0" smtClean="0">
                <a:latin typeface="Constantia" pitchFamily="18" charset="0"/>
              </a:rPr>
              <a:t>.</a:t>
            </a:r>
            <a:endParaRPr lang="en-US" sz="2000" dirty="0">
              <a:latin typeface="Constantia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1" y="1300885"/>
            <a:ext cx="9144001" cy="4926012"/>
            <a:chOff x="1036725" y="1674813"/>
            <a:chExt cx="7143751" cy="4926012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1" r="10507"/>
            <a:stretch/>
          </p:blipFill>
          <p:spPr bwMode="auto">
            <a:xfrm>
              <a:off x="1036725" y="1674813"/>
              <a:ext cx="7143751" cy="2468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7" r="10541"/>
            <a:stretch/>
          </p:blipFill>
          <p:spPr bwMode="auto">
            <a:xfrm>
              <a:off x="1036726" y="4138613"/>
              <a:ext cx="7143750" cy="2462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7" descr="Copy of 031606-100m-grid-x-0m-6m-5-depths-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6383338"/>
            <a:ext cx="6464300" cy="47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414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57203" y="222675"/>
            <a:ext cx="6388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charset="0"/>
              </a:defRPr>
            </a:lvl1pPr>
            <a:lvl2pPr marL="628650" indent="-171450">
              <a:defRPr>
                <a:solidFill>
                  <a:schemeClr val="tx1"/>
                </a:solidFill>
                <a:latin typeface="Arial" charset="0"/>
              </a:defRPr>
            </a:lvl2pPr>
            <a:lvl3pPr marL="1085850" indent="-171450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30000"/>
              </a:spcBef>
            </a:pPr>
            <a:r>
              <a:rPr lang="en-US" sz="2000" dirty="0">
                <a:latin typeface="+mn-lt"/>
              </a:rPr>
              <a:t>Analyze </a:t>
            </a:r>
            <a:r>
              <a:rPr lang="en-US" sz="2000" dirty="0" smtClean="0">
                <a:latin typeface="+mn-lt"/>
              </a:rPr>
              <a:t>the boundary line for its fractal dimension</a:t>
            </a:r>
            <a:endParaRPr lang="en-US" sz="2000" dirty="0">
              <a:latin typeface="+mn-lt"/>
            </a:endParaRPr>
          </a:p>
        </p:txBody>
      </p:sp>
      <p:pic>
        <p:nvPicPr>
          <p:cNvPr id="1026" name="Picture 2" descr="C:\Docs\1011\activities-2010-2011\15x15-and-20x20-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745617"/>
            <a:ext cx="758190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s\1011\activities-2010-2011\50x50-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28" y="3865528"/>
            <a:ext cx="2992472" cy="299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4431908" y="4763068"/>
            <a:ext cx="1583140" cy="1555844"/>
          </a:xfrm>
          <a:custGeom>
            <a:avLst/>
            <a:gdLst>
              <a:gd name="connsiteX0" fmla="*/ 0 w 2320120"/>
              <a:gd name="connsiteY0" fmla="*/ 0 h 1555844"/>
              <a:gd name="connsiteX1" fmla="*/ 518615 w 2320120"/>
              <a:gd name="connsiteY1" fmla="*/ 1296537 h 1555844"/>
              <a:gd name="connsiteX2" fmla="*/ 2320120 w 2320120"/>
              <a:gd name="connsiteY2" fmla="*/ 1555844 h 15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0120" h="1555844">
                <a:moveTo>
                  <a:pt x="0" y="0"/>
                </a:moveTo>
                <a:cubicBezTo>
                  <a:pt x="65964" y="518615"/>
                  <a:pt x="131928" y="1037230"/>
                  <a:pt x="518615" y="1296537"/>
                </a:cubicBezTo>
                <a:cubicBezTo>
                  <a:pt x="905302" y="1555844"/>
                  <a:pt x="1612711" y="1555844"/>
                  <a:pt x="2320120" y="1555844"/>
                </a:cubicBezTo>
              </a:path>
            </a:pathLst>
          </a:cu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4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4288" y="593725"/>
            <a:ext cx="9080500" cy="6172200"/>
            <a:chOff x="9" y="374"/>
            <a:chExt cx="5720" cy="3888"/>
          </a:xfrm>
        </p:grpSpPr>
        <p:pic>
          <p:nvPicPr>
            <p:cNvPr id="3" name="Picture 4" descr="4-6-60_T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" y="2074"/>
              <a:ext cx="1859" cy="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5" descr="4-6-60_Midd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" y="2391"/>
              <a:ext cx="1791" cy="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1-3-60_T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" y="374"/>
              <a:ext cx="1863" cy="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1-3-60_Midd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" y="662"/>
              <a:ext cx="1852" cy="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1-3-60_Botto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950"/>
              <a:ext cx="1837" cy="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123" y="1267"/>
              <a:ext cx="605" cy="4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28650" indent="-1714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85850" indent="-171450"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Line 1</a:t>
              </a:r>
            </a:p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D=1.147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3024" y="1575"/>
              <a:ext cx="605" cy="4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28650" indent="-1714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85850" indent="-171450"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Line 2</a:t>
              </a:r>
            </a:p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D=1.137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4954" y="1814"/>
              <a:ext cx="605" cy="4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28650" indent="-1714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85850" indent="-171450"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Line 3</a:t>
              </a:r>
            </a:p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D=1.122</a:t>
              </a: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1094" y="2958"/>
              <a:ext cx="605" cy="4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28650" indent="-1714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85850" indent="-171450"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Line 4</a:t>
              </a:r>
            </a:p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D=1.129</a:t>
              </a: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3024" y="3246"/>
              <a:ext cx="605" cy="4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28650" indent="-1714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85850" indent="-171450"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Line 5</a:t>
              </a:r>
            </a:p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D=1.132</a:t>
              </a:r>
            </a:p>
          </p:txBody>
        </p:sp>
        <p:pic>
          <p:nvPicPr>
            <p:cNvPr id="13" name="Picture 6" descr="4-6-60_Botto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" y="2650"/>
              <a:ext cx="1870" cy="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4982" y="3542"/>
              <a:ext cx="605" cy="4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628650" indent="-1714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085850" indent="-171450"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Line 6</a:t>
              </a:r>
            </a:p>
            <a:p>
              <a:pPr algn="ctr" eaLnBrk="1" hangingPunct="1">
                <a:spcBef>
                  <a:spcPct val="30000"/>
                </a:spcBef>
              </a:pPr>
              <a:r>
                <a:rPr lang="en-US" sz="1600">
                  <a:solidFill>
                    <a:schemeClr val="bg1"/>
                  </a:solidFill>
                </a:rPr>
                <a:t>D=1.144</a:t>
              </a:r>
            </a:p>
          </p:txBody>
        </p: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357203" y="222675"/>
            <a:ext cx="6388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charset="0"/>
              </a:defRPr>
            </a:lvl1pPr>
            <a:lvl2pPr marL="628650" indent="-171450">
              <a:defRPr>
                <a:solidFill>
                  <a:schemeClr val="tx1"/>
                </a:solidFill>
                <a:latin typeface="Arial" charset="0"/>
              </a:defRPr>
            </a:lvl2pPr>
            <a:lvl3pPr marL="1085850" indent="-171450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30000"/>
              </a:spcBef>
            </a:pPr>
            <a:r>
              <a:rPr lang="en-US" sz="2000" dirty="0">
                <a:latin typeface="+mn-lt"/>
              </a:rPr>
              <a:t>Analyze </a:t>
            </a:r>
            <a:r>
              <a:rPr lang="en-US" sz="2000" dirty="0" smtClean="0">
                <a:latin typeface="+mn-lt"/>
              </a:rPr>
              <a:t>the boundary line for its fractal dimension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77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646113" y="0"/>
            <a:ext cx="7735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One thing led to another and then 2 students and I were at the North Pole in April of 2003 with other scientists and educators.</a:t>
            </a:r>
          </a:p>
        </p:txBody>
      </p:sp>
      <p:pic>
        <p:nvPicPr>
          <p:cNvPr id="6147" name="Picture 2" descr="C:\Docs\research\north pole 2003\pictures\P4200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8" y="1018460"/>
            <a:ext cx="7863840" cy="58961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57203" y="290915"/>
            <a:ext cx="6388866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charset="0"/>
              </a:defRPr>
            </a:lvl1pPr>
            <a:lvl2pPr marL="628650" indent="-171450">
              <a:defRPr>
                <a:solidFill>
                  <a:schemeClr val="tx1"/>
                </a:solidFill>
                <a:latin typeface="Arial" charset="0"/>
              </a:defRPr>
            </a:lvl2pPr>
            <a:lvl3pPr marL="1085850" indent="-171450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30000"/>
              </a:spcBef>
            </a:pPr>
            <a:r>
              <a:rPr lang="en-US" sz="2000" dirty="0">
                <a:latin typeface="+mn-lt"/>
              </a:rPr>
              <a:t>Analyze </a:t>
            </a:r>
            <a:r>
              <a:rPr lang="en-US" sz="2000" dirty="0" smtClean="0">
                <a:latin typeface="+mn-lt"/>
              </a:rPr>
              <a:t>the boundary line for its fractal dimension</a:t>
            </a:r>
          </a:p>
          <a:p>
            <a:pPr marL="0" indent="0" algn="ctr" eaLnBrk="1" hangingPunct="1">
              <a:spcBef>
                <a:spcPct val="30000"/>
              </a:spcBef>
            </a:pPr>
            <a:endParaRPr lang="en-US" sz="2000" dirty="0">
              <a:latin typeface="+mn-lt"/>
            </a:endParaRPr>
          </a:p>
          <a:p>
            <a:pPr marL="0" indent="0" algn="ctr" eaLnBrk="1" hangingPunct="1">
              <a:spcBef>
                <a:spcPct val="30000"/>
              </a:spcBef>
            </a:pPr>
            <a:r>
              <a:rPr lang="en-US" sz="2000" dirty="0" smtClean="0">
                <a:latin typeface="+mn-lt"/>
              </a:rPr>
              <a:t>Does that fractal dimension relate to things like the age or health of the sea ice???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77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57203" y="290915"/>
            <a:ext cx="6388866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charset="0"/>
              </a:defRPr>
            </a:lvl1pPr>
            <a:lvl2pPr marL="628650" indent="-171450">
              <a:defRPr>
                <a:solidFill>
                  <a:schemeClr val="tx1"/>
                </a:solidFill>
                <a:latin typeface="Arial" charset="0"/>
              </a:defRPr>
            </a:lvl2pPr>
            <a:lvl3pPr marL="1085850" indent="-171450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30000"/>
              </a:spcBef>
            </a:pPr>
            <a:r>
              <a:rPr lang="en-US" sz="2000" dirty="0">
                <a:latin typeface="+mn-lt"/>
              </a:rPr>
              <a:t>Analyze </a:t>
            </a:r>
            <a:r>
              <a:rPr lang="en-US" sz="2000" dirty="0" smtClean="0">
                <a:latin typeface="+mn-lt"/>
              </a:rPr>
              <a:t>the boundary line for its fractal dimension</a:t>
            </a:r>
          </a:p>
          <a:p>
            <a:pPr marL="0" indent="0" algn="ctr" eaLnBrk="1" hangingPunct="1">
              <a:spcBef>
                <a:spcPct val="30000"/>
              </a:spcBef>
            </a:pPr>
            <a:endParaRPr lang="en-US" sz="2000" dirty="0">
              <a:latin typeface="+mn-lt"/>
            </a:endParaRPr>
          </a:p>
          <a:p>
            <a:pPr marL="0" indent="0" algn="ctr" eaLnBrk="1" hangingPunct="1">
              <a:spcBef>
                <a:spcPct val="30000"/>
              </a:spcBef>
            </a:pPr>
            <a:r>
              <a:rPr lang="en-US" sz="2000" dirty="0" smtClean="0">
                <a:latin typeface="+mn-lt"/>
              </a:rPr>
              <a:t>Does that fractal dimension relate to things like the age or health of the sea ice???</a:t>
            </a:r>
            <a:endParaRPr lang="en-US" sz="2000" dirty="0">
              <a:latin typeface="+mn-lt"/>
            </a:endParaRPr>
          </a:p>
        </p:txBody>
      </p:sp>
      <p:pic>
        <p:nvPicPr>
          <p:cNvPr id="2050" name="Picture 2" descr="C:\Users\rherman\AppData\Local\Microsoft\Windows\Temporary Internet Files\Content.IE5\TBFEZQNC\MC900434411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16" y="2760260"/>
            <a:ext cx="2286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616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57203" y="290915"/>
            <a:ext cx="6388866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charset="0"/>
              </a:defRPr>
            </a:lvl1pPr>
            <a:lvl2pPr marL="628650" indent="-171450">
              <a:defRPr>
                <a:solidFill>
                  <a:schemeClr val="tx1"/>
                </a:solidFill>
                <a:latin typeface="Arial" charset="0"/>
              </a:defRPr>
            </a:lvl2pPr>
            <a:lvl3pPr marL="1085850" indent="-171450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30000"/>
              </a:spcBef>
            </a:pPr>
            <a:r>
              <a:rPr lang="en-US" sz="2000" dirty="0">
                <a:latin typeface="+mn-lt"/>
              </a:rPr>
              <a:t>Analyze </a:t>
            </a:r>
            <a:r>
              <a:rPr lang="en-US" sz="2000" dirty="0" smtClean="0">
                <a:latin typeface="+mn-lt"/>
              </a:rPr>
              <a:t>the boundary line for its fractal dimension</a:t>
            </a:r>
          </a:p>
          <a:p>
            <a:pPr marL="0" indent="0" algn="ctr" eaLnBrk="1" hangingPunct="1">
              <a:spcBef>
                <a:spcPct val="30000"/>
              </a:spcBef>
            </a:pPr>
            <a:endParaRPr lang="en-US" sz="2000" dirty="0">
              <a:latin typeface="+mn-lt"/>
            </a:endParaRPr>
          </a:p>
          <a:p>
            <a:pPr marL="0" indent="0" algn="ctr" eaLnBrk="1" hangingPunct="1">
              <a:spcBef>
                <a:spcPct val="30000"/>
              </a:spcBef>
            </a:pPr>
            <a:r>
              <a:rPr lang="en-US" sz="2000" dirty="0" smtClean="0">
                <a:latin typeface="+mn-lt"/>
              </a:rPr>
              <a:t>Does that fractal dimension relate to things like the age or health of the sea ice???</a:t>
            </a:r>
            <a:endParaRPr lang="en-US" sz="2000" dirty="0">
              <a:latin typeface="+mn-lt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0832" y="2255266"/>
            <a:ext cx="8894618" cy="264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charset="0"/>
              </a:defRPr>
            </a:lvl1pPr>
            <a:lvl2pPr marL="628650" indent="-171450">
              <a:defRPr>
                <a:solidFill>
                  <a:schemeClr val="tx1"/>
                </a:solidFill>
                <a:latin typeface="Arial" charset="0"/>
              </a:defRPr>
            </a:lvl2pPr>
            <a:lvl3pPr marL="1085850" indent="-171450"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80000"/>
              </a:spcBef>
              <a:buFontTx/>
              <a:buChar char="•"/>
            </a:pPr>
            <a:r>
              <a:rPr lang="en-US" dirty="0">
                <a:latin typeface="+mn-lt"/>
              </a:rPr>
              <a:t>There was a surprisingly consistent fractal dimension present in these cross-sections</a:t>
            </a:r>
          </a:p>
          <a:p>
            <a:pPr algn="ctr" eaLnBrk="1" hangingPunct="1">
              <a:lnSpc>
                <a:spcPct val="120000"/>
              </a:lnSpc>
              <a:spcBef>
                <a:spcPct val="80000"/>
              </a:spcBef>
            </a:pPr>
            <a:r>
              <a:rPr lang="en-US" b="1" dirty="0">
                <a:latin typeface="+mn-lt"/>
              </a:rPr>
              <a:t>D=1.135 </a:t>
            </a:r>
            <a:r>
              <a:rPr lang="en-US" b="1" dirty="0">
                <a:latin typeface="+mn-lt"/>
                <a:cs typeface="Arial" charset="0"/>
              </a:rPr>
              <a:t>± 0.009    R=0.999</a:t>
            </a:r>
          </a:p>
          <a:p>
            <a:pPr lvl="1">
              <a:lnSpc>
                <a:spcPct val="120000"/>
              </a:lnSpc>
              <a:spcBef>
                <a:spcPct val="80000"/>
              </a:spcBef>
              <a:buFontTx/>
              <a:buChar char="•"/>
            </a:pPr>
            <a:r>
              <a:rPr lang="en-US" dirty="0">
                <a:latin typeface="+mn-lt"/>
              </a:rPr>
              <a:t>This ice was less than 2 months old (recent breakup)</a:t>
            </a:r>
          </a:p>
          <a:p>
            <a:pPr lvl="1">
              <a:lnSpc>
                <a:spcPct val="120000"/>
              </a:lnSpc>
              <a:spcBef>
                <a:spcPct val="80000"/>
              </a:spcBef>
              <a:buFontTx/>
              <a:buChar char="•"/>
            </a:pPr>
            <a:r>
              <a:rPr lang="en-US" dirty="0">
                <a:latin typeface="+mn-lt"/>
              </a:rPr>
              <a:t>Fractal dimension of multiyear ice needed for comparison</a:t>
            </a:r>
          </a:p>
          <a:p>
            <a:pPr lvl="1">
              <a:lnSpc>
                <a:spcPct val="120000"/>
              </a:lnSpc>
              <a:spcBef>
                <a:spcPct val="80000"/>
              </a:spcBef>
              <a:buFontTx/>
              <a:buChar char="•"/>
            </a:pPr>
            <a:r>
              <a:rPr lang="en-US" dirty="0">
                <a:latin typeface="+mn-lt"/>
              </a:rPr>
              <a:t>Fractal dimension of 2d inversions should be compared to 3d inversions</a:t>
            </a:r>
          </a:p>
        </p:txBody>
      </p:sp>
    </p:spTree>
    <p:extLst>
      <p:ext uri="{BB962C8B-B14F-4D97-AF65-F5344CB8AC3E}">
        <p14:creationId xmlns:p14="http://schemas.microsoft.com/office/powerpoint/2010/main" val="837937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155561" y="139700"/>
            <a:ext cx="87169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Howev</a:t>
            </a:r>
            <a:r>
              <a:rPr lang="en-US" sz="2000" dirty="0" smtClean="0">
                <a:latin typeface="Constantia" pitchFamily="18" charset="0"/>
              </a:rPr>
              <a:t>er…in the meantime…</a:t>
            </a:r>
            <a:r>
              <a:rPr lang="en-US" sz="2000" dirty="0">
                <a:latin typeface="Constantia" pitchFamily="18" charset="0"/>
              </a:rPr>
              <a:t>w</a:t>
            </a:r>
            <a:r>
              <a:rPr lang="en-US" sz="2000" dirty="0" smtClean="0">
                <a:latin typeface="Constantia" pitchFamily="18" charset="0"/>
              </a:rPr>
              <a:t>e </a:t>
            </a:r>
            <a:r>
              <a:rPr lang="en-US" sz="2000" dirty="0">
                <a:latin typeface="Constantia" pitchFamily="18" charset="0"/>
              </a:rPr>
              <a:t>did get the </a:t>
            </a:r>
            <a:r>
              <a:rPr lang="en-US" sz="2000" dirty="0" smtClean="0">
                <a:latin typeface="Constantia" pitchFamily="18" charset="0"/>
              </a:rPr>
              <a:t>usual 25-below-zero </a:t>
            </a:r>
            <a:r>
              <a:rPr lang="en-US" sz="2000" dirty="0">
                <a:latin typeface="Constantia" pitchFamily="18" charset="0"/>
              </a:rPr>
              <a:t>“class picture” as with all such classes…</a:t>
            </a:r>
          </a:p>
        </p:txBody>
      </p:sp>
      <p:pic>
        <p:nvPicPr>
          <p:cNvPr id="20483" name="Picture 2" descr="C:\Docs\research\polar-research\2008-march-barrow\pics-jeremy\S7300521-8in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27635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646113" y="139700"/>
            <a:ext cx="7735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…as well as the </a:t>
            </a:r>
            <a:r>
              <a:rPr lang="en-US" sz="2000" b="1">
                <a:latin typeface="Constantia" pitchFamily="18" charset="0"/>
              </a:rPr>
              <a:t>REAL</a:t>
            </a:r>
            <a:r>
              <a:rPr lang="en-US" sz="2000">
                <a:latin typeface="Constantia" pitchFamily="18" charset="0"/>
              </a:rPr>
              <a:t> class photo!</a:t>
            </a:r>
          </a:p>
        </p:txBody>
      </p:sp>
      <p:pic>
        <p:nvPicPr>
          <p:cNvPr id="21507" name="Picture 2" descr="C:\Docs\research\polar-research\2008-march-barrow\pics-jeremy\S7300522-300dpi-4.5x6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214438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79375" y="139700"/>
            <a:ext cx="8875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Some students and I presented our work at the American Geophysical Union annual meeting in San Francisco, December 2008.</a:t>
            </a:r>
          </a:p>
        </p:txBody>
      </p:sp>
      <p:pic>
        <p:nvPicPr>
          <p:cNvPr id="22531" name="Picture 2" descr="C:\Docs\AGU\2008-fall-san-francisco\pics\100_3673-4in-230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284288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4516438" y="1839744"/>
            <a:ext cx="42195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>
                <a:latin typeface="Constantia" pitchFamily="18" charset="0"/>
              </a:rPr>
              <a:t>Laura Sweat, </a:t>
            </a:r>
            <a:r>
              <a:rPr lang="en-US" sz="2000" dirty="0">
                <a:latin typeface="Constantia" pitchFamily="18" charset="0"/>
              </a:rPr>
              <a:t>Jeremy </a:t>
            </a:r>
            <a:r>
              <a:rPr lang="en-US" sz="2000" dirty="0" smtClean="0">
                <a:latin typeface="Constantia" pitchFamily="18" charset="0"/>
              </a:rPr>
              <a:t>McLaughlin and </a:t>
            </a:r>
            <a:r>
              <a:rPr lang="en-US" sz="2000" dirty="0">
                <a:latin typeface="Constantia" pitchFamily="18" charset="0"/>
              </a:rPr>
              <a:t>Trevor </a:t>
            </a:r>
            <a:r>
              <a:rPr lang="en-US" sz="2000" dirty="0" err="1" smtClean="0">
                <a:latin typeface="Constantia" pitchFamily="18" charset="0"/>
              </a:rPr>
              <a:t>Twyford</a:t>
            </a:r>
            <a:r>
              <a:rPr lang="en-US" sz="2000" dirty="0" smtClean="0">
                <a:latin typeface="Constantia" pitchFamily="18" charset="0"/>
              </a:rPr>
              <a:t> in </a:t>
            </a:r>
            <a:r>
              <a:rPr lang="en-US" sz="2000" dirty="0">
                <a:latin typeface="Constantia" pitchFamily="18" charset="0"/>
              </a:rPr>
              <a:t>front of our poster at the AGU meeting.</a:t>
            </a:r>
          </a:p>
        </p:txBody>
      </p: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582613" y="4327525"/>
            <a:ext cx="80248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u="sng" dirty="0">
                <a:latin typeface="Constantia" pitchFamily="18" charset="0"/>
                <a:sym typeface="Wingdings" pitchFamily="2" charset="2"/>
              </a:rPr>
              <a:t>Their</a:t>
            </a:r>
            <a:r>
              <a:rPr lang="en-US" sz="2000" dirty="0">
                <a:latin typeface="Constantia" pitchFamily="18" charset="0"/>
                <a:sym typeface="Wingdings" pitchFamily="2" charset="2"/>
              </a:rPr>
              <a:t> presentation and discussion were so good that we were invited by the head of NASA’s </a:t>
            </a:r>
            <a:r>
              <a:rPr lang="en-US" sz="2000" dirty="0" err="1">
                <a:latin typeface="Constantia" pitchFamily="18" charset="0"/>
                <a:sym typeface="Wingdings" pitchFamily="2" charset="2"/>
              </a:rPr>
              <a:t>Cryospheric</a:t>
            </a:r>
            <a:r>
              <a:rPr lang="en-US" sz="2000" dirty="0">
                <a:latin typeface="Constantia" pitchFamily="18" charset="0"/>
                <a:sym typeface="Wingdings" pitchFamily="2" charset="2"/>
              </a:rPr>
              <a:t> Research Branch at the NASA Goddard Space Flight Center to give a talk to his research group!</a:t>
            </a:r>
          </a:p>
          <a:p>
            <a:pPr eaLnBrk="1" hangingPunct="1"/>
            <a:endParaRPr lang="en-US" sz="2000" dirty="0">
              <a:latin typeface="Constantia" pitchFamily="18" charset="0"/>
              <a:sym typeface="Wingdings" pitchFamily="2" charset="2"/>
            </a:endParaRPr>
          </a:p>
          <a:p>
            <a:pPr eaLnBrk="1" hangingPunct="1"/>
            <a:r>
              <a:rPr lang="en-US" sz="2000" dirty="0">
                <a:latin typeface="Constantia" pitchFamily="18" charset="0"/>
                <a:sym typeface="Wingdings" pitchFamily="2" charset="2"/>
              </a:rPr>
              <a:t>We went to NASA Goddard in March 2009 to give our research talk and consulted with them about the scientific plan for </a:t>
            </a:r>
            <a:r>
              <a:rPr lang="en-US" sz="2000" dirty="0" smtClean="0">
                <a:latin typeface="Constantia" pitchFamily="18" charset="0"/>
                <a:sym typeface="Wingdings" pitchFamily="2" charset="2"/>
              </a:rPr>
              <a:t>the next trip in 2010. </a:t>
            </a:r>
            <a:endParaRPr lang="en-US" sz="2000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169805" y="139700"/>
            <a:ext cx="875676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The March 2010 Arctic Geophysics class </a:t>
            </a:r>
            <a:r>
              <a:rPr lang="en-US" sz="2000" dirty="0">
                <a:latin typeface="Constantia" pitchFamily="18" charset="0"/>
              </a:rPr>
              <a:t>built on what </a:t>
            </a:r>
            <a:r>
              <a:rPr lang="en-US" sz="2000" dirty="0" smtClean="0">
                <a:latin typeface="Constantia" pitchFamily="18" charset="0"/>
              </a:rPr>
              <a:t>we had </a:t>
            </a:r>
            <a:r>
              <a:rPr lang="en-US" sz="2000" dirty="0">
                <a:latin typeface="Constantia" pitchFamily="18" charset="0"/>
              </a:rPr>
              <a:t>done before…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b="1" i="1" u="sng" dirty="0">
                <a:latin typeface="Constantia" pitchFamily="18" charset="0"/>
              </a:rPr>
              <a:t>Two</a:t>
            </a:r>
            <a:r>
              <a:rPr lang="en-US" sz="2000" dirty="0">
                <a:latin typeface="Constantia" pitchFamily="18" charset="0"/>
              </a:rPr>
              <a:t> full weeks, February 27-March 13…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1 RU Physics Professor…</a:t>
            </a: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5 RU Physics students…</a:t>
            </a:r>
          </a:p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1 </a:t>
            </a:r>
            <a:r>
              <a:rPr lang="en-US" sz="2000" dirty="0">
                <a:latin typeface="Constantia" pitchFamily="18" charset="0"/>
              </a:rPr>
              <a:t>high school Physics teachers…</a:t>
            </a:r>
          </a:p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3 </a:t>
            </a:r>
            <a:r>
              <a:rPr lang="en-US" sz="2000" dirty="0">
                <a:latin typeface="Constantia" pitchFamily="18" charset="0"/>
              </a:rPr>
              <a:t>high school Physics students…</a:t>
            </a: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1 middle school Physical Science teacher…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4 pieces of geophysical equipment…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and...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…a camera ready for the best class picture of them all!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</p:txBody>
      </p:sp>
      <p:pic>
        <p:nvPicPr>
          <p:cNvPr id="23555" name="Picture 3" descr="C:\Users\rherman\AppData\Local\Microsoft\Windows\Temporary Internet Files\Content.IE5\5X54D238\MC90043382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4881563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2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2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340648" y="139700"/>
            <a:ext cx="84150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But before we go that route, let’s take a </a:t>
            </a:r>
            <a:r>
              <a:rPr lang="en-US" sz="2000" dirty="0" smtClean="0">
                <a:latin typeface="Constantia" pitchFamily="18" charset="0"/>
              </a:rPr>
              <a:t>moment </a:t>
            </a:r>
            <a:r>
              <a:rPr lang="en-US" sz="2000" dirty="0" smtClean="0">
                <a:latin typeface="Constantia" pitchFamily="18" charset="0"/>
              </a:rPr>
              <a:t>for </a:t>
            </a:r>
            <a:r>
              <a:rPr lang="en-US" sz="2000" dirty="0">
                <a:latin typeface="Constantia" pitchFamily="18" charset="0"/>
              </a:rPr>
              <a:t>some tourist </a:t>
            </a:r>
            <a:r>
              <a:rPr lang="en-US" sz="2000" dirty="0" smtClean="0">
                <a:latin typeface="Constantia" pitchFamily="18" charset="0"/>
              </a:rPr>
              <a:t>pictures. </a:t>
            </a:r>
            <a:endParaRPr lang="en-US" sz="4400" dirty="0">
              <a:latin typeface="Constantia" pitchFamily="18" charset="0"/>
            </a:endParaRPr>
          </a:p>
        </p:txBody>
      </p:sp>
      <p:pic>
        <p:nvPicPr>
          <p:cNvPr id="24579" name="Picture 2" descr="C:\Docs\research\polar-research\2006 march pics\pics-031206-basc\100_0668-6x8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5" y="749300"/>
            <a:ext cx="8229600" cy="61722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141288" y="139700"/>
            <a:ext cx="8845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onstantia" pitchFamily="18" charset="0"/>
              </a:rPr>
              <a:t>Our little pink house on the grounds of the Naval Arctic Research </a:t>
            </a:r>
            <a:r>
              <a:rPr lang="en-US" sz="2000" dirty="0" smtClean="0">
                <a:latin typeface="Constantia" pitchFamily="18" charset="0"/>
              </a:rPr>
              <a:t>Lab </a:t>
            </a:r>
            <a:endParaRPr lang="en-US" sz="4400" dirty="0">
              <a:latin typeface="Constantia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9263" y="753754"/>
            <a:ext cx="8229600" cy="6172200"/>
            <a:chOff x="449263" y="753754"/>
            <a:chExt cx="8229600" cy="6172200"/>
          </a:xfrm>
        </p:grpSpPr>
        <p:pic>
          <p:nvPicPr>
            <p:cNvPr id="25602" name="Picture 2" descr="C:\Docs\research\polar-research\2008-march-barrow\pics-030908-barrow-sunday\100_2477-6x8-200dpi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63" y="753754"/>
              <a:ext cx="8229600" cy="617220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rot="16200000" flipH="1">
              <a:off x="3051175" y="1804988"/>
              <a:ext cx="1182688" cy="220662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s\research\polar-research\2006 march pics\pics-031506-wednesday\100_0730-6x8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15" y="672152"/>
            <a:ext cx="8321040" cy="624078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04825" y="139700"/>
            <a:ext cx="808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onstantia" pitchFamily="18" charset="0"/>
              </a:rPr>
              <a:t>James Inman walking to work </a:t>
            </a:r>
            <a:r>
              <a:rPr lang="en-US" sz="2000" dirty="0" smtClean="0">
                <a:latin typeface="Constantia" pitchFamily="18" charset="0"/>
              </a:rPr>
              <a:t>(March 2006 trip)</a:t>
            </a:r>
            <a:endParaRPr lang="en-US" sz="4400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s\research\north pole 2003\dan's pics\p4200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2" y="1021526"/>
            <a:ext cx="7863840" cy="58961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646113" y="0"/>
            <a:ext cx="7735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One thing led to another and then 2 students and I were at the North Pole in April of 2003 with other scientists and educators.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s\research\polar-research\2006 march pics\pics-031606-thursday\100_0763-6x8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2" y="826802"/>
            <a:ext cx="8138160" cy="61036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504825" y="139700"/>
            <a:ext cx="8086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onstantia" pitchFamily="18" charset="0"/>
              </a:rPr>
              <a:t>One of the entrances to the residential community college that also </a:t>
            </a:r>
            <a:r>
              <a:rPr lang="en-US" sz="2000" dirty="0" smtClean="0">
                <a:latin typeface="Constantia" pitchFamily="18" charset="0"/>
              </a:rPr>
              <a:t>houses </a:t>
            </a:r>
            <a:r>
              <a:rPr lang="en-US" sz="2000" dirty="0">
                <a:latin typeface="Constantia" pitchFamily="18" charset="0"/>
              </a:rPr>
              <a:t>the Barrow Arctic Science Consortium (BASC)</a:t>
            </a:r>
            <a:endParaRPr lang="en-US" sz="4400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504825" y="139700"/>
            <a:ext cx="808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Barrow is a long way from a lot of places!</a:t>
            </a:r>
            <a:endParaRPr lang="en-US" sz="4400">
              <a:latin typeface="Constantia" pitchFamily="18" charset="0"/>
            </a:endParaRPr>
          </a:p>
        </p:txBody>
      </p:sp>
      <p:pic>
        <p:nvPicPr>
          <p:cNvPr id="28675" name="Picture 2" descr="C:\Docs\research\polar-research\2006 march pics\pics-031706-friday\031706-barrow-distances-1-6x8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54" y="603912"/>
            <a:ext cx="8412480" cy="630936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504825" y="139700"/>
            <a:ext cx="808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Pictures in the town of Barrow (right next to Browerville) </a:t>
            </a:r>
            <a:endParaRPr lang="en-US" sz="4400">
              <a:latin typeface="Constantia" pitchFamily="18" charset="0"/>
            </a:endParaRPr>
          </a:p>
        </p:txBody>
      </p:sp>
      <p:pic>
        <p:nvPicPr>
          <p:cNvPr id="29699" name="Picture 3" descr="C:\Docs\research\polar-research\2006 march pics\james pictures\03-15-06\P3150290-3x4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27" y="844868"/>
            <a:ext cx="4023360" cy="30175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:\Docs\research\polar-research\2006 march pics\james pictures\03-15-06\P3150289-3x4-200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0" y="648018"/>
            <a:ext cx="4023360" cy="30175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:\Docs\research\polar-research\2006 march pics\james pictures\03-15-06\P3150291-3x4-200d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862388"/>
            <a:ext cx="4023360" cy="30175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C:\Docs\research\polar-research\2006 march pics\james pictures\03-15-06\P3150287-3x4-200dp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" y="3665538"/>
            <a:ext cx="4023360" cy="30175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s\research\polar-research\2008-march-barrow\pics-030908-barrow-sunday\100_2483-5in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3227388"/>
            <a:ext cx="4754880" cy="356616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C:\Docs\research\polar-research\2008-march-barrow\pics-030908-barrow-sunday\100_2486-5in-200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" y="154341"/>
            <a:ext cx="4754880" cy="356616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4813300" y="836613"/>
            <a:ext cx="408781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onstantia" pitchFamily="18" charset="0"/>
              </a:rPr>
              <a:t>Laura demonstrating that you can look good and be good at physics.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Jeremy practicing his ninja moves in his cold-weather gear.</a:t>
            </a:r>
            <a:endParaRPr lang="en-US" sz="4400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s\research\polar-research\2008-march-barrow\pics-030908-barrow-sunday\100_2488-8in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3" y="810927"/>
            <a:ext cx="8138160" cy="61036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68288" y="139700"/>
            <a:ext cx="859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Students hard at work with their advisor “supervising” and taking pictures.</a:t>
            </a:r>
            <a:endParaRPr lang="en-US" sz="44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s\research\polar-research\2008-march-barrow\pics-031008-barrow-monday\100_2545-6x8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9" y="615047"/>
            <a:ext cx="8412480" cy="630936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268288" y="139700"/>
            <a:ext cx="859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I am about 300 meters offshore as one crew heads back. </a:t>
            </a:r>
            <a:endParaRPr lang="en-US" sz="44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68288" y="139700"/>
            <a:ext cx="859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The cold and ice are ever-present.</a:t>
            </a:r>
            <a:endParaRPr lang="en-US" sz="4400">
              <a:latin typeface="Constantia" pitchFamily="18" charset="0"/>
            </a:endParaRPr>
          </a:p>
        </p:txBody>
      </p:sp>
      <p:pic>
        <p:nvPicPr>
          <p:cNvPr id="33795" name="Picture 2" descr="C:\Docs\research\polar-research\2008-march-barrow\pics-031108-barrow-tuesday\100_2603-5in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86" y="650265"/>
            <a:ext cx="4898432" cy="36738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C:\Docs\research\polar-research\2008-march-barrow\pics-031108-barrow-tuesday\100_2569-230dpi-3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661" y="4015128"/>
            <a:ext cx="4012157" cy="301085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s\research\polar-research\2010-march-barrow\big images\SANY1263-5in-200d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7" y="3137647"/>
            <a:ext cx="4959929" cy="372035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C:\Docs\research\polar-research\2008-march-barrow\pics-031208-barrow-wednesday\100_2663-3x4-200dp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1" y="539750"/>
            <a:ext cx="4012157" cy="30091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C:\Docs\research\polar-research\2010-march-barrow\big images\SANY1171-5in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2"/>
          <a:stretch>
            <a:fillRect/>
          </a:stretch>
        </p:blipFill>
        <p:spPr bwMode="auto">
          <a:xfrm>
            <a:off x="4265921" y="3045134"/>
            <a:ext cx="4905375" cy="384016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C:\Docs\research\polar-research\2010-march-barrow\big images\SANY1194-5in-200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84" y="-27296"/>
            <a:ext cx="5121276" cy="384016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5092392" y="495156"/>
            <a:ext cx="35480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>
                <a:latin typeface="Constantia" pitchFamily="18" charset="0"/>
              </a:rPr>
              <a:t>In the “Theatre” staging building getting ready to go out in the cold </a:t>
            </a:r>
            <a:endParaRPr lang="en-US" sz="2000" dirty="0">
              <a:latin typeface="Constantia" pitchFamily="18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244792" y="2337248"/>
            <a:ext cx="35480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Biyuan and Ashley working on the </a:t>
            </a:r>
            <a:r>
              <a:rPr lang="en-US" sz="2000" dirty="0" err="1" smtClean="0">
                <a:latin typeface="Constantia" pitchFamily="18" charset="0"/>
              </a:rPr>
              <a:t>Ohmmapper</a:t>
            </a:r>
            <a:r>
              <a:rPr lang="en-US" sz="2000" dirty="0">
                <a:latin typeface="Constantia" pitchFamily="18" charset="0"/>
              </a:rPr>
              <a:t> </a:t>
            </a:r>
            <a:r>
              <a:rPr lang="en-US" sz="2000" dirty="0" smtClean="0">
                <a:latin typeface="Constantia" pitchFamily="18" charset="0"/>
              </a:rPr>
              <a:t>connections </a:t>
            </a:r>
            <a:endParaRPr lang="en-US" sz="2000" dirty="0">
              <a:latin typeface="Constantia" pitchFamily="18" charset="0"/>
            </a:endParaRPr>
          </a:p>
        </p:txBody>
      </p:sp>
      <p:pic>
        <p:nvPicPr>
          <p:cNvPr id="6" name="Picture 2" descr="C:\Docs\0910\assessment symposium\SANY1240-5in-200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54" y="3785157"/>
            <a:ext cx="4119602" cy="308970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5795963" y="744538"/>
            <a:ext cx="32543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>
                <a:latin typeface="Constantia" pitchFamily="18" charset="0"/>
              </a:rPr>
              <a:t>You </a:t>
            </a:r>
            <a:r>
              <a:rPr lang="en-US" sz="2000" dirty="0">
                <a:latin typeface="Constantia" pitchFamily="18" charset="0"/>
              </a:rPr>
              <a:t>would </a:t>
            </a:r>
            <a:r>
              <a:rPr lang="en-US" sz="2000" b="1" i="1" dirty="0">
                <a:latin typeface="Constantia" pitchFamily="18" charset="0"/>
              </a:rPr>
              <a:t>not</a:t>
            </a:r>
            <a:r>
              <a:rPr lang="en-US" sz="2000" dirty="0">
                <a:latin typeface="Constantia" pitchFamily="18" charset="0"/>
              </a:rPr>
              <a:t> want to meet these sketchy dudes on a dark, cold, frozen street at night.</a:t>
            </a:r>
          </a:p>
          <a:p>
            <a:pPr eaLnBrk="1" hangingPunct="1"/>
            <a:endParaRPr lang="en-US" sz="2000" dirty="0" smtClean="0">
              <a:latin typeface="Constantia" pitchFamily="18" charset="0"/>
            </a:endParaRPr>
          </a:p>
          <a:p>
            <a:pPr eaLnBrk="1" hangingPunct="1"/>
            <a:endParaRPr lang="en-US" sz="2000" dirty="0">
              <a:latin typeface="Constantia" pitchFamily="18" charset="0"/>
            </a:endParaRPr>
          </a:p>
          <a:p>
            <a:pPr eaLnBrk="1" hangingPunct="1"/>
            <a:endParaRPr lang="en-US" sz="2000" dirty="0">
              <a:latin typeface="Constantia" pitchFamily="18" charset="0"/>
            </a:endParaRPr>
          </a:p>
          <a:p>
            <a:pPr eaLnBrk="1" hangingPunct="1"/>
            <a:r>
              <a:rPr lang="en-US" sz="2000" dirty="0">
                <a:latin typeface="Constantia" pitchFamily="18" charset="0"/>
              </a:rPr>
              <a:t>Biyuan can finally see!</a:t>
            </a:r>
          </a:p>
        </p:txBody>
      </p:sp>
      <p:pic>
        <p:nvPicPr>
          <p:cNvPr id="36867" name="Picture 5" descr="C:\Docs\research\polar-research\2010-march-barrow\big images\SANY1069-5in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65" y="3470565"/>
            <a:ext cx="4572000" cy="3429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C:\Docs\research\polar-research\2010-march-barrow\pics-ashley\DSC037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5" y="-41565"/>
            <a:ext cx="5738813" cy="38258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Docs\research\polar-research\2010-march-barrow\big images\SANY1375-4.5x6-230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310" y="2770910"/>
            <a:ext cx="5486400" cy="4114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C:\Docs\research\polar-research\2010-march-barrow\big images\polar-bear-by-ja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-27710"/>
            <a:ext cx="4867275" cy="36512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5110163" y="744538"/>
            <a:ext cx="354806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>
                <a:latin typeface="Constantia" pitchFamily="18" charset="0"/>
              </a:rPr>
              <a:t>We </a:t>
            </a:r>
            <a:r>
              <a:rPr lang="en-US" sz="2000" dirty="0">
                <a:latin typeface="Constantia" pitchFamily="18" charset="0"/>
              </a:rPr>
              <a:t>did finally see a polar bear…from the safety of the van.</a:t>
            </a:r>
          </a:p>
          <a:p>
            <a:pPr eaLnBrk="1" hangingPunct="1"/>
            <a:endParaRPr lang="en-US" sz="2000" dirty="0">
              <a:latin typeface="Constantia" pitchFamily="18" charset="0"/>
            </a:endParaRPr>
          </a:p>
          <a:p>
            <a:pPr eaLnBrk="1" hangingPunct="1"/>
            <a:endParaRPr lang="en-US" sz="2000" dirty="0" smtClean="0">
              <a:latin typeface="Constantia" pitchFamily="18" charset="0"/>
            </a:endParaRPr>
          </a:p>
          <a:p>
            <a:pPr eaLnBrk="1" hangingPunct="1"/>
            <a:endParaRPr lang="en-US" sz="2000" dirty="0">
              <a:latin typeface="Constantia" pitchFamily="18" charset="0"/>
            </a:endParaRPr>
          </a:p>
          <a:p>
            <a:pPr eaLnBrk="1" hangingPunct="1"/>
            <a:endParaRPr lang="en-US" sz="2000" dirty="0">
              <a:latin typeface="Constantia" pitchFamily="18" charset="0"/>
            </a:endParaRPr>
          </a:p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Constantia" pitchFamily="18" charset="0"/>
              </a:rPr>
              <a:t>And of course we got the all-important data.</a:t>
            </a:r>
            <a:endParaRPr lang="en-US" sz="4400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646113" y="0"/>
            <a:ext cx="7735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One thing led to another and 2 students and I were at the North Pole in April of 2003 with other scientists and educators.</a:t>
            </a:r>
          </a:p>
        </p:txBody>
      </p:sp>
      <p:pic>
        <p:nvPicPr>
          <p:cNvPr id="8195" name="Picture 3" descr="C:\Docs\research\north pole 2003\dan's pics\p4210282.jpg"/>
          <p:cNvPicPr>
            <a:picLocks noChangeAspect="1" noChangeArrowheads="1"/>
          </p:cNvPicPr>
          <p:nvPr/>
        </p:nvPicPr>
        <p:blipFill>
          <a:blip r:embed="rId2">
            <a:lum bright="-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8" y="1019829"/>
            <a:ext cx="7863840" cy="589617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C:\Docs\0910\assessment symposium\SANY1074-5in-200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248" y="3429000"/>
            <a:ext cx="4572000" cy="3429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6082" name="Picture 2" descr="C:\Docs\0910\assessment symposium\SANY1063-5in-200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64" y="441434"/>
            <a:ext cx="4572000" cy="3429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79375" y="139700"/>
            <a:ext cx="8875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More c</a:t>
            </a:r>
            <a:r>
              <a:rPr lang="en-US" sz="2000" dirty="0" smtClean="0">
                <a:latin typeface="Constantia" pitchFamily="18" charset="0"/>
              </a:rPr>
              <a:t>ollecting and analyzing the data </a:t>
            </a:r>
            <a:endParaRPr lang="en-US" sz="2000" dirty="0">
              <a:latin typeface="Constantia" pitchFamily="18" charset="0"/>
            </a:endParaRPr>
          </a:p>
        </p:txBody>
      </p:sp>
      <p:pic>
        <p:nvPicPr>
          <p:cNvPr id="7" name="Picture 3" descr="C:\Docs\0910\assessment symposium\SANY1242-5in-200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2818" y="926225"/>
            <a:ext cx="4754880" cy="356616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C:\Docs\0910\assessment symposium\SANY1238-5in-200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32" y="670034"/>
            <a:ext cx="4572000" cy="3429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79375" y="139700"/>
            <a:ext cx="8875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i="1" u="sng" dirty="0">
                <a:latin typeface="Constantia" pitchFamily="18" charset="0"/>
              </a:rPr>
              <a:t>Preliminary</a:t>
            </a:r>
            <a:r>
              <a:rPr lang="en-US" sz="2000" dirty="0">
                <a:latin typeface="Constantia" pitchFamily="18" charset="0"/>
              </a:rPr>
              <a:t> processing of the data</a:t>
            </a:r>
            <a:endParaRPr lang="en-US" sz="2000" dirty="0">
              <a:latin typeface="Constantia" pitchFamily="18" charset="0"/>
            </a:endParaRPr>
          </a:p>
        </p:txBody>
      </p:sp>
      <p:pic>
        <p:nvPicPr>
          <p:cNvPr id="58370" name="Picture 2" descr="C:\Docs\0910\assessment symposium\IMG_0322-5in-200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65" y="3808413"/>
            <a:ext cx="4572000" cy="30495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8373" name="Picture 5" descr="C:\Docs\0910\assessment symposium\IMG_0325-5in-200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30903"/>
            <a:ext cx="4572000" cy="3049587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1508125" y="744538"/>
            <a:ext cx="6127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onstantia" pitchFamily="18" charset="0"/>
              </a:rPr>
              <a:t>March 2010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And now the real data </a:t>
            </a:r>
            <a:r>
              <a:rPr lang="en-US" sz="2000" b="1" i="1" u="sng" cap="all" dirty="0">
                <a:latin typeface="Constantia" pitchFamily="18" charset="0"/>
              </a:rPr>
              <a:t>processing</a:t>
            </a:r>
            <a:r>
              <a:rPr lang="en-US" sz="2000" dirty="0">
                <a:latin typeface="Constantia" pitchFamily="18" charset="0"/>
              </a:rPr>
              <a:t> had to be done…</a:t>
            </a:r>
            <a:endParaRPr lang="en-US" sz="2000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rherman\AppData\Local\Microsoft\Windows\Temporary Internet Files\Content.IE5\A1SW6XGW\MC90043381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2773363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:\Users\rherman\AppData\Local\Microsoft\Windows\Temporary Internet Files\Content.IE5\1ROZTBLV\MC900434419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4170363"/>
            <a:ext cx="23717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1508125" y="744538"/>
            <a:ext cx="6127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onstantia" pitchFamily="18" charset="0"/>
              </a:rPr>
              <a:t>March 2010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And now the real data </a:t>
            </a:r>
            <a:r>
              <a:rPr lang="en-US" sz="2000" b="1" i="1" u="sng" cap="all" dirty="0">
                <a:latin typeface="Constantia" pitchFamily="18" charset="0"/>
              </a:rPr>
              <a:t>processing</a:t>
            </a:r>
            <a:r>
              <a:rPr lang="en-US" sz="2000" dirty="0">
                <a:latin typeface="Constantia" pitchFamily="18" charset="0"/>
              </a:rPr>
              <a:t> had to be done…</a:t>
            </a:r>
          </a:p>
          <a:p>
            <a:pPr algn="ctr" eaLnBrk="1" hangingPunct="1"/>
            <a:endParaRPr lang="en-US" sz="2000" dirty="0">
              <a:latin typeface="Constantia" pitchFamily="18" charset="0"/>
            </a:endParaRPr>
          </a:p>
          <a:p>
            <a:pPr algn="ctr" eaLnBrk="1" hangingPunct="1"/>
            <a:r>
              <a:rPr lang="en-US" sz="2000" dirty="0">
                <a:latin typeface="Constantia" pitchFamily="18" charset="0"/>
              </a:rPr>
              <a:t>…but we finished it just in the nick of time!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634601" y="744538"/>
            <a:ext cx="78319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>
                <a:latin typeface="Constantia" pitchFamily="18" charset="0"/>
              </a:rPr>
              <a:t>One question that was posed to us by the </a:t>
            </a:r>
            <a:r>
              <a:rPr lang="en-US" sz="2000" dirty="0" err="1" smtClean="0">
                <a:latin typeface="Constantia" pitchFamily="18" charset="0"/>
              </a:rPr>
              <a:t>C</a:t>
            </a:r>
            <a:r>
              <a:rPr lang="en-US" sz="2000" dirty="0" err="1" smtClean="0">
                <a:latin typeface="Constantia" pitchFamily="18" charset="0"/>
              </a:rPr>
              <a:t>ryospheric</a:t>
            </a:r>
            <a:r>
              <a:rPr lang="en-US" sz="2000" dirty="0">
                <a:latin typeface="Constantia" pitchFamily="18" charset="0"/>
              </a:rPr>
              <a:t> </a:t>
            </a:r>
            <a:r>
              <a:rPr lang="en-US" sz="2000" dirty="0" smtClean="0">
                <a:latin typeface="Constantia" pitchFamily="18" charset="0"/>
              </a:rPr>
              <a:t>Research Group at the NASA Goddard Space Flight Center in March 2009:</a:t>
            </a:r>
          </a:p>
          <a:p>
            <a:pPr algn="ctr" eaLnBrk="1" hangingPunct="1"/>
            <a:endParaRPr lang="en-US" sz="2000" dirty="0" smtClean="0">
              <a:latin typeface="Constantia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000" dirty="0" smtClean="0">
                <a:latin typeface="Constantia" pitchFamily="18" charset="0"/>
              </a:rPr>
              <a:t>“H</a:t>
            </a:r>
            <a:r>
              <a:rPr lang="en-US" sz="2000" dirty="0" smtClean="0">
                <a:latin typeface="Constantia" pitchFamily="18" charset="0"/>
              </a:rPr>
              <a:t>ow quickly does </a:t>
            </a:r>
            <a:r>
              <a:rPr lang="en-US" sz="2000" dirty="0">
                <a:latin typeface="Constantia" pitchFamily="18" charset="0"/>
              </a:rPr>
              <a:t>the </a:t>
            </a:r>
            <a:r>
              <a:rPr lang="en-US" sz="2000" dirty="0" smtClean="0">
                <a:latin typeface="Constantia" pitchFamily="18" charset="0"/>
              </a:rPr>
              <a:t>underside </a:t>
            </a:r>
            <a:r>
              <a:rPr lang="en-US" sz="2000" dirty="0">
                <a:latin typeface="Constantia" pitchFamily="18" charset="0"/>
              </a:rPr>
              <a:t>of the </a:t>
            </a:r>
            <a:r>
              <a:rPr lang="en-US" sz="2000" dirty="0" smtClean="0">
                <a:latin typeface="Constantia" pitchFamily="18" charset="0"/>
              </a:rPr>
              <a:t>sea ice change?”</a:t>
            </a:r>
            <a:endParaRPr lang="en-US" sz="20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08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-11185525" y="196850"/>
            <a:ext cx="30532388" cy="6519863"/>
            <a:chOff x="-11185367" y="322481"/>
            <a:chExt cx="30532146" cy="6521149"/>
          </a:xfrm>
        </p:grpSpPr>
        <p:pic>
          <p:nvPicPr>
            <p:cNvPr id="48131" name="Picture 53" descr="C:\Docs\AGU\2010-fall-san-francisco\thermochron poster\ohmmapper images\030110-500m-parallel-n_min-0.25&amp;0.50-0.625-300m.OhmMapper.Res2dinv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48" b="36829"/>
            <a:stretch>
              <a:fillRect/>
            </a:stretch>
          </p:blipFill>
          <p:spPr bwMode="auto">
            <a:xfrm>
              <a:off x="-10910520" y="322481"/>
              <a:ext cx="30257299" cy="813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2" name="Picture 55" descr="C:\Docs\AGU\2010-fall-san-francisco\thermochron poster\ohmmapper images\030310-500m-parallel-n_min-0.25-0.625-4Rx-300m.Res2dinv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48" b="38477"/>
            <a:stretch>
              <a:fillRect/>
            </a:stretch>
          </p:blipFill>
          <p:spPr bwMode="auto">
            <a:xfrm>
              <a:off x="-10996782" y="1281568"/>
              <a:ext cx="30257299" cy="70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3" name="Picture 57" descr="C:\Docs\AGU\2010-fall-san-francisco\thermochron poster\ohmmapper images\030410-500m-parallel-n_min-0.25&amp;0.50-0.625-5Rx-300m.Res2dinv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19" b="36443"/>
            <a:stretch>
              <a:fillRect/>
            </a:stretch>
          </p:blipFill>
          <p:spPr bwMode="auto">
            <a:xfrm>
              <a:off x="-11185367" y="2127487"/>
              <a:ext cx="30229983" cy="666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61" descr="C:\Docs\AGU\2010-fall-san-francisco\thermochron poster\ohmmapper images\030510-400m-parallel-n_min-0.25&amp;0.50-0.625-5Rx-300m.Res2dinv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67" b="34608"/>
            <a:stretch>
              <a:fillRect/>
            </a:stretch>
          </p:blipFill>
          <p:spPr bwMode="auto">
            <a:xfrm>
              <a:off x="-10996782" y="2939632"/>
              <a:ext cx="30257299" cy="72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5" name="Picture 62" descr="C:\Docs\AGU\2010-fall-san-francisco\thermochron poster\ohmmapper images\030810-280m-afternoon-parallel-n_min-0.25&amp;0.50-0.625-5Rx.Res2dinv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00" b="37149"/>
            <a:stretch>
              <a:fillRect/>
            </a:stretch>
          </p:blipFill>
          <p:spPr bwMode="auto">
            <a:xfrm>
              <a:off x="-11083043" y="4710865"/>
              <a:ext cx="30229983" cy="69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6" name="Picture 63" descr="C:\Docs\AGU\2010-fall-san-francisco\thermochron poster\ohmmapper images\030810-280m-morning-parallel-n_min-0.25&amp;0.50-0.625-5Rx.Res2dinv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65" b="31129"/>
            <a:stretch>
              <a:fillRect/>
            </a:stretch>
          </p:blipFill>
          <p:spPr bwMode="auto">
            <a:xfrm>
              <a:off x="-11083043" y="3808293"/>
              <a:ext cx="30229983" cy="757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64" descr="C:\Docs\AGU\2010-fall-san-francisco\thermochron poster\ohmmapper images\030910-240m-parallel-n_min-0.25&amp;0.50-0.625-5Rx.Res2dinv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23080" r="2" b="7889"/>
            <a:stretch>
              <a:fillRect/>
            </a:stretch>
          </p:blipFill>
          <p:spPr bwMode="auto">
            <a:xfrm>
              <a:off x="-11083043" y="5498540"/>
              <a:ext cx="26716538" cy="134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8470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10"/>
          <p:cNvGrpSpPr>
            <a:grpSpLocks/>
          </p:cNvGrpSpPr>
          <p:nvPr/>
        </p:nvGrpSpPr>
        <p:grpSpPr bwMode="auto">
          <a:xfrm>
            <a:off x="-11185525" y="196850"/>
            <a:ext cx="30532388" cy="6519863"/>
            <a:chOff x="-11185367" y="322481"/>
            <a:chExt cx="30532146" cy="6521149"/>
          </a:xfrm>
        </p:grpSpPr>
        <p:pic>
          <p:nvPicPr>
            <p:cNvPr id="49155" name="Picture 53" descr="C:\Docs\AGU\2010-fall-san-francisco\thermochron poster\ohmmapper images\030110-500m-parallel-n_min-0.25&amp;0.50-0.625-300m.OhmMapper.Res2dinv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48" b="36829"/>
            <a:stretch>
              <a:fillRect/>
            </a:stretch>
          </p:blipFill>
          <p:spPr bwMode="auto">
            <a:xfrm>
              <a:off x="-10910520" y="322481"/>
              <a:ext cx="30257299" cy="813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6" name="Picture 55" descr="C:\Docs\AGU\2010-fall-san-francisco\thermochron poster\ohmmapper images\030310-500m-parallel-n_min-0.25-0.625-4Rx-300m.Res2dinv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48" b="38477"/>
            <a:stretch>
              <a:fillRect/>
            </a:stretch>
          </p:blipFill>
          <p:spPr bwMode="auto">
            <a:xfrm>
              <a:off x="-10996782" y="1281568"/>
              <a:ext cx="30257299" cy="70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7" name="Picture 57" descr="C:\Docs\AGU\2010-fall-san-francisco\thermochron poster\ohmmapper images\030410-500m-parallel-n_min-0.25&amp;0.50-0.625-5Rx-300m.Res2dinv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19" b="36443"/>
            <a:stretch>
              <a:fillRect/>
            </a:stretch>
          </p:blipFill>
          <p:spPr bwMode="auto">
            <a:xfrm>
              <a:off x="-11185367" y="2127487"/>
              <a:ext cx="30229983" cy="666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8" name="Picture 61" descr="C:\Docs\AGU\2010-fall-san-francisco\thermochron poster\ohmmapper images\030510-400m-parallel-n_min-0.25&amp;0.50-0.625-5Rx-300m.Res2dinv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67" b="34608"/>
            <a:stretch>
              <a:fillRect/>
            </a:stretch>
          </p:blipFill>
          <p:spPr bwMode="auto">
            <a:xfrm>
              <a:off x="-10996782" y="2939632"/>
              <a:ext cx="30257299" cy="72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62" descr="C:\Docs\AGU\2010-fall-san-francisco\thermochron poster\ohmmapper images\030810-280m-afternoon-parallel-n_min-0.25&amp;0.50-0.625-5Rx.Res2dinv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00" b="37149"/>
            <a:stretch>
              <a:fillRect/>
            </a:stretch>
          </p:blipFill>
          <p:spPr bwMode="auto">
            <a:xfrm>
              <a:off x="-11083043" y="4710865"/>
              <a:ext cx="30229983" cy="69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Picture 63" descr="C:\Docs\AGU\2010-fall-san-francisco\thermochron poster\ohmmapper images\030810-280m-morning-parallel-n_min-0.25&amp;0.50-0.625-5Rx.Res2dinv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65" b="31129"/>
            <a:stretch>
              <a:fillRect/>
            </a:stretch>
          </p:blipFill>
          <p:spPr bwMode="auto">
            <a:xfrm>
              <a:off x="-11083043" y="3808293"/>
              <a:ext cx="30229983" cy="757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64" descr="C:\Docs\AGU\2010-fall-san-francisco\thermochron poster\ohmmapper images\030910-240m-parallel-n_min-0.25&amp;0.50-0.625-5Rx.Res2dinv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23080" r="2" b="7889"/>
            <a:stretch>
              <a:fillRect/>
            </a:stretch>
          </p:blipFill>
          <p:spPr bwMode="auto">
            <a:xfrm>
              <a:off x="-11083043" y="5498540"/>
              <a:ext cx="26716538" cy="134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4669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And an idea is born…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What do the Governor’s school students do while there?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Follow the RU leader?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Develop complex new experiment costing $$$$?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Come up with simple idea that is easy to test?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Enter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Thermochrons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And the collective minds of 5 people</a:t>
            </a:r>
          </a:p>
        </p:txBody>
      </p:sp>
    </p:spTree>
    <p:extLst>
      <p:ext uri="{BB962C8B-B14F-4D97-AF65-F5344CB8AC3E}">
        <p14:creationId xmlns:p14="http://schemas.microsoft.com/office/powerpoint/2010/main" val="2799516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Thermochron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Self contained temperature data logger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Size of about 5 Nickels stacked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Ruggedized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Reliable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Accurate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Cheap! (between $10-$30 each)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6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Basic plan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Step 1: Learn to use thermochrons before leaving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Step 2: Determine a procedure 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Step 3: Test procedure at home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Step 4: Pack equipment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Step 5: Go to Alaska, collect magnificent data, bask in glory</a:t>
            </a:r>
          </a:p>
        </p:txBody>
      </p:sp>
    </p:spTree>
    <p:extLst>
      <p:ext uri="{BB962C8B-B14F-4D97-AF65-F5344CB8AC3E}">
        <p14:creationId xmlns:p14="http://schemas.microsoft.com/office/powerpoint/2010/main" val="2202196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646113" y="0"/>
            <a:ext cx="77358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And of course no such trip would be complete without the tacky-Hawaiian-shirt photo in sub-zero temperatures!  </a:t>
            </a:r>
            <a:r>
              <a:rPr lang="en-US" sz="2400">
                <a:latin typeface="Constantia" pitchFamily="18" charset="0"/>
                <a:sym typeface="Wingdings" pitchFamily="2" charset="2"/>
              </a:rPr>
              <a:t> </a:t>
            </a:r>
            <a:endParaRPr lang="en-US" sz="2000">
              <a:latin typeface="Constantia" pitchFamily="18" charset="0"/>
            </a:endParaRPr>
          </a:p>
        </p:txBody>
      </p:sp>
      <p:pic>
        <p:nvPicPr>
          <p:cNvPr id="9219" name="Picture 2" descr="C:\Docs\research\north pole 2003\pictures\n1625688272_88312_1518.jpg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41" y="826372"/>
            <a:ext cx="4023360" cy="606012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Basic results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Learned to use thermochrons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Developed procedure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Tested procedure at home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Packed equipment 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Went to Alaska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Lost thermochrons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Discovered what “Ruggedized” means 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6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Surprise!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Thermal relaxation ~40min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High power transmitters and thermochrons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A convenient reset button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Movement marking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Thermal spike -&gt; infinity and beyond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Downloading on the ice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Frozen computers, frozen fingers, lost time…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New idea time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6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Regroup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New strategy is needed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Time to form the collective with 10+ now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Requirements: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No touching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Quick movements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No on-ice download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Nothing complex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6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new idea is born!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Tie thermochrons together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Separated by 1m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Move across ice as one unit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Use precise timing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Don’t let Ohmy and Wall-e near the kids!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6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days roll on...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Day 7…Governor’s school leaves</a:t>
            </a:r>
          </a:p>
          <a:p>
            <a:pPr marL="273050" marR="0" lvl="0" indent="-2730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Day 8…New Arrivals, new ideas…no luck</a:t>
            </a:r>
          </a:p>
          <a:p>
            <a:pPr marL="273050" marR="0" lvl="0" indent="-2730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Day 9…no luck</a:t>
            </a:r>
          </a:p>
          <a:p>
            <a:pPr marL="273050" marR="0" lvl="0" indent="-2730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Day 10…no luck</a:t>
            </a:r>
          </a:p>
          <a:p>
            <a:pPr marL="273050" marR="0" lvl="0" indent="-2730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Day 11…no luck</a:t>
            </a:r>
          </a:p>
          <a:p>
            <a:pPr marL="273050" marR="0" lvl="0" indent="-2730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Day 12…NO LUCK</a:t>
            </a:r>
          </a:p>
          <a:p>
            <a:pPr marL="273050" marR="0" lvl="0" indent="-2730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Day 13…SUCCESS!!!!!</a:t>
            </a:r>
          </a:p>
          <a:p>
            <a:pPr marL="273050" marR="0" lvl="0" indent="-2730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Day  14…Go HOME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6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Back home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Taking a look at the data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Looks terrible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No correlation appears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Fear of contamination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A waste of time?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Time to mass our minds together</a:t>
            </a:r>
          </a:p>
          <a:p>
            <a:pPr marL="639763" marR="0" lvl="1" indent="-2460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Strength and safety in numbers</a:t>
            </a:r>
          </a:p>
        </p:txBody>
      </p:sp>
    </p:spTree>
    <p:extLst>
      <p:ext uri="{BB962C8B-B14F-4D97-AF65-F5344CB8AC3E}">
        <p14:creationId xmlns:p14="http://schemas.microsoft.com/office/powerpoint/2010/main" val="2202196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Working together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Be CAREFUL!</a:t>
            </a:r>
          </a:p>
          <a:p>
            <a:pPr marL="639763" marR="0" lvl="1" indent="-246063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Read field book in DETAIL</a:t>
            </a:r>
          </a:p>
          <a:p>
            <a:pPr marL="639763" marR="0" lvl="1" indent="-246063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Count data points careful</a:t>
            </a:r>
          </a:p>
          <a:p>
            <a:pPr marL="639763" marR="0" lvl="1" indent="-246063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Match data to field book </a:t>
            </a:r>
          </a:p>
          <a:p>
            <a:pPr marL="639763" marR="0" lvl="1" indent="-246063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Recheck work</a:t>
            </a:r>
          </a:p>
          <a:p>
            <a:pPr marL="639763" marR="0" lvl="1" indent="-246063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Double check work</a:t>
            </a:r>
          </a:p>
          <a:p>
            <a:pPr marL="639763" marR="0" lvl="1" indent="-246063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Have someone else check work</a:t>
            </a:r>
          </a:p>
          <a:p>
            <a:pPr marL="639763" marR="0" lvl="1" indent="-246063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Compare to OhmMapper data</a:t>
            </a:r>
          </a:p>
          <a:p>
            <a:pPr marL="273050" marR="0" lvl="0" indent="-2730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State of mind: </a:t>
            </a:r>
            <a:r>
              <a:rPr kumimoji="0" lang="en-US" sz="2600" b="1" i="0" u="sng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nstantia"/>
                <a:ea typeface="+mn-ea"/>
                <a:cs typeface="+mn-cs"/>
              </a:rPr>
              <a:t>SHOCK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6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1508125" y="744538"/>
            <a:ext cx="6127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March 2010</a:t>
            </a: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/>
            <a:r>
              <a:rPr lang="en-US" sz="2000">
                <a:latin typeface="Constantia" pitchFamily="18" charset="0"/>
              </a:rPr>
              <a:t>And here’s the punchline for the temperature and resistivity data.</a:t>
            </a:r>
          </a:p>
        </p:txBody>
      </p:sp>
      <p:pic>
        <p:nvPicPr>
          <p:cNvPr id="44035" name="Picture 2" descr="C:\Docs\AGU\2010-fall-san-francisco\thermochron poster\thickness-temper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375"/>
            <a:ext cx="9144000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1508125" y="744538"/>
            <a:ext cx="6127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March 2010</a:t>
            </a: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/>
            <a:r>
              <a:rPr lang="en-US" sz="2000">
                <a:latin typeface="Constantia" pitchFamily="18" charset="0"/>
              </a:rPr>
              <a:t>And here’s the punchline for the temperature and resistivity data.</a:t>
            </a:r>
          </a:p>
        </p:txBody>
      </p:sp>
      <p:pic>
        <p:nvPicPr>
          <p:cNvPr id="45059" name="Picture 2" descr="C:\Docs\AGU\2010-fall-san-francisco\thermochron poster\thickness-temper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375"/>
            <a:ext cx="9144000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2757488" y="5727700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FFFF00"/>
                </a:solidFill>
                <a:latin typeface="Constantia" pitchFamily="18" charset="0"/>
              </a:rPr>
              <a:t>But then you say, </a:t>
            </a:r>
            <a:r>
              <a:rPr lang="en-US" sz="2000" b="1" i="1">
                <a:solidFill>
                  <a:srgbClr val="FFFF00"/>
                </a:solidFill>
                <a:latin typeface="Constantia" pitchFamily="18" charset="0"/>
              </a:rPr>
              <a:t>“So what??”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531813" y="744538"/>
            <a:ext cx="80391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March 2010</a:t>
            </a: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/>
            <a:r>
              <a:rPr lang="en-US" sz="2000">
                <a:latin typeface="Constantia" pitchFamily="18" charset="0"/>
              </a:rPr>
              <a:t>Here’s the bottom line:</a:t>
            </a: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/>
            <a:r>
              <a:rPr lang="en-US" sz="2000">
                <a:latin typeface="Constantia" pitchFamily="18" charset="0"/>
              </a:rPr>
              <a:t>NASA can see the lateral extent of the polar ice cap…</a:t>
            </a: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000">
                <a:latin typeface="Constantia" pitchFamily="18" charset="0"/>
              </a:rPr>
              <a:t>…but not the thickness with the accuracy needed to </a:t>
            </a:r>
            <a:r>
              <a:rPr lang="en-US" sz="2000" b="1" i="1" u="sng">
                <a:latin typeface="Constantia" pitchFamily="18" charset="0"/>
              </a:rPr>
              <a:t>completely</a:t>
            </a:r>
            <a:r>
              <a:rPr lang="en-US" sz="2000">
                <a:latin typeface="Constantia" pitchFamily="18" charset="0"/>
              </a:rPr>
              <a:t> nail down the (</a:t>
            </a:r>
            <a:r>
              <a:rPr lang="en-US" sz="2000" b="1" i="1" u="sng">
                <a:latin typeface="Constantia" pitchFamily="18" charset="0"/>
              </a:rPr>
              <a:t>confirmed!!</a:t>
            </a:r>
            <a:r>
              <a:rPr lang="en-US" sz="2000">
                <a:latin typeface="Constantia" pitchFamily="18" charset="0"/>
              </a:rPr>
              <a:t>) rate of disappearance of the polar ice cap.</a:t>
            </a: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/>
            <a:r>
              <a:rPr lang="en-US" sz="2000">
                <a:latin typeface="Constantia" pitchFamily="18" charset="0"/>
              </a:rPr>
              <a:t>Our work may lead to a method to do this accurately.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519985" y="130175"/>
            <a:ext cx="80564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onstantia" pitchFamily="18" charset="0"/>
              </a:rPr>
              <a:t>This quick trip actually sparked a big interest in polar research </a:t>
            </a:r>
            <a:r>
              <a:rPr lang="en-US" sz="2000" dirty="0" smtClean="0">
                <a:latin typeface="Constantia" pitchFamily="18" charset="0"/>
              </a:rPr>
              <a:t>for me</a:t>
            </a:r>
            <a:r>
              <a:rPr lang="en-US" sz="2000" dirty="0" smtClean="0">
                <a:latin typeface="Constantia" pitchFamily="18" charset="0"/>
              </a:rPr>
              <a:t>.</a:t>
            </a:r>
            <a:endParaRPr lang="en-US" sz="2000" dirty="0">
              <a:latin typeface="Constantia" pitchFamily="18" charset="0"/>
            </a:endParaRPr>
          </a:p>
        </p:txBody>
      </p:sp>
      <p:pic>
        <p:nvPicPr>
          <p:cNvPr id="10243" name="Picture 4" descr="C:\Docs\research\polar-research\2006 march pics\pics-031306-monday\barrow-and-svalb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1371600" y="2868613"/>
            <a:ext cx="6337300" cy="3392487"/>
          </a:xfrm>
          <a:custGeom>
            <a:avLst/>
            <a:gdLst>
              <a:gd name="connsiteX0" fmla="*/ 6337738 w 6337738"/>
              <a:gd name="connsiteY0" fmla="*/ 0 h 3392214"/>
              <a:gd name="connsiteX1" fmla="*/ 2869324 w 6337738"/>
              <a:gd name="connsiteY1" fmla="*/ 3231931 h 3392214"/>
              <a:gd name="connsiteX2" fmla="*/ 0 w 6337738"/>
              <a:gd name="connsiteY2" fmla="*/ 961697 h 339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37738" h="3392214">
                <a:moveTo>
                  <a:pt x="6337738" y="0"/>
                </a:moveTo>
                <a:cubicBezTo>
                  <a:pt x="5131676" y="1535824"/>
                  <a:pt x="3925614" y="3071648"/>
                  <a:pt x="2869324" y="3231931"/>
                </a:cubicBezTo>
                <a:cubicBezTo>
                  <a:pt x="1813034" y="3392214"/>
                  <a:pt x="906517" y="2176955"/>
                  <a:pt x="0" y="961697"/>
                </a:cubicBezTo>
              </a:path>
            </a:pathLst>
          </a:custGeom>
          <a:ln w="34925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6934200" y="1654175"/>
            <a:ext cx="160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FFFF00"/>
                </a:solidFill>
                <a:latin typeface="Constantia" pitchFamily="18" charset="0"/>
              </a:rPr>
              <a:t>Svalbard,</a:t>
            </a:r>
          </a:p>
          <a:p>
            <a:pPr algn="ctr" eaLnBrk="1" hangingPunct="1"/>
            <a:r>
              <a:rPr lang="en-US" sz="2000">
                <a:solidFill>
                  <a:srgbClr val="FFFF00"/>
                </a:solidFill>
                <a:latin typeface="Constantia" pitchFamily="18" charset="0"/>
              </a:rPr>
              <a:t>Norway</a:t>
            </a:r>
          </a:p>
        </p:txBody>
      </p:sp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4787900" y="5657850"/>
            <a:ext cx="160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FFFF00"/>
                </a:solidFill>
                <a:latin typeface="Constantia" pitchFamily="18" charset="0"/>
              </a:rPr>
              <a:t>Radford,</a:t>
            </a:r>
          </a:p>
          <a:p>
            <a:pPr algn="ctr" eaLnBrk="1" hangingPunct="1"/>
            <a:r>
              <a:rPr lang="en-US" sz="2000">
                <a:solidFill>
                  <a:srgbClr val="FFFF00"/>
                </a:solidFill>
                <a:latin typeface="Constantia" pitchFamily="18" charset="0"/>
              </a:rPr>
              <a:t>Virginia</a:t>
            </a:r>
          </a:p>
        </p:txBody>
      </p:sp>
      <p:sp>
        <p:nvSpPr>
          <p:cNvPr id="10247" name="TextBox 1"/>
          <p:cNvSpPr txBox="1">
            <a:spLocks noChangeArrowheads="1"/>
          </p:cNvSpPr>
          <p:nvPr/>
        </p:nvSpPr>
        <p:spPr bwMode="auto">
          <a:xfrm>
            <a:off x="533400" y="2819400"/>
            <a:ext cx="160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FFFF00"/>
                </a:solidFill>
                <a:latin typeface="Constantia" pitchFamily="18" charset="0"/>
              </a:rPr>
              <a:t>Barrow,</a:t>
            </a:r>
          </a:p>
          <a:p>
            <a:pPr algn="ctr" eaLnBrk="1" hangingPunct="1"/>
            <a:r>
              <a:rPr lang="en-US" sz="2000">
                <a:solidFill>
                  <a:srgbClr val="FFFF00"/>
                </a:solidFill>
                <a:latin typeface="Constantia" pitchFamily="18" charset="0"/>
              </a:rPr>
              <a:t>Alaska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1"/>
          <p:cNvSpPr txBox="1">
            <a:spLocks noChangeArrowheads="1"/>
          </p:cNvSpPr>
          <p:nvPr/>
        </p:nvSpPr>
        <p:spPr bwMode="auto">
          <a:xfrm>
            <a:off x="787400" y="744538"/>
            <a:ext cx="75263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March 2010</a:t>
            </a: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000">
                <a:latin typeface="Constantia" pitchFamily="18" charset="0"/>
              </a:rPr>
              <a:t>And now for the most important scientific exercise of all!!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s\0910\assessment symposium\DSC_2879-4x6-230dpi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5"/>
          <a:stretch>
            <a:fillRect/>
          </a:stretch>
        </p:blipFill>
        <p:spPr bwMode="auto">
          <a:xfrm>
            <a:off x="2743200" y="3055938"/>
            <a:ext cx="6400800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C:\Docs\0910\assessment symposium\DSC_2750-4x6-230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5501"/>
          <a:stretch>
            <a:fillRect/>
          </a:stretch>
        </p:blipFill>
        <p:spPr bwMode="auto">
          <a:xfrm>
            <a:off x="0" y="0"/>
            <a:ext cx="63087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1"/>
          <p:cNvSpPr txBox="1">
            <a:spLocks noChangeArrowheads="1"/>
          </p:cNvSpPr>
          <p:nvPr/>
        </p:nvSpPr>
        <p:spPr bwMode="auto">
          <a:xfrm>
            <a:off x="6308725" y="139700"/>
            <a:ext cx="28352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Barrow, 2010</a:t>
            </a: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/>
            <a:r>
              <a:rPr lang="en-US" sz="2000" b="1">
                <a:solidFill>
                  <a:srgbClr val="FFFF00"/>
                </a:solidFill>
                <a:latin typeface="Constantia" pitchFamily="18" charset="0"/>
                <a:sym typeface="Wingdings" pitchFamily="2" charset="2"/>
              </a:rPr>
              <a:t>&lt;--</a:t>
            </a:r>
            <a:r>
              <a:rPr lang="en-US" sz="2000">
                <a:latin typeface="Constantia" pitchFamily="18" charset="0"/>
                <a:sym typeface="Wingdings" pitchFamily="2" charset="2"/>
              </a:rPr>
              <a:t>February 26-March 6</a:t>
            </a:r>
          </a:p>
          <a:p>
            <a:pPr algn="ctr" eaLnBrk="1" hangingPunct="1"/>
            <a:endParaRPr lang="en-US" sz="2000">
              <a:latin typeface="Constantia" pitchFamily="18" charset="0"/>
              <a:sym typeface="Wingdings" pitchFamily="2" charset="2"/>
            </a:endParaRPr>
          </a:p>
          <a:p>
            <a:pPr algn="ctr" eaLnBrk="1" hangingPunct="1"/>
            <a:endParaRPr lang="en-US" sz="2000">
              <a:latin typeface="Constantia" pitchFamily="18" charset="0"/>
              <a:sym typeface="Wingdings" pitchFamily="2" charset="2"/>
            </a:endParaRPr>
          </a:p>
          <a:p>
            <a:pPr algn="ctr" eaLnBrk="1" hangingPunct="1"/>
            <a:endParaRPr lang="en-US" sz="2000">
              <a:latin typeface="Constantia" pitchFamily="18" charset="0"/>
              <a:sym typeface="Wingdings" pitchFamily="2" charset="2"/>
            </a:endParaRPr>
          </a:p>
          <a:p>
            <a:pPr algn="ctr" eaLnBrk="1" hangingPunct="1"/>
            <a:r>
              <a:rPr lang="en-US" sz="2000">
                <a:latin typeface="Constantia" pitchFamily="18" charset="0"/>
                <a:sym typeface="Wingdings" pitchFamily="2" charset="2"/>
              </a:rPr>
              <a:t>March 6-March 13</a:t>
            </a:r>
            <a:endParaRPr lang="en-US" sz="2000">
              <a:latin typeface="Constantia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7420769" y="2637631"/>
            <a:ext cx="641350" cy="1588"/>
          </a:xfrm>
          <a:prstGeom prst="straightConnector1">
            <a:avLst/>
          </a:prstGeom>
          <a:ln w="412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s\0910\assessment symposium\031210-hawaiian.jpg"/>
          <p:cNvPicPr>
            <a:picLocks noChangeAspect="1" noChangeArrowheads="1"/>
          </p:cNvPicPr>
          <p:nvPr/>
        </p:nvPicPr>
        <p:blipFill>
          <a:blip r:embed="rId2">
            <a:lum bright="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" b="7327"/>
          <a:stretch>
            <a:fillRect/>
          </a:stretch>
        </p:blipFill>
        <p:spPr bwMode="auto">
          <a:xfrm>
            <a:off x="2828925" y="3027363"/>
            <a:ext cx="6308725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C:\Docs\0910\assessment symposium\DSC_2753-4x6-230dpi.jpg"/>
          <p:cNvPicPr>
            <a:picLocks noChangeAspect="1" noChangeArrowheads="1"/>
          </p:cNvPicPr>
          <p:nvPr/>
        </p:nvPicPr>
        <p:blipFill>
          <a:blip r:embed="rId3">
            <a:lum bright="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3"/>
          <a:stretch>
            <a:fillRect/>
          </a:stretch>
        </p:blipFill>
        <p:spPr bwMode="auto">
          <a:xfrm>
            <a:off x="0" y="0"/>
            <a:ext cx="5851525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rot="5400000">
            <a:off x="7420769" y="2637631"/>
            <a:ext cx="641350" cy="1588"/>
          </a:xfrm>
          <a:prstGeom prst="straightConnector1">
            <a:avLst/>
          </a:prstGeom>
          <a:ln w="412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9" name="TextBox 1"/>
          <p:cNvSpPr txBox="1">
            <a:spLocks noChangeArrowheads="1"/>
          </p:cNvSpPr>
          <p:nvPr/>
        </p:nvSpPr>
        <p:spPr bwMode="auto">
          <a:xfrm>
            <a:off x="6308725" y="139700"/>
            <a:ext cx="28352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onstantia" pitchFamily="18" charset="0"/>
              </a:rPr>
              <a:t>Barrow, 2010</a:t>
            </a:r>
          </a:p>
          <a:p>
            <a:pPr algn="ctr" eaLnBrk="1" hangingPunct="1"/>
            <a:endParaRPr lang="en-US" sz="2000">
              <a:latin typeface="Constantia" pitchFamily="18" charset="0"/>
            </a:endParaRPr>
          </a:p>
          <a:p>
            <a:pPr algn="ctr" eaLnBrk="1" hangingPunct="1"/>
            <a:r>
              <a:rPr lang="en-US" sz="2000" b="1">
                <a:solidFill>
                  <a:srgbClr val="FFFF00"/>
                </a:solidFill>
                <a:latin typeface="Constantia" pitchFamily="18" charset="0"/>
                <a:sym typeface="Wingdings" pitchFamily="2" charset="2"/>
              </a:rPr>
              <a:t>&lt;--</a:t>
            </a:r>
            <a:r>
              <a:rPr lang="en-US" sz="2000">
                <a:latin typeface="Constantia" pitchFamily="18" charset="0"/>
                <a:sym typeface="Wingdings" pitchFamily="2" charset="2"/>
              </a:rPr>
              <a:t>February 26-March 6</a:t>
            </a:r>
          </a:p>
          <a:p>
            <a:pPr algn="ctr" eaLnBrk="1" hangingPunct="1"/>
            <a:endParaRPr lang="en-US" sz="2000">
              <a:latin typeface="Constantia" pitchFamily="18" charset="0"/>
              <a:sym typeface="Wingdings" pitchFamily="2" charset="2"/>
            </a:endParaRPr>
          </a:p>
          <a:p>
            <a:pPr algn="ctr" eaLnBrk="1" hangingPunct="1"/>
            <a:endParaRPr lang="en-US" sz="2000">
              <a:latin typeface="Constantia" pitchFamily="18" charset="0"/>
              <a:sym typeface="Wingdings" pitchFamily="2" charset="2"/>
            </a:endParaRPr>
          </a:p>
          <a:p>
            <a:pPr algn="ctr" eaLnBrk="1" hangingPunct="1"/>
            <a:endParaRPr lang="en-US" sz="2000">
              <a:latin typeface="Constantia" pitchFamily="18" charset="0"/>
              <a:sym typeface="Wingdings" pitchFamily="2" charset="2"/>
            </a:endParaRPr>
          </a:p>
          <a:p>
            <a:pPr algn="ctr" eaLnBrk="1" hangingPunct="1"/>
            <a:r>
              <a:rPr lang="en-US" sz="2000">
                <a:latin typeface="Constantia" pitchFamily="18" charset="0"/>
                <a:sym typeface="Wingdings" pitchFamily="2" charset="2"/>
              </a:rPr>
              <a:t>March 6-March 13</a:t>
            </a:r>
            <a:endParaRPr lang="en-US" sz="20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s\research\polar-research\2008-march-barrow\pics-031208-barrow-wednesday\100_2656-6x8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1492250" y="139700"/>
            <a:ext cx="6105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>
                <a:latin typeface="Constantia" pitchFamily="18" charset="0"/>
              </a:rPr>
              <a:t>The stark wilderness of the open ice</a:t>
            </a:r>
          </a:p>
          <a:p>
            <a:pPr algn="ctr" eaLnBrk="1" hangingPunct="1"/>
            <a:r>
              <a:rPr lang="en-US" sz="2400">
                <a:latin typeface="Constantia" pitchFamily="18" charset="0"/>
              </a:rPr>
              <a:t> is sometimes overpowering, </a:t>
            </a:r>
          </a:p>
          <a:p>
            <a:pPr algn="ctr" eaLnBrk="1" hangingPunct="1"/>
            <a:r>
              <a:rPr lang="en-US" sz="2400">
                <a:latin typeface="Constantia" pitchFamily="18" charset="0"/>
              </a:rPr>
              <a:t>but always beautiful…</a:t>
            </a:r>
            <a:endParaRPr lang="en-US" sz="480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s\research\polar-research\2008-march-barrow\pics-031208-barrow-wednesday\100_2656-6x8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533400" y="34925"/>
            <a:ext cx="80010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000">
                <a:latin typeface="Constantia" pitchFamily="18" charset="0"/>
              </a:rPr>
              <a:t>March 2006, Barrow, Alaska—James Inman and “bear guide” on sea ice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000">
                <a:latin typeface="Constantia" pitchFamily="18" charset="0"/>
              </a:rPr>
              <a:t>James is pulling the OhmMapper electrical resistivity array.</a:t>
            </a:r>
          </a:p>
        </p:txBody>
      </p:sp>
      <p:pic>
        <p:nvPicPr>
          <p:cNvPr id="11267" name="Picture 5" descr="C:\Docs\research\polar-research\2006 march pics\james pictures\03-13-06\P3130187-8in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0" y="1038661"/>
            <a:ext cx="7863840" cy="589788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0" y="13017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000">
                <a:latin typeface="Constantia" pitchFamily="18" charset="0"/>
              </a:rPr>
              <a:t>The scientific goal was to accurately measurethe </a:t>
            </a:r>
            <a:r>
              <a:rPr lang="en-US" sz="2000" b="1" i="1" u="sng">
                <a:latin typeface="Constantia" pitchFamily="18" charset="0"/>
              </a:rPr>
              <a:t>thickness</a:t>
            </a:r>
            <a:r>
              <a:rPr lang="en-US" sz="2000">
                <a:latin typeface="Constantia" pitchFamily="18" charset="0"/>
              </a:rPr>
              <a:t> of the sea ice.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000">
                <a:latin typeface="Constantia" pitchFamily="18" charset="0"/>
              </a:rPr>
              <a:t>Satellites show horizontal extent easily, but </a:t>
            </a:r>
            <a:r>
              <a:rPr lang="en-US" sz="2000" b="1" i="1" u="sng">
                <a:latin typeface="Constantia" pitchFamily="18" charset="0"/>
              </a:rPr>
              <a:t>thickness</a:t>
            </a:r>
            <a:r>
              <a:rPr lang="en-US" sz="2000">
                <a:latin typeface="Constantia" pitchFamily="18" charset="0"/>
              </a:rPr>
              <a:t> is the tough one. </a:t>
            </a:r>
          </a:p>
        </p:txBody>
      </p:sp>
      <p:pic>
        <p:nvPicPr>
          <p:cNvPr id="25602" name="Picture 2" descr="C:\Docs\research\polar-research\2006 March paper\2006-march-barrow-paper images\031506-doug-groom-5-lines-half-cells-all-contours-2to1-b.Res2din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39800" y="4191000"/>
            <a:ext cx="36518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 descr="C:\Docs\research\polar-research\2006 March paper\2006-march-barrow-paper images\031506-doug-groom-5-lines-half-cells-all-contours-2to1-b.Res2dinv-141-241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r="7317"/>
          <a:stretch>
            <a:fillRect/>
          </a:stretch>
        </p:blipFill>
        <p:spPr bwMode="auto">
          <a:xfrm>
            <a:off x="0" y="1447800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0" y="3581400"/>
            <a:ext cx="91440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000" i="1">
                <a:solidFill>
                  <a:srgbClr val="FFFF00"/>
                </a:solidFill>
                <a:latin typeface="Constantia" pitchFamily="18" charset="0"/>
              </a:rPr>
              <a:t>Note that the sea ice is only about </a:t>
            </a:r>
            <a:r>
              <a:rPr lang="en-US" sz="2000" b="1" i="1" u="sng">
                <a:solidFill>
                  <a:srgbClr val="FFFF00"/>
                </a:solidFill>
                <a:latin typeface="Constantia" pitchFamily="18" charset="0"/>
              </a:rPr>
              <a:t>2 meters </a:t>
            </a:r>
            <a:r>
              <a:rPr lang="en-US" sz="2000" i="1">
                <a:solidFill>
                  <a:srgbClr val="FFFF00"/>
                </a:solidFill>
                <a:latin typeface="Constantia" pitchFamily="18" charset="0"/>
              </a:rPr>
              <a:t>thick!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0" y="130175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000">
                <a:latin typeface="Constantia" pitchFamily="18" charset="0"/>
              </a:rPr>
              <a:t>And of course the required formal portrait in 30-below-zero temperatures!</a:t>
            </a:r>
          </a:p>
        </p:txBody>
      </p:sp>
      <p:pic>
        <p:nvPicPr>
          <p:cNvPr id="13315" name="Picture 2" descr="C:\Docs\research\polar-research\2006 march pics\james pictures\03-17-06\P3170003-crop-8in-200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/>
          <a:stretch>
            <a:fillRect/>
          </a:stretch>
        </p:blipFill>
        <p:spPr bwMode="auto">
          <a:xfrm>
            <a:off x="-47298" y="1051034"/>
            <a:ext cx="9235440" cy="584911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6&quot;&gt;&lt;property id=&quot;20148&quot; value=&quot;5&quot;/&gt;&lt;property id=&quot;20300&quot; value=&quot;Slide 6&quot;/&gt;&lt;property id=&quot;20307&quot; value=&quot;257&quot;/&gt;&lt;/object&gt;&lt;object type=&quot;3&quot; unique_id=&quot;10052&quot;&gt;&lt;property id=&quot;20148&quot; value=&quot;5&quot;/&gt;&lt;property id=&quot;20300&quot; value=&quot;Slide 2&quot;/&gt;&lt;property id=&quot;20307&quot; value=&quot;260&quot;/&gt;&lt;/object&gt;&lt;object type=&quot;3&quot; unique_id=&quot;10053&quot;&gt;&lt;property id=&quot;20148&quot; value=&quot;5&quot;/&gt;&lt;property id=&quot;20300&quot; value=&quot;Slide 3&quot;/&gt;&lt;property id=&quot;20307&quot; value=&quot;259&quot;/&gt;&lt;/object&gt;&lt;object type=&quot;3&quot; unique_id=&quot;10089&quot;&gt;&lt;property id=&quot;20148&quot; value=&quot;5&quot;/&gt;&lt;property id=&quot;20300&quot; value=&quot;Slide 7&quot;/&gt;&lt;property id=&quot;20307&quot; value=&quot;261&quot;/&gt;&lt;/object&gt;&lt;object type=&quot;3&quot; unique_id=&quot;10132&quot;&gt;&lt;property id=&quot;20148&quot; value=&quot;5&quot;/&gt;&lt;property id=&quot;20300&quot; value=&quot;Slide 4&quot;/&gt;&lt;property id=&quot;20307&quot; value=&quot;264&quot;/&gt;&lt;/object&gt;&lt;object type=&quot;3&quot; unique_id=&quot;10133&quot;&gt;&lt;property id=&quot;20148&quot; value=&quot;5&quot;/&gt;&lt;property id=&quot;20300&quot; value=&quot;Slide 5&quot;/&gt;&lt;property id=&quot;20307&quot; value=&quot;265&quot;/&gt;&lt;/object&gt;&lt;object type=&quot;3&quot; unique_id=&quot;10134&quot;&gt;&lt;property id=&quot;20148&quot; value=&quot;5&quot;/&gt;&lt;property id=&quot;20300&quot; value=&quot;Slide 8&quot;/&gt;&lt;property id=&quot;20307&quot; value=&quot;266&quot;/&gt;&lt;/object&gt;&lt;object type=&quot;3&quot; unique_id=&quot;10135&quot;&gt;&lt;property id=&quot;20148&quot; value=&quot;5&quot;/&gt;&lt;property id=&quot;20300&quot; value=&quot;Slide 10&quot;/&gt;&lt;property id=&quot;20307&quot; value=&quot;267&quot;/&gt;&lt;/object&gt;&lt;object type=&quot;3&quot; unique_id=&quot;10220&quot;&gt;&lt;property id=&quot;20148&quot; value=&quot;5&quot;/&gt;&lt;property id=&quot;20300&quot; value=&quot;Slide 9&quot;/&gt;&lt;property id=&quot;20307&quot; value=&quot;270&quot;/&gt;&lt;/object&gt;&lt;object type=&quot;3&quot; unique_id=&quot;10221&quot;&gt;&lt;property id=&quot;20148&quot; value=&quot;5&quot;/&gt;&lt;property id=&quot;20300&quot; value=&quot;Slide 11&quot;/&gt;&lt;property id=&quot;20307&quot; value=&quot;268&quot;/&gt;&lt;/object&gt;&lt;object type=&quot;3&quot; unique_id=&quot;10222&quot;&gt;&lt;property id=&quot;20148&quot; value=&quot;5&quot;/&gt;&lt;property id=&quot;20300&quot; value=&quot;Slide 12&quot;/&gt;&lt;property id=&quot;20307&quot; value=&quot;269&quot;/&gt;&lt;/object&gt;&lt;object type=&quot;3&quot; unique_id=&quot;10403&quot;&gt;&lt;property id=&quot;20148&quot; value=&quot;5&quot;/&gt;&lt;property id=&quot;20300&quot; value=&quot;Slide 13&quot;/&gt;&lt;property id=&quot;20307&quot; value=&quot;271&quot;/&gt;&lt;/object&gt;&lt;object type=&quot;3&quot; unique_id=&quot;10404&quot;&gt;&lt;property id=&quot;20148&quot; value=&quot;5&quot;/&gt;&lt;property id=&quot;20300&quot; value=&quot;Slide 14&quot;/&gt;&lt;property id=&quot;20307&quot; value=&quot;272&quot;/&gt;&lt;/object&gt;&lt;object type=&quot;3&quot; unique_id=&quot;10405&quot;&gt;&lt;property id=&quot;20148&quot; value=&quot;5&quot;/&gt;&lt;property id=&quot;20300&quot; value=&quot;Slide 15&quot;/&gt;&lt;property id=&quot;20307&quot; value=&quot;273&quot;/&gt;&lt;/object&gt;&lt;object type=&quot;3&quot; unique_id=&quot;10406&quot;&gt;&lt;property id=&quot;20148&quot; value=&quot;5&quot;/&gt;&lt;property id=&quot;20300&quot; value=&quot;Slide 23&quot;/&gt;&lt;property id=&quot;20307&quot; value=&quot;276&quot;/&gt;&lt;/object&gt;&lt;object type=&quot;3&quot; unique_id=&quot;10407&quot;&gt;&lt;property id=&quot;20148&quot; value=&quot;5&quot;/&gt;&lt;property id=&quot;20300&quot; value=&quot;Slide 24&quot;/&gt;&lt;property id=&quot;20307&quot; value=&quot;277&quot;/&gt;&lt;/object&gt;&lt;object type=&quot;3&quot; unique_id=&quot;10408&quot;&gt;&lt;property id=&quot;20148&quot; value=&quot;5&quot;/&gt;&lt;property id=&quot;20300&quot; value=&quot;Slide 25&quot;/&gt;&lt;property id=&quot;20307&quot; value=&quot;274&quot;/&gt;&lt;/object&gt;&lt;object type=&quot;3&quot; unique_id=&quot;10409&quot;&gt;&lt;property id=&quot;20148&quot; value=&quot;5&quot;/&gt;&lt;property id=&quot;20300&quot; value=&quot;Slide 26&quot;/&gt;&lt;property id=&quot;20307&quot; value=&quot;275&quot;/&gt;&lt;/object&gt;&lt;object type=&quot;3&quot; unique_id=&quot;11053&quot;&gt;&lt;property id=&quot;20148&quot; value=&quot;5&quot;/&gt;&lt;property id=&quot;20300&quot; value=&quot;Slide 27&quot;/&gt;&lt;property id=&quot;20307&quot; value=&quot;281&quot;/&gt;&lt;/object&gt;&lt;object type=&quot;3&quot; unique_id=&quot;11054&quot;&gt;&lt;property id=&quot;20148&quot; value=&quot;5&quot;/&gt;&lt;property id=&quot;20300&quot; value=&quot;Slide 28&quot;/&gt;&lt;property id=&quot;20307&quot; value=&quot;286&quot;/&gt;&lt;/object&gt;&lt;object type=&quot;3&quot; unique_id=&quot;11055&quot;&gt;&lt;property id=&quot;20148&quot; value=&quot;5&quot;/&gt;&lt;property id=&quot;20300&quot; value=&quot;Slide 29&quot;/&gt;&lt;property id=&quot;20307&quot; value=&quot;282&quot;/&gt;&lt;/object&gt;&lt;object type=&quot;3&quot; unique_id=&quot;11056&quot;&gt;&lt;property id=&quot;20148&quot; value=&quot;5&quot;/&gt;&lt;property id=&quot;20300&quot; value=&quot;Slide 30&quot;/&gt;&lt;property id=&quot;20307&quot; value=&quot;283&quot;/&gt;&lt;/object&gt;&lt;object type=&quot;3&quot; unique_id=&quot;11057&quot;&gt;&lt;property id=&quot;20148&quot; value=&quot;5&quot;/&gt;&lt;property id=&quot;20300&quot; value=&quot;Slide 31&quot;/&gt;&lt;property id=&quot;20307&quot; value=&quot;284&quot;/&gt;&lt;/object&gt;&lt;object type=&quot;3&quot; unique_id=&quot;11058&quot;&gt;&lt;property id=&quot;20148&quot; value=&quot;5&quot;/&gt;&lt;property id=&quot;20300&quot; value=&quot;Slide 32&quot;/&gt;&lt;property id=&quot;20307&quot; value=&quot;285&quot;/&gt;&lt;/object&gt;&lt;object type=&quot;3&quot; unique_id=&quot;11059&quot;&gt;&lt;property id=&quot;20148&quot; value=&quot;5&quot;/&gt;&lt;property id=&quot;20300&quot; value=&quot;Slide 33&quot;/&gt;&lt;property id=&quot;20307&quot; value=&quot;287&quot;/&gt;&lt;/object&gt;&lt;object type=&quot;3&quot; unique_id=&quot;11060&quot;&gt;&lt;property id=&quot;20148&quot; value=&quot;5&quot;/&gt;&lt;property id=&quot;20300&quot; value=&quot;Slide 34&quot;/&gt;&lt;property id=&quot;20307&quot; value=&quot;288&quot;/&gt;&lt;/object&gt;&lt;object type=&quot;3&quot; unique_id=&quot;11061&quot;&gt;&lt;property id=&quot;20148&quot; value=&quot;5&quot;/&gt;&lt;property id=&quot;20300&quot; value=&quot;Slide 35&quot;/&gt;&lt;property id=&quot;20307&quot; value=&quot;289&quot;/&gt;&lt;/object&gt;&lt;object type=&quot;3&quot; unique_id=&quot;11062&quot;&gt;&lt;property id=&quot;20148&quot; value=&quot;5&quot;/&gt;&lt;property id=&quot;20300&quot; value=&quot;Slide 36&quot;/&gt;&lt;property id=&quot;20307&quot; value=&quot;290&quot;/&gt;&lt;/object&gt;&lt;object type=&quot;3&quot; unique_id=&quot;11063&quot;&gt;&lt;property id=&quot;20148&quot; value=&quot;5&quot;/&gt;&lt;property id=&quot;20300&quot; value=&quot;Slide 63&quot;/&gt;&lt;property id=&quot;20307&quot; value=&quot;291&quot;/&gt;&lt;/object&gt;&lt;object type=&quot;3&quot; unique_id=&quot;11064&quot;&gt;&lt;property id=&quot;20148&quot; value=&quot;5&quot;/&gt;&lt;property id=&quot;20300&quot; value=&quot;Slide 37&quot;/&gt;&lt;property id=&quot;20307&quot; value=&quot;292&quot;/&gt;&lt;/object&gt;&lt;object type=&quot;3&quot; unique_id=&quot;13956&quot;&gt;&lt;property id=&quot;20148&quot; value=&quot;5&quot;/&gt;&lt;property id=&quot;20300&quot; value=&quot;Slide 38&quot;/&gt;&lt;property id=&quot;20307&quot; value=&quot;328&quot;/&gt;&lt;/object&gt;&lt;object type=&quot;3&quot; unique_id=&quot;13957&quot;&gt;&lt;property id=&quot;20148&quot; value=&quot;5&quot;/&gt;&lt;property id=&quot;20300&quot; value=&quot;Slide 39&quot;/&gt;&lt;property id=&quot;20307&quot; value=&quot;329&quot;/&gt;&lt;/object&gt;&lt;object type=&quot;3&quot; unique_id=&quot;13958&quot;&gt;&lt;property id=&quot;20148&quot; value=&quot;5&quot;/&gt;&lt;property id=&quot;20300&quot; value=&quot;Slide 42&quot;/&gt;&lt;property id=&quot;20307&quot; value=&quot;330&quot;/&gt;&lt;/object&gt;&lt;object type=&quot;3&quot; unique_id=&quot;14217&quot;&gt;&lt;property id=&quot;20148&quot; value=&quot;5&quot;/&gt;&lt;property id=&quot;20300&quot; value=&quot;Slide 43&quot;/&gt;&lt;property id=&quot;20307&quot; value=&quot;331&quot;/&gt;&lt;/object&gt;&lt;object type=&quot;3&quot; unique_id=&quot;14478&quot;&gt;&lt;property id=&quot;20148&quot; value=&quot;5&quot;/&gt;&lt;property id=&quot;20300&quot; value=&quot;Slide 65&quot;/&gt;&lt;property id=&quot;20307&quot; value=&quot;332&quot;/&gt;&lt;/object&gt;&lt;object type=&quot;3&quot; unique_id=&quot;14479&quot;&gt;&lt;property id=&quot;20148&quot; value=&quot;5&quot;/&gt;&lt;property id=&quot;20300&quot; value=&quot;Slide 66&quot;/&gt;&lt;property id=&quot;20307&quot; value=&quot;333&quot;/&gt;&lt;/object&gt;&lt;object type=&quot;3&quot; unique_id=&quot;15027&quot;&gt;&lt;property id=&quot;20148&quot; value=&quot;5&quot;/&gt;&lt;property id=&quot;20300&quot; value=&quot;Slide 40&quot;/&gt;&lt;property id=&quot;20307&quot; value=&quot;338&quot;/&gt;&lt;/object&gt;&lt;object type=&quot;3&quot; unique_id=&quot;15028&quot;&gt;&lt;property id=&quot;20148&quot; value=&quot;5&quot;/&gt;&lt;property id=&quot;20300&quot; value=&quot;Slide 41&quot;/&gt;&lt;property id=&quot;20307&quot; value=&quot;339&quot;/&gt;&lt;/object&gt;&lt;object type=&quot;3&quot; unique_id=&quot;15461&quot;&gt;&lt;property id=&quot;20148&quot; value=&quot;5&quot;/&gt;&lt;property id=&quot;20300&quot; value=&quot;Slide 64&quot;/&gt;&lt;property id=&quot;20307&quot; value=&quot;340&quot;/&gt;&lt;/object&gt;&lt;object type=&quot;3&quot; unique_id=&quot;15754&quot;&gt;&lt;property id=&quot;20148&quot; value=&quot;5&quot;/&gt;&lt;property id=&quot;20300&quot; value=&quot;Slide 61&quot;/&gt;&lt;property id=&quot;20307&quot; value=&quot;341&quot;/&gt;&lt;/object&gt;&lt;object type=&quot;3&quot; unique_id=&quot;15755&quot;&gt;&lt;property id=&quot;20148&quot; value=&quot;5&quot;/&gt;&lt;property id=&quot;20300&quot; value=&quot;Slide 62&quot;/&gt;&lt;property id=&quot;20307&quot; value=&quot;342&quot;/&gt;&lt;/object&gt;&lt;object type=&quot;3&quot; unique_id=&quot;16206&quot;&gt;&lt;property id=&quot;20148&quot; value=&quot;5&quot;/&gt;&lt;property id=&quot;20300&quot; value=&quot;Slide 57&quot;/&gt;&lt;property id=&quot;20307&quot; value=&quot;348&quot;/&gt;&lt;/object&gt;&lt;object type=&quot;3&quot; unique_id=&quot;16207&quot;&gt;&lt;property id=&quot;20148&quot; value=&quot;5&quot;/&gt;&lt;property id=&quot;20300&quot; value=&quot;Slide 58&quot;/&gt;&lt;property id=&quot;20307&quot; value=&quot;349&quot;/&gt;&lt;/object&gt;&lt;object type=&quot;3&quot; unique_id=&quot;16208&quot;&gt;&lt;property id=&quot;20148&quot; value=&quot;5&quot;/&gt;&lt;property id=&quot;20300&quot; value=&quot;Slide 59&quot;/&gt;&lt;property id=&quot;20307&quot; value=&quot;344&quot;/&gt;&lt;/object&gt;&lt;object type=&quot;3&quot; unique_id=&quot;16475&quot;&gt;&lt;property id=&quot;20148&quot; value=&quot;5&quot;/&gt;&lt;property id=&quot;20300&quot; value=&quot;Slide 60&quot;/&gt;&lt;property id=&quot;20307&quot; value=&quot;350&quot;/&gt;&lt;/object&gt;&lt;object type=&quot;3&quot; unique_id=&quot;17006&quot;&gt;&lt;property id=&quot;20148&quot; value=&quot;5&quot;/&gt;&lt;property id=&quot;20300&quot; value=&quot;Slide 17&quot;/&gt;&lt;property id=&quot;20307&quot; value=&quot;352&quot;/&gt;&lt;/object&gt;&lt;object type=&quot;3&quot; unique_id=&quot;17007&quot;&gt;&lt;property id=&quot;20148&quot; value=&quot;5&quot;/&gt;&lt;property id=&quot;20300&quot; value=&quot;Slide 18&quot;/&gt;&lt;property id=&quot;20307&quot; value=&quot;353&quot;/&gt;&lt;/object&gt;&lt;object type=&quot;3&quot; unique_id=&quot;17008&quot;&gt;&lt;property id=&quot;20148&quot; value=&quot;5&quot;/&gt;&lt;property id=&quot;20300&quot; value=&quot;Slide 19&quot;/&gt;&lt;property id=&quot;20307&quot; value=&quot;354&quot;/&gt;&lt;/object&gt;&lt;object type=&quot;3&quot; unique_id=&quot;17009&quot;&gt;&lt;property id=&quot;20148&quot; value=&quot;5&quot;/&gt;&lt;property id=&quot;20300&quot; value=&quot;Slide 20&quot;/&gt;&lt;property id=&quot;20307&quot; value=&quot;355&quot;/&gt;&lt;/object&gt;&lt;object type=&quot;3&quot; unique_id=&quot;18345&quot;&gt;&lt;property id=&quot;20148&quot; value=&quot;5&quot;/&gt;&lt;property id=&quot;20300&quot; value=&quot;Slide 47&quot;/&gt;&lt;property id=&quot;20307&quot; value=&quot;367&quot;/&gt;&lt;/object&gt;&lt;object type=&quot;3&quot; unique_id=&quot;18346&quot;&gt;&lt;property id=&quot;20148&quot; value=&quot;5&quot;/&gt;&lt;property id=&quot;20300&quot; value=&quot;Slide 48&quot;/&gt;&lt;property id=&quot;20307&quot; value=&quot;368&quot;/&gt;&lt;/object&gt;&lt;object type=&quot;3&quot; unique_id=&quot;18347&quot;&gt;&lt;property id=&quot;20148&quot; value=&quot;5&quot;/&gt;&lt;property id=&quot;20300&quot; value=&quot;Slide 49&quot;/&gt;&lt;property id=&quot;20307&quot; value=&quot;369&quot;/&gt;&lt;/object&gt;&lt;object type=&quot;3&quot; unique_id=&quot;18348&quot;&gt;&lt;property id=&quot;20148&quot; value=&quot;5&quot;/&gt;&lt;property id=&quot;20300&quot; value=&quot;Slide 50&quot;/&gt;&lt;property id=&quot;20307&quot; value=&quot;370&quot;/&gt;&lt;/object&gt;&lt;object type=&quot;3&quot; unique_id=&quot;18349&quot;&gt;&lt;property id=&quot;20148&quot; value=&quot;5&quot;/&gt;&lt;property id=&quot;20300&quot; value=&quot;Slide 51&quot;/&gt;&lt;property id=&quot;20307&quot; value=&quot;371&quot;/&gt;&lt;/object&gt;&lt;object type=&quot;3&quot; unique_id=&quot;18350&quot;&gt;&lt;property id=&quot;20148&quot; value=&quot;5&quot;/&gt;&lt;property id=&quot;20300&quot; value=&quot;Slide 52&quot;/&gt;&lt;property id=&quot;20307&quot; value=&quot;372&quot;/&gt;&lt;/object&gt;&lt;object type=&quot;3&quot; unique_id=&quot;18351&quot;&gt;&lt;property id=&quot;20148&quot; value=&quot;5&quot;/&gt;&lt;property id=&quot;20300&quot; value=&quot;Slide 53&quot;/&gt;&lt;property id=&quot;20307&quot; value=&quot;373&quot;/&gt;&lt;/object&gt;&lt;object type=&quot;3&quot; unique_id=&quot;18352&quot;&gt;&lt;property id=&quot;20148&quot; value=&quot;5&quot;/&gt;&lt;property id=&quot;20300&quot; value=&quot;Slide 54&quot;/&gt;&lt;property id=&quot;20307&quot; value=&quot;374&quot;/&gt;&lt;/object&gt;&lt;object type=&quot;3&quot; unique_id=&quot;18353&quot;&gt;&lt;property id=&quot;20148&quot; value=&quot;5&quot;/&gt;&lt;property id=&quot;20300&quot; value=&quot;Slide 55&quot;/&gt;&lt;property id=&quot;20307&quot; value=&quot;375&quot;/&gt;&lt;/object&gt;&lt;object type=&quot;3&quot; unique_id=&quot;18354&quot;&gt;&lt;property id=&quot;20148&quot; value=&quot;5&quot;/&gt;&lt;property id=&quot;20300&quot; value=&quot;Slide 56&quot;/&gt;&lt;property id=&quot;20307&quot; value=&quot;376&quot;/&gt;&lt;/object&gt;&lt;object type=&quot;3&quot; unique_id=&quot;19399&quot;&gt;&lt;property id=&quot;20148&quot; value=&quot;5&quot;/&gt;&lt;property id=&quot;20300&quot; value=&quot;Slide 16&quot;/&gt;&lt;property id=&quot;20307&quot; value=&quot;381&quot;/&gt;&lt;/object&gt;&lt;object type=&quot;3&quot; unique_id=&quot;19401&quot;&gt;&lt;property id=&quot;20148&quot; value=&quot;5&quot;/&gt;&lt;property id=&quot;20300&quot; value=&quot;Slide 44&quot;/&gt;&lt;property id=&quot;20307&quot; value=&quot;377&quot;/&gt;&lt;/object&gt;&lt;object type=&quot;3&quot; unique_id=&quot;19402&quot;&gt;&lt;property id=&quot;20148&quot; value=&quot;5&quot;/&gt;&lt;property id=&quot;20300&quot; value=&quot;Slide 45&quot;/&gt;&lt;property id=&quot;20307&quot; value=&quot;378&quot;/&gt;&lt;/object&gt;&lt;object type=&quot;3&quot; unique_id=&quot;19403&quot;&gt;&lt;property id=&quot;20148&quot; value=&quot;5&quot;/&gt;&lt;property id=&quot;20300&quot; value=&quot;Slide 46&quot;/&gt;&lt;property id=&quot;20307&quot; value=&quot;379&quot;/&gt;&lt;/object&gt;&lt;object type=&quot;3&quot; unique_id=&quot;19612&quot;&gt;&lt;property id=&quot;20148&quot; value=&quot;5&quot;/&gt;&lt;property id=&quot;20300&quot; value=&quot;Slide 21&quot;/&gt;&lt;property id=&quot;20307&quot; value=&quot;382&quot;/&gt;&lt;/object&gt;&lt;object type=&quot;3&quot; unique_id=&quot;20097&quot;&gt;&lt;property id=&quot;20148&quot; value=&quot;5&quot;/&gt;&lt;property id=&quot;20300&quot; value=&quot;Slide 22&quot;/&gt;&lt;property id=&quot;20307&quot; value=&quot;383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</TotalTime>
  <Words>1607</Words>
  <Application>Microsoft Office PowerPoint</Application>
  <PresentationFormat>On-screen Show (4:3)</PresentationFormat>
  <Paragraphs>261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Radford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Radford University</dc:creator>
  <cp:lastModifiedBy>Academic Technologies</cp:lastModifiedBy>
  <cp:revision>59</cp:revision>
  <dcterms:created xsi:type="dcterms:W3CDTF">2010-01-13T23:02:39Z</dcterms:created>
  <dcterms:modified xsi:type="dcterms:W3CDTF">2011-03-15T14:22:17Z</dcterms:modified>
</cp:coreProperties>
</file>