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37" r:id="rId2"/>
    <p:sldId id="336" r:id="rId3"/>
    <p:sldId id="292" r:id="rId4"/>
    <p:sldId id="300" r:id="rId5"/>
    <p:sldId id="301" r:id="rId6"/>
    <p:sldId id="302" r:id="rId7"/>
    <p:sldId id="304" r:id="rId8"/>
    <p:sldId id="305" r:id="rId9"/>
    <p:sldId id="306" r:id="rId10"/>
    <p:sldId id="307" r:id="rId11"/>
    <p:sldId id="308" r:id="rId12"/>
    <p:sldId id="309" r:id="rId13"/>
    <p:sldId id="313" r:id="rId14"/>
    <p:sldId id="315" r:id="rId15"/>
    <p:sldId id="316" r:id="rId16"/>
    <p:sldId id="298" r:id="rId17"/>
    <p:sldId id="331" r:id="rId18"/>
    <p:sldId id="332" r:id="rId19"/>
    <p:sldId id="333" r:id="rId20"/>
    <p:sldId id="377" r:id="rId21"/>
    <p:sldId id="378" r:id="rId22"/>
    <p:sldId id="353" r:id="rId23"/>
    <p:sldId id="352" r:id="rId24"/>
    <p:sldId id="318" r:id="rId25"/>
    <p:sldId id="319" r:id="rId26"/>
    <p:sldId id="320" r:id="rId27"/>
    <p:sldId id="355" r:id="rId28"/>
    <p:sldId id="321" r:id="rId29"/>
    <p:sldId id="340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5A140-016D-4E64-AEB8-E97AAE0AD0E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90117-FF19-4D20-B752-642116621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B09EC7A-B0AB-4D35-84AA-AC7FEBBFF027}" type="slidenum">
              <a:rPr lang="en-US" altLang="zh-CN" smtClean="0"/>
              <a:pPr eaLnBrk="1" hangingPunct="1"/>
              <a:t>1</a:t>
            </a:fld>
            <a:endParaRPr lang="en-US" altLang="zh-CN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190F978-E973-4B71-8708-A01C55E011FC}" type="slidenum">
              <a:rPr lang="en-US" altLang="zh-CN" smtClean="0"/>
              <a:pPr eaLnBrk="1" hangingPunct="1"/>
              <a:t>2</a:t>
            </a:fld>
            <a:endParaRPr lang="en-US" altLang="zh-CN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90B727-F5DB-4139-9C77-8A6BBE7B3EFD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703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B848E-6790-4A37-8A91-C52615DCB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B78A7-E9B0-471A-A1E0-9A8900203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0AB77-ACF0-4C1F-9A0F-49D8231E6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631B-2CD0-4852-B73C-E7A54C4CF83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90F51-0E4A-49F2-B84B-721279E46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E17CC-FE7D-4513-9BC4-41FE7EFEC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E2CC-71EA-490F-9435-C19C067C8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8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55568-AAD2-4298-BB2A-AAE7E819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2CF90-55DC-44B2-926A-37BFC230B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79CDB-FBF6-47E1-9F49-AE3A619A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631B-2CD0-4852-B73C-E7A54C4CF83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B9ED7-C789-4FCF-B92A-292845F1E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1F6ED-2CB2-4121-AF7E-93EACF342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E2CC-71EA-490F-9435-C19C067C8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1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24889F-2D5F-4D56-99AB-5A6BA5A6FD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167465-8467-4443-8066-5A1C5E457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8809F-4B46-497E-9584-4CC7E4121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631B-2CD0-4852-B73C-E7A54C4CF83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92021-368C-437D-9FFF-DDD81C64E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4D35B-8621-4519-BEFB-EFB542840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E2CC-71EA-490F-9435-C19C067C8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7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86614-11C8-4FDC-8D74-B7EF679A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12A8C-9E11-4AE2-BEDC-C0E933AC0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60641-D79A-4728-BD81-86B2282C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631B-2CD0-4852-B73C-E7A54C4CF83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66692-960C-4ECA-B476-D03C79FB6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C7B70-3D6E-4E54-B56C-CEB2DE5A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E2CC-71EA-490F-9435-C19C067C8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FA40A-0267-4055-9043-76AEA93FF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267CB-3558-45E8-AA60-0DF6D3E35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A7AAE-8F4F-4036-8C88-3664D2522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631B-2CD0-4852-B73C-E7A54C4CF83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7C0DA-7D1A-4269-B3DA-53CF0BE33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E43F-6CF1-400E-8F13-D30D29CA4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E2CC-71EA-490F-9435-C19C067C8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5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61C98-BAC2-4088-BD48-EBB47CCCF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55947-F728-4A4C-82E1-962121752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0E0D0-4F15-4550-B451-193FE47C0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67BA1-8DD1-41E4-B264-89A26E68D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631B-2CD0-4852-B73C-E7A54C4CF83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993A3-835B-498E-82B6-6F1F16C2E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E4DCC-15A4-469B-B45C-5CE2369E6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E2CC-71EA-490F-9435-C19C067C8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1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4683C-471C-482B-8B0D-7670255F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56172-98A4-4C4A-BD5C-EFBBFF824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85B583-8E3B-44C8-BC6B-7C3CD9ABD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849521-143C-4435-815B-D93F30DD2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9271B5-DB7E-4CDF-9A60-3FA4E2165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9C973A-5FD2-4586-876D-13AF18B4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631B-2CD0-4852-B73C-E7A54C4CF83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EAB74C-10C5-4E56-8034-951BB236E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DC5A11-E293-4E05-9013-31BBE608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E2CC-71EA-490F-9435-C19C067C8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2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CFB19-3BBC-4FFD-BB3F-1F5C03868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BE22AD-420E-4F9D-B1C8-893B9C654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631B-2CD0-4852-B73C-E7A54C4CF83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9CFD4-EB20-4732-A3F0-86779552A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3960F1-A79C-4AC2-964F-4F3F915A2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E2CC-71EA-490F-9435-C19C067C8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0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C1E20F-3C8B-4AA4-A1B0-CE5A55600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631B-2CD0-4852-B73C-E7A54C4CF83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020100-D208-402C-90EC-3748EFA49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A5C9C-E4C7-4FC2-B018-6BDF88416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E2CC-71EA-490F-9435-C19C067C8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6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6EE08-5615-46D3-BE0C-D011A2CE6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4D318-4D5D-4D45-A09D-C01638B66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A4C75-D713-4201-B9FB-C2EBE45EC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0F291-3548-4871-A012-FDA3B2093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631B-2CD0-4852-B73C-E7A54C4CF83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2D5C0-1B52-46A0-ABBF-B5AF67A1D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6256B-560E-4AE3-91B1-94F83DCE4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E2CC-71EA-490F-9435-C19C067C8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EB2A3-168A-4188-93EC-6E75EC952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196275-77FE-4534-9B38-51CAEE724C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B48E5-379A-445C-AB8A-17B175076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BDB42-6621-4A7A-A03E-25AA0E4B0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631B-2CD0-4852-B73C-E7A54C4CF83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EF8AE-41D4-4B30-BE99-C9C492D61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84D34-F1DC-4D52-B759-7C5A086F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EE2CC-71EA-490F-9435-C19C067C8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6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FDE79D-7506-4BAF-972D-BF5797DD3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0D824-BBAD-4A11-B083-9EEBA5D16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517B8-3135-4E20-9184-087FB1ACDE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3631B-2CD0-4852-B73C-E7A54C4CF83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10060-2E5E-44FB-BD5B-9302BDFD0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D2F8F-DD69-4662-9F6A-7D05FCE21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EE2CC-71EA-490F-9435-C19C067C8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23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6172200" y="457200"/>
            <a:ext cx="3962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400">
                <a:ea typeface="宋体" pitchFamily="2" charset="-122"/>
              </a:rPr>
              <a:t>Organizing Data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Example 1 – </a:t>
            </a:r>
            <a:r>
              <a:rPr lang="en-US" altLang="zh-CN" i="1">
                <a:ea typeface="宋体" pitchFamily="2" charset="-122"/>
              </a:rPr>
              <a:t>Solution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219200"/>
            <a:ext cx="8532813" cy="5380038"/>
          </a:xfrm>
          <a:noFill/>
        </p:spPr>
        <p:txBody>
          <a:bodyPr/>
          <a:lstStyle/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b="1" dirty="0">
                <a:solidFill>
                  <a:srgbClr val="002060"/>
                </a:solidFill>
                <a:ea typeface="宋体" pitchFamily="2" charset="-122"/>
              </a:rPr>
              <a:t>d.</a:t>
            </a:r>
            <a:r>
              <a:rPr lang="en-US" altLang="zh-CN" dirty="0">
                <a:solidFill>
                  <a:srgbClr val="002060"/>
                </a:solidFill>
                <a:ea typeface="宋体" pitchFamily="2" charset="-122"/>
              </a:rPr>
              <a:t> Next, tally the data into the six classes and find the  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solidFill>
                  <a:srgbClr val="002060"/>
                </a:solidFill>
                <a:ea typeface="宋体" pitchFamily="2" charset="-122"/>
              </a:rPr>
              <a:t>    frequency for each class. 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zh-CN" sz="300" dirty="0">
              <a:ea typeface="宋体" pitchFamily="2" charset="-122"/>
            </a:endParaRP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b="1" dirty="0">
                <a:ea typeface="宋体" pitchFamily="2" charset="-122"/>
              </a:rPr>
              <a:t>Procedure:</a:t>
            </a: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9704389" y="839789"/>
            <a:ext cx="8413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zh-CN">
                <a:solidFill>
                  <a:srgbClr val="0451A4"/>
                </a:solidFill>
                <a:ea typeface="宋体" pitchFamily="2" charset="-122"/>
              </a:rPr>
              <a:t>cont’d</a:t>
            </a:r>
          </a:p>
        </p:txBody>
      </p:sp>
      <p:pic>
        <p:nvPicPr>
          <p:cNvPr id="12293" name="Picture 11" descr="Picture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889" y="2667000"/>
            <a:ext cx="8391525" cy="327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矩形 1"/>
          <p:cNvSpPr>
            <a:spLocks noChangeArrowheads="1"/>
          </p:cNvSpPr>
          <p:nvPr/>
        </p:nvSpPr>
        <p:spPr bwMode="auto">
          <a:xfrm>
            <a:off x="1862139" y="5943601"/>
            <a:ext cx="82629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sz="2200" dirty="0">
                <a:ea typeface="宋体" pitchFamily="2" charset="-122"/>
              </a:rPr>
              <a:t>Table 2-2 shows the tally and frequency of each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Example 1 – </a:t>
            </a:r>
            <a:r>
              <a:rPr lang="en-US" altLang="zh-CN" i="1">
                <a:ea typeface="宋体" pitchFamily="2" charset="-122"/>
              </a:rPr>
              <a:t>Solution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090613"/>
            <a:ext cx="8229600" cy="5256212"/>
          </a:xfrm>
          <a:noFill/>
        </p:spPr>
        <p:txBody>
          <a:bodyPr>
            <a:normAutofit fontScale="92500" lnSpcReduction="10000"/>
          </a:bodyPr>
          <a:lstStyle/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endParaRPr lang="en-US" altLang="zh-CN" sz="1100" dirty="0">
              <a:ea typeface="宋体" pitchFamily="2" charset="-122"/>
            </a:endParaRP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b="1" dirty="0">
                <a:solidFill>
                  <a:srgbClr val="002060"/>
                </a:solidFill>
                <a:ea typeface="宋体" pitchFamily="2" charset="-122"/>
              </a:rPr>
              <a:t>e.</a:t>
            </a:r>
            <a:r>
              <a:rPr lang="en-US" altLang="zh-CN" dirty="0">
                <a:solidFill>
                  <a:srgbClr val="002060"/>
                </a:solidFill>
                <a:ea typeface="宋体" pitchFamily="2" charset="-122"/>
              </a:rPr>
              <a:t> Find the midpoints.</a:t>
            </a: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    The center of each class is called the </a:t>
            </a:r>
            <a:r>
              <a:rPr lang="en-US" altLang="zh-CN" i="1" dirty="0">
                <a:ea typeface="宋体" pitchFamily="2" charset="-122"/>
              </a:rPr>
              <a:t>midpoint </a:t>
            </a:r>
            <a:r>
              <a:rPr lang="en-US" altLang="zh-CN" dirty="0">
                <a:ea typeface="宋体" pitchFamily="2" charset="-122"/>
              </a:rPr>
              <a:t>(or </a:t>
            </a:r>
            <a:r>
              <a:rPr lang="en-US" altLang="zh-CN" i="1" dirty="0">
                <a:ea typeface="宋体" pitchFamily="2" charset="-122"/>
              </a:rPr>
              <a:t>class</a:t>
            </a:r>
            <a:br>
              <a:rPr lang="en-US" altLang="zh-CN" i="1" dirty="0">
                <a:ea typeface="宋体" pitchFamily="2" charset="-122"/>
              </a:rPr>
            </a:br>
            <a:r>
              <a:rPr lang="en-US" altLang="zh-CN" i="1" dirty="0">
                <a:ea typeface="宋体" pitchFamily="2" charset="-122"/>
              </a:rPr>
              <a:t>    mark</a:t>
            </a:r>
            <a:r>
              <a:rPr lang="en-US" altLang="zh-CN" dirty="0">
                <a:ea typeface="宋体" pitchFamily="2" charset="-122"/>
              </a:rPr>
              <a:t>). The midpoint is often used as a representative</a:t>
            </a:r>
            <a:br>
              <a:rPr lang="en-US" altLang="zh-CN" dirty="0">
                <a:ea typeface="宋体" pitchFamily="2" charset="-122"/>
              </a:rPr>
            </a:br>
            <a:r>
              <a:rPr lang="en-US" altLang="zh-CN" dirty="0">
                <a:ea typeface="宋体" pitchFamily="2" charset="-122"/>
              </a:rPr>
              <a:t>    value of the entire class. </a:t>
            </a: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endParaRPr lang="en-US" altLang="zh-CN" sz="1100" dirty="0">
              <a:ea typeface="宋体" pitchFamily="2" charset="-122"/>
            </a:endParaRP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    The midpoint is found by adding the lower and upper </a:t>
            </a: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    class limits of one class  and dividing by 2.</a:t>
            </a: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endParaRPr lang="en-US" altLang="zh-CN" dirty="0">
              <a:ea typeface="宋体" pitchFamily="2" charset="-122"/>
            </a:endParaRP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endParaRPr lang="en-US" altLang="zh-CN" dirty="0">
              <a:ea typeface="宋体" pitchFamily="2" charset="-122"/>
            </a:endParaRP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endParaRPr lang="en-US" altLang="zh-CN" sz="1100" dirty="0">
              <a:ea typeface="宋体" pitchFamily="2" charset="-122"/>
            </a:endParaRP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	</a:t>
            </a: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    Table 2-2 shows the class midpoints.</a:t>
            </a:r>
          </a:p>
        </p:txBody>
      </p:sp>
      <p:sp>
        <p:nvSpPr>
          <p:cNvPr id="13316" name="Rectangle 10"/>
          <p:cNvSpPr>
            <a:spLocks noChangeArrowheads="1"/>
          </p:cNvSpPr>
          <p:nvPr/>
        </p:nvSpPr>
        <p:spPr bwMode="auto">
          <a:xfrm>
            <a:off x="9704389" y="839789"/>
            <a:ext cx="8413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zh-CN">
                <a:solidFill>
                  <a:srgbClr val="0451A4"/>
                </a:solidFill>
                <a:ea typeface="宋体" pitchFamily="2" charset="-122"/>
              </a:rPr>
              <a:t>cont’d</a:t>
            </a:r>
          </a:p>
        </p:txBody>
      </p:sp>
      <p:graphicFrame>
        <p:nvGraphicFramePr>
          <p:cNvPr id="13317" name="对象 1"/>
          <p:cNvGraphicFramePr>
            <a:graphicFrameLocks noChangeAspect="1"/>
          </p:cNvGraphicFramePr>
          <p:nvPr/>
        </p:nvGraphicFramePr>
        <p:xfrm>
          <a:off x="2057400" y="4267201"/>
          <a:ext cx="74676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2997200" imgH="393700" progId="Equation.3">
                  <p:embed/>
                </p:oleObj>
              </mc:Choice>
              <mc:Fallback>
                <p:oleObj name="Equation" r:id="rId3" imgW="2997200" imgH="393700" progId="Equation.3">
                  <p:embed/>
                  <p:pic>
                    <p:nvPicPr>
                      <p:cNvPr id="13317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67201"/>
                        <a:ext cx="7467600" cy="9810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70C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Example 1 – </a:t>
            </a:r>
            <a:r>
              <a:rPr lang="en-US" altLang="zh-CN" i="1">
                <a:ea typeface="宋体" pitchFamily="2" charset="-122"/>
              </a:rPr>
              <a:t>Solution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1013" y="1219200"/>
            <a:ext cx="8509000" cy="2286000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b="1" dirty="0">
                <a:solidFill>
                  <a:srgbClr val="002060"/>
                </a:solidFill>
                <a:ea typeface="宋体" pitchFamily="2" charset="-122"/>
              </a:rPr>
              <a:t>f.</a:t>
            </a:r>
            <a:r>
              <a:rPr lang="en-US" altLang="zh-CN" dirty="0">
                <a:solidFill>
                  <a:srgbClr val="002060"/>
                </a:solidFill>
                <a:ea typeface="宋体" pitchFamily="2" charset="-122"/>
              </a:rPr>
              <a:t> Find the class boundaries.</a:t>
            </a:r>
          </a:p>
          <a:p>
            <a:pPr marL="0" indent="0">
              <a:lnSpc>
                <a:spcPts val="3300"/>
              </a:lnSpc>
              <a:spcBef>
                <a:spcPct val="0"/>
              </a:spcBef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  There is a space between the upper limit of one class and  </a:t>
            </a:r>
          </a:p>
          <a:p>
            <a:pPr marL="0" indent="0">
              <a:lnSpc>
                <a:spcPts val="3300"/>
              </a:lnSpc>
              <a:spcBef>
                <a:spcPct val="0"/>
              </a:spcBef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   the lower limit of the next class. The halfway points of </a:t>
            </a:r>
          </a:p>
          <a:p>
            <a:pPr marL="0" indent="0">
              <a:lnSpc>
                <a:spcPts val="3300"/>
              </a:lnSpc>
              <a:spcBef>
                <a:spcPct val="0"/>
              </a:spcBef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   these intervals are called </a:t>
            </a:r>
            <a:r>
              <a:rPr lang="en-US" altLang="zh-CN" i="1" dirty="0">
                <a:ea typeface="宋体" pitchFamily="2" charset="-122"/>
              </a:rPr>
              <a:t>class boundaries</a:t>
            </a:r>
            <a:r>
              <a:rPr lang="en-US" altLang="zh-CN" dirty="0">
                <a:ea typeface="宋体" pitchFamily="2" charset="-122"/>
              </a:rPr>
              <a:t>. 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zh-CN" sz="1000" dirty="0">
              <a:ea typeface="宋体" pitchFamily="2" charset="-122"/>
            </a:endParaRP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b="1" dirty="0">
                <a:ea typeface="宋体" pitchFamily="2" charset="-122"/>
              </a:rPr>
              <a:t>   Procedure:</a:t>
            </a:r>
          </a:p>
        </p:txBody>
      </p:sp>
      <p:sp>
        <p:nvSpPr>
          <p:cNvPr id="14340" name="Rectangle 9"/>
          <p:cNvSpPr>
            <a:spLocks noChangeArrowheads="1"/>
          </p:cNvSpPr>
          <p:nvPr/>
        </p:nvSpPr>
        <p:spPr bwMode="auto">
          <a:xfrm>
            <a:off x="9704389" y="839789"/>
            <a:ext cx="8413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zh-CN">
                <a:solidFill>
                  <a:srgbClr val="0451A4"/>
                </a:solidFill>
                <a:ea typeface="宋体" pitchFamily="2" charset="-122"/>
              </a:rPr>
              <a:t>cont’d</a:t>
            </a:r>
          </a:p>
        </p:txBody>
      </p:sp>
      <p:sp>
        <p:nvSpPr>
          <p:cNvPr id="14341" name="矩形 1"/>
          <p:cNvSpPr>
            <a:spLocks noChangeArrowheads="1"/>
          </p:cNvSpPr>
          <p:nvPr/>
        </p:nvSpPr>
        <p:spPr bwMode="auto">
          <a:xfrm>
            <a:off x="1981201" y="3657600"/>
            <a:ext cx="8143875" cy="24463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ea typeface="宋体" pitchFamily="2" charset="-122"/>
              </a:rPr>
              <a:t>How to find class boundaries(integer data)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ea typeface="宋体" pitchFamily="2" charset="-122"/>
              </a:rPr>
              <a:t>To find </a:t>
            </a:r>
            <a:r>
              <a:rPr lang="en-US" altLang="zh-CN" sz="2400" b="1" dirty="0">
                <a:ea typeface="宋体" pitchFamily="2" charset="-122"/>
              </a:rPr>
              <a:t>upper class boundaries</a:t>
            </a:r>
            <a:r>
              <a:rPr lang="en-US" altLang="zh-CN" sz="2400" dirty="0">
                <a:ea typeface="宋体" pitchFamily="2" charset="-122"/>
              </a:rPr>
              <a:t>, add 0.5 unit to the upper class limit.</a:t>
            </a:r>
          </a:p>
          <a:p>
            <a:pPr>
              <a:spcBef>
                <a:spcPct val="50000"/>
              </a:spcBef>
            </a:pPr>
            <a:endParaRPr lang="en-US" altLang="zh-CN" sz="600" dirty="0"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400" dirty="0">
                <a:ea typeface="宋体" pitchFamily="2" charset="-122"/>
              </a:rPr>
              <a:t>To find </a:t>
            </a:r>
            <a:r>
              <a:rPr lang="en-US" altLang="zh-CN" sz="2400" b="1" dirty="0">
                <a:ea typeface="宋体" pitchFamily="2" charset="-122"/>
              </a:rPr>
              <a:t>lower class boundaries</a:t>
            </a:r>
            <a:r>
              <a:rPr lang="en-US" altLang="zh-CN" sz="2400" dirty="0">
                <a:ea typeface="宋体" pitchFamily="2" charset="-122"/>
              </a:rPr>
              <a:t>, subtract 0.5 unit to the lower class limit.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itchFamily="2" charset="-122"/>
              </a:rPr>
              <a:t>Frequency Table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zh-CN">
              <a:ea typeface="宋体" pitchFamily="2" charset="-122"/>
            </a:endParaRP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zh-CN">
              <a:ea typeface="宋体" pitchFamily="2" charset="-122"/>
            </a:endParaRP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zh-CN">
              <a:ea typeface="宋体" pitchFamily="2" charset="-122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979613" y="1260315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ea typeface="宋体" pitchFamily="2" charset="-122"/>
              </a:rPr>
              <a:t>Procedure:</a:t>
            </a:r>
          </a:p>
        </p:txBody>
      </p:sp>
      <p:pic>
        <p:nvPicPr>
          <p:cNvPr id="17413" name="Picture 8" descr="Picture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578" y="1828800"/>
            <a:ext cx="84137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Pictur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"/>
          <a:stretch>
            <a:fillRect/>
          </a:stretch>
        </p:blipFill>
        <p:spPr bwMode="auto">
          <a:xfrm>
            <a:off x="1828800" y="1828801"/>
            <a:ext cx="8116888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68538" y="2124075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zh-CN" sz="3600" dirty="0">
                <a:solidFill>
                  <a:srgbClr val="0094C9"/>
                </a:solidFill>
                <a:ea typeface="宋体" pitchFamily="2" charset="-122"/>
              </a:rPr>
              <a:t>Frequency Histograms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900" dirty="0">
                <a:ea typeface="宋体" pitchFamily="2" charset="-122"/>
              </a:rPr>
              <a:t>Frequency Histograms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143000"/>
            <a:ext cx="8229600" cy="5256212"/>
          </a:xfrm>
          <a:noFill/>
        </p:spPr>
        <p:txBody>
          <a:bodyPr/>
          <a:lstStyle/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Frequency Histograms </a:t>
            </a:r>
            <a:r>
              <a:rPr lang="en-US" altLang="zh-CN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provides effective visual displays of data organized into frequency tables. In these graphs, we use bars to represent each class, where the width of the bar is the class width. </a:t>
            </a: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endParaRPr lang="en-US" altLang="zh-CN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For histograms, the height of the bar is the class frequency, whereas for relative-frequency histograms, the height of the bar is the relative frequency of that class.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CN" sz="2400" dirty="0">
                <a:ea typeface="宋体" pitchFamily="2" charset="-122"/>
              </a:rPr>
              <a:t>Example 2 – </a:t>
            </a:r>
            <a:r>
              <a:rPr lang="en-US" altLang="zh-CN" sz="2400" i="1" dirty="0">
                <a:ea typeface="宋体" pitchFamily="2" charset="-122"/>
              </a:rPr>
              <a:t>Frequency Histogram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19201"/>
            <a:ext cx="8229600" cy="5256213"/>
          </a:xfrm>
        </p:spPr>
        <p:txBody>
          <a:bodyPr/>
          <a:lstStyle/>
          <a:p>
            <a:pPr marL="0" indent="0"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altLang="zh-CN" dirty="0">
                <a:solidFill>
                  <a:schemeClr val="accent2">
                    <a:lumMod val="50000"/>
                  </a:schemeClr>
                </a:solidFill>
                <a:ea typeface="宋体" pitchFamily="2" charset="-122"/>
              </a:rPr>
              <a:t>Make a histogram and a relative-frequency histogram with six bars for the data in Table 2-1 showing one-way commuting distances.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altLang="zh-CN" dirty="0">
              <a:ea typeface="宋体" pitchFamily="2" charset="-122"/>
            </a:endParaRPr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2895600" y="4876800"/>
            <a:ext cx="640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400">
                <a:ea typeface="宋体" pitchFamily="2" charset="-122"/>
              </a:rPr>
              <a:t>One-Way Commuting Distances (in Miles) for 60 Workers in Downtown Dallas</a:t>
            </a:r>
          </a:p>
        </p:txBody>
      </p:sp>
      <p:sp>
        <p:nvSpPr>
          <p:cNvPr id="26629" name="Rectangle 8"/>
          <p:cNvSpPr>
            <a:spLocks noChangeArrowheads="1"/>
          </p:cNvSpPr>
          <p:nvPr/>
        </p:nvSpPr>
        <p:spPr bwMode="auto">
          <a:xfrm>
            <a:off x="5632451" y="5257801"/>
            <a:ext cx="76290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b="1">
                <a:ea typeface="宋体" pitchFamily="2" charset="-122"/>
              </a:rPr>
              <a:t>Table 2-1</a:t>
            </a:r>
          </a:p>
        </p:txBody>
      </p:sp>
      <p:pic>
        <p:nvPicPr>
          <p:cNvPr id="26630" name="Picture 9" descr="Picture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79726"/>
            <a:ext cx="8077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Example 2 – </a:t>
            </a:r>
            <a:r>
              <a:rPr lang="en-US" altLang="zh-CN" i="1">
                <a:ea typeface="宋体" pitchFamily="2" charset="-122"/>
              </a:rPr>
              <a:t>Solution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1219201"/>
            <a:ext cx="8458200" cy="5256213"/>
          </a:xfrm>
          <a:noFill/>
        </p:spPr>
        <p:txBody>
          <a:bodyPr/>
          <a:lstStyle/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>
                <a:solidFill>
                  <a:schemeClr val="tx2"/>
                </a:solidFill>
                <a:ea typeface="宋体" pitchFamily="2" charset="-122"/>
              </a:rPr>
              <a:t>The first step is to make a frequency table and a relative-frequency table. 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5680076" y="5592763"/>
            <a:ext cx="873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200" b="1">
                <a:ea typeface="宋体" pitchFamily="2" charset="-122"/>
              </a:rPr>
              <a:t>Table</a:t>
            </a:r>
            <a:r>
              <a:rPr lang="en-US" altLang="zh-CN" b="1">
                <a:ea typeface="宋体" pitchFamily="2" charset="-122"/>
              </a:rPr>
              <a:t> </a:t>
            </a:r>
            <a:r>
              <a:rPr lang="en-US" altLang="zh-CN" sz="1200" b="1">
                <a:ea typeface="宋体" pitchFamily="2" charset="-122"/>
              </a:rPr>
              <a:t>2-2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2409825" y="5075238"/>
            <a:ext cx="701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400">
                <a:ea typeface="宋体" pitchFamily="2" charset="-122"/>
              </a:rPr>
              <a:t>Frequency Table of One-Way Commuting Distances for 60 Downtown Dallas Workers   </a:t>
            </a:r>
            <a:br>
              <a:rPr lang="en-US" altLang="zh-CN" sz="1400">
                <a:ea typeface="宋体" pitchFamily="2" charset="-122"/>
              </a:rPr>
            </a:br>
            <a:r>
              <a:rPr lang="en-US" altLang="zh-CN" sz="1400">
                <a:ea typeface="宋体" pitchFamily="2" charset="-122"/>
              </a:rPr>
              <a:t>                                                           (Data in Miles)</a:t>
            </a:r>
          </a:p>
        </p:txBody>
      </p:sp>
      <p:pic>
        <p:nvPicPr>
          <p:cNvPr id="27654" name="Picture 11" descr="Picture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62200"/>
            <a:ext cx="80200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0" y="2057400"/>
            <a:ext cx="1752600" cy="301783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2110581"/>
            <a:ext cx="1752600" cy="301783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Example 2 – </a:t>
            </a:r>
            <a:r>
              <a:rPr lang="en-US" altLang="zh-CN" i="1">
                <a:ea typeface="宋体" pitchFamily="2" charset="-122"/>
              </a:rPr>
              <a:t>Solution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4055076" y="4628723"/>
            <a:ext cx="36022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dirty="0">
                <a:ea typeface="宋体" pitchFamily="2" charset="-122"/>
              </a:rPr>
              <a:t>Frequencies of One-Way Commuting Distances</a:t>
            </a: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9704389" y="839789"/>
            <a:ext cx="8413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zh-CN">
                <a:solidFill>
                  <a:srgbClr val="0451A4"/>
                </a:solidFill>
                <a:ea typeface="宋体" pitchFamily="2" charset="-122"/>
              </a:rPr>
              <a:t>cont’d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885155" y="1676400"/>
          <a:ext cx="6552750" cy="28341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96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5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33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 boundaries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Class Midpoint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Lower - Upper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Lower - Upper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 – 8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0.5 – 8.5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4.5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14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 – 16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8.5 – 16.5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12.5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17 – 24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16.5 – 24.5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20.5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25 – 32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24.5 – 32.5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28.5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33 – 40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32.5 – 40.5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36.5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41 – 48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40.5 – 48.5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44.5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3505200" y="1343025"/>
            <a:ext cx="2133600" cy="338455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Example 2 – </a:t>
            </a:r>
            <a:r>
              <a:rPr lang="en-US" altLang="zh-CN" i="1">
                <a:ea typeface="宋体" pitchFamily="2" charset="-122"/>
              </a:rPr>
              <a:t>Solution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5450" y="1219200"/>
            <a:ext cx="8458200" cy="5499100"/>
          </a:xfrm>
        </p:spPr>
        <p:txBody>
          <a:bodyPr/>
          <a:lstStyle/>
          <a:p>
            <a:pPr marL="0" indent="0"/>
            <a:r>
              <a:rPr lang="en-US" altLang="zh-CN" sz="2200" dirty="0">
                <a:ea typeface="宋体" pitchFamily="2" charset="-122"/>
              </a:rPr>
              <a:t>Figures 2-2 and 2-3 show the histogram and relative-frequency histogram. In both graphs, class boundaries are marked on the horizontal axis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9704389" y="839789"/>
            <a:ext cx="8413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zh-CN">
                <a:solidFill>
                  <a:srgbClr val="0451A4"/>
                </a:solidFill>
                <a:ea typeface="宋体" pitchFamily="2" charset="-122"/>
              </a:rPr>
              <a:t>cont’d</a:t>
            </a: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2466975" y="5016500"/>
            <a:ext cx="25970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>
                <a:ea typeface="宋体" pitchFamily="2" charset="-122"/>
              </a:rPr>
              <a:t>Histogram for Dallas Commuters:</a:t>
            </a:r>
          </a:p>
          <a:p>
            <a:r>
              <a:rPr lang="en-US" altLang="zh-CN" sz="1400">
                <a:ea typeface="宋体" pitchFamily="2" charset="-122"/>
              </a:rPr>
              <a:t>One-Way Commuting Distances</a:t>
            </a:r>
          </a:p>
        </p:txBody>
      </p:sp>
      <p:sp>
        <p:nvSpPr>
          <p:cNvPr id="29702" name="Rectangle 8"/>
          <p:cNvSpPr>
            <a:spLocks noChangeArrowheads="1"/>
          </p:cNvSpPr>
          <p:nvPr/>
        </p:nvSpPr>
        <p:spPr bwMode="auto">
          <a:xfrm>
            <a:off x="3352801" y="5514976"/>
            <a:ext cx="8193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b="1">
                <a:ea typeface="宋体" pitchFamily="2" charset="-122"/>
              </a:rPr>
              <a:t>Figure 2-2</a:t>
            </a:r>
          </a:p>
        </p:txBody>
      </p:sp>
      <p:pic>
        <p:nvPicPr>
          <p:cNvPr id="29705" name="Picture 11" descr="Picture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64" y="2511426"/>
            <a:ext cx="358457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7" name="矩形 1"/>
          <p:cNvSpPr>
            <a:spLocks noChangeArrowheads="1"/>
          </p:cNvSpPr>
          <p:nvPr/>
        </p:nvSpPr>
        <p:spPr bwMode="auto">
          <a:xfrm>
            <a:off x="1871664" y="5789613"/>
            <a:ext cx="3690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sz="1600" dirty="0">
                <a:ea typeface="宋体" pitchFamily="2" charset="-122"/>
              </a:rPr>
              <a:t>For a histogram, the height of each bar is the corresponding class frequency.</a:t>
            </a:r>
          </a:p>
        </p:txBody>
      </p:sp>
      <p:sp>
        <p:nvSpPr>
          <p:cNvPr id="4" name="椭圆 3"/>
          <p:cNvSpPr/>
          <p:nvPr/>
        </p:nvSpPr>
        <p:spPr>
          <a:xfrm>
            <a:off x="1846264" y="2362200"/>
            <a:ext cx="339725" cy="1081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ntitled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85801"/>
            <a:ext cx="8839200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971801" y="1673007"/>
            <a:ext cx="5843587" cy="160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zh-CN" sz="3300" dirty="0">
                <a:solidFill>
                  <a:srgbClr val="0451A4"/>
                </a:solidFill>
                <a:ea typeface="宋体" pitchFamily="2" charset="-122"/>
              </a:rPr>
              <a:t>Frequency Distributions, Histograms, and </a:t>
            </a:r>
            <a:br>
              <a:rPr lang="en-US" altLang="zh-CN" sz="3300" dirty="0">
                <a:solidFill>
                  <a:srgbClr val="0451A4"/>
                </a:solidFill>
                <a:ea typeface="宋体" pitchFamily="2" charset="-122"/>
              </a:rPr>
            </a:br>
            <a:r>
              <a:rPr lang="en-US" altLang="zh-CN" sz="3300" dirty="0">
                <a:solidFill>
                  <a:srgbClr val="0451A4"/>
                </a:solidFill>
                <a:ea typeface="宋体" pitchFamily="2" charset="-122"/>
              </a:rPr>
              <a:t>Related Topics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5155" y="519906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altLang="zh-CN" sz="3200" dirty="0"/>
            </a:br>
            <a:r>
              <a:rPr lang="en-US" altLang="zh-CN" sz="3200" dirty="0"/>
              <a:t>Example 3 </a:t>
            </a:r>
            <a:r>
              <a:rPr lang="en-US" sz="3200" dirty="0"/>
              <a:t>Find the mean, median, and mode of the data represented in the following frequency table.</a:t>
            </a:r>
            <a:br>
              <a:rPr lang="en-US" dirty="0"/>
            </a:br>
            <a:br>
              <a:rPr lang="en-US" dirty="0"/>
            </a:br>
            <a:endParaRPr lang="en-US" altLang="zh-CN" dirty="0">
              <a:ea typeface="宋体" pitchFamily="2" charset="-122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477001" y="2026011"/>
          <a:ext cx="3451547" cy="35073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24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565">
                  <a:extLst>
                    <a:ext uri="{9D8B030D-6E8A-4147-A177-3AD203B41FA5}">
                      <a16:colId xmlns:a16="http://schemas.microsoft.com/office/drawing/2014/main" val="26186949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midpt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2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Lower - Upper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 – 8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14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4.5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 – 16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12.5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17 – 24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20.5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25 – 32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28.5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33 – 40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36.5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41 – 48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44.5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462841-1945-F248-8E12-C054557A92AD}"/>
                  </a:ext>
                </a:extLst>
              </p:cNvPr>
              <p:cNvSpPr txBox="1"/>
              <p:nvPr/>
            </p:nvSpPr>
            <p:spPr>
              <a:xfrm>
                <a:off x="1591150" y="1828563"/>
                <a:ext cx="8010050" cy="48120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For the mean, compute the midpoint of </a:t>
                </a:r>
              </a:p>
              <a:p>
                <a:r>
                  <a:rPr lang="en-US" sz="2000" dirty="0"/>
                  <a:t>each interval, multiply each by the number </a:t>
                </a:r>
              </a:p>
              <a:p>
                <a:r>
                  <a:rPr lang="en-US" sz="2000" dirty="0"/>
                  <a:t>Of</a:t>
                </a:r>
                <a:r>
                  <a:rPr lang="zh-CN" altLang="en-US" sz="2000" dirty="0"/>
                  <a:t> </a:t>
                </a:r>
                <a:r>
                  <a:rPr lang="en-US" sz="2000" dirty="0"/>
                  <a:t>data points in the interval, sum, and </a:t>
                </a:r>
              </a:p>
              <a:p>
                <a:r>
                  <a:rPr lang="en-US" sz="2000" dirty="0"/>
                  <a:t>divide by</a:t>
                </a:r>
                <a:r>
                  <a:rPr lang="zh-CN" altLang="en-US" sz="2000" dirty="0"/>
                  <a:t> </a:t>
                </a:r>
                <a:r>
                  <a:rPr lang="en-US" sz="2000" dirty="0"/>
                  <a:t>the number of data points: </a:t>
                </a: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𝑚𝑒𝑎𝑛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4.5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×14+12.5×21+20.5×11+28.5×6+36.5×4+44.5×4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14+21+11+6+4+4</m:t>
                        </m:r>
                      </m:den>
                    </m:f>
                  </m:oMath>
                </a14:m>
                <a:r>
                  <a:rPr lang="en-US" sz="20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1046</m:t>
                        </m:r>
                      </m:num>
                      <m:den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  <m:r>
                      <a:rPr lang="en-US" sz="2000" i="1" dirty="0">
                        <a:latin typeface="Cambria Math" panose="02040503050406030204" pitchFamily="18" charset="0"/>
                      </a:rPr>
                      <m:t>=17.43</m:t>
                    </m:r>
                  </m:oMath>
                </a14:m>
                <a:endParaRPr lang="en-US" sz="20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462841-1945-F248-8E12-C054557A9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150" y="1828563"/>
                <a:ext cx="8010050" cy="4812023"/>
              </a:xfrm>
              <a:prstGeom prst="rect">
                <a:avLst/>
              </a:prstGeom>
              <a:blipFill>
                <a:blip r:embed="rId2"/>
                <a:stretch>
                  <a:fillRect l="-761" t="-7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265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5155" y="519906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altLang="zh-CN" sz="3200" dirty="0"/>
            </a:br>
            <a:r>
              <a:rPr lang="en-US" altLang="zh-CN" sz="3200" dirty="0"/>
              <a:t>Example 3 </a:t>
            </a:r>
            <a:r>
              <a:rPr lang="en-US" sz="3200" dirty="0"/>
              <a:t>(continued)</a:t>
            </a:r>
            <a:br>
              <a:rPr lang="en-US" dirty="0"/>
            </a:br>
            <a:br>
              <a:rPr lang="en-US" dirty="0"/>
            </a:br>
            <a:endParaRPr lang="en-US" altLang="zh-CN" dirty="0">
              <a:ea typeface="宋体" pitchFamily="2" charset="-122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77001" y="2026010"/>
          <a:ext cx="3451547" cy="35070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24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565">
                  <a:extLst>
                    <a:ext uri="{9D8B030D-6E8A-4147-A177-3AD203B41FA5}">
                      <a16:colId xmlns:a16="http://schemas.microsoft.com/office/drawing/2014/main" val="26186949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midpt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2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Lower - Upper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 – 8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14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4.5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 – 16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12.5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17 – 24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20.5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25 – 32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28.5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33 – 40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36.5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41 – 48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44.5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462841-1945-F248-8E12-C054557A92AD}"/>
                  </a:ext>
                </a:extLst>
              </p:cNvPr>
              <p:cNvSpPr txBox="1"/>
              <p:nvPr/>
            </p:nvSpPr>
            <p:spPr>
              <a:xfrm>
                <a:off x="1591150" y="1828562"/>
                <a:ext cx="8523605" cy="8813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As there are 60 data points, the median </a:t>
                </a:r>
              </a:p>
              <a:p>
                <a:r>
                  <a:rPr lang="en-US" sz="2000" dirty="0"/>
                  <a:t>will be the average of 30</a:t>
                </a:r>
                <a:r>
                  <a:rPr lang="en-US" sz="2000" baseline="30000" dirty="0"/>
                  <a:t>th</a:t>
                </a:r>
                <a:r>
                  <a:rPr lang="en-US" sz="2000" dirty="0"/>
                  <a:t> and 31</a:t>
                </a:r>
                <a:r>
                  <a:rPr lang="en-US" sz="2000" baseline="30000" dirty="0"/>
                  <a:t>st</a:t>
                </a:r>
                <a:r>
                  <a:rPr lang="en-US" sz="2000" dirty="0"/>
                  <a:t> items.</a:t>
                </a:r>
              </a:p>
              <a:p>
                <a:r>
                  <a:rPr lang="en-US" sz="2000" dirty="0"/>
                  <a:t>From reading the table, we can see that </a:t>
                </a:r>
              </a:p>
              <a:p>
                <a:r>
                  <a:rPr lang="en-US" sz="2000" dirty="0"/>
                  <a:t>30</a:t>
                </a:r>
                <a:r>
                  <a:rPr lang="en-US" sz="2000" baseline="30000" dirty="0"/>
                  <a:t>th</a:t>
                </a:r>
                <a:r>
                  <a:rPr lang="en-US" sz="2000" dirty="0"/>
                  <a:t> and 31</a:t>
                </a:r>
                <a:r>
                  <a:rPr lang="en-US" sz="2000" baseline="30000" dirty="0"/>
                  <a:t>st</a:t>
                </a:r>
                <a:r>
                  <a:rPr lang="en-US" sz="2000" dirty="0"/>
                  <a:t> items are both in interval</a:t>
                </a:r>
              </a:p>
              <a:p>
                <a:r>
                  <a:rPr lang="en-US" sz="2000" dirty="0"/>
                  <a:t>9-16. The midpoint of this class is 12.5.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Thus the median here is 12.5.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The modal class is the one with the most </a:t>
                </a:r>
              </a:p>
              <a:p>
                <a:r>
                  <a:rPr lang="en-US" sz="2000" dirty="0"/>
                  <a:t>data points. In this problem, the second</a:t>
                </a:r>
              </a:p>
              <a:p>
                <a:r>
                  <a:rPr lang="en-US" sz="2000" dirty="0"/>
                  <a:t>Interval 9-16 has the largest frequency.</a:t>
                </a:r>
              </a:p>
              <a:p>
                <a:r>
                  <a:rPr lang="en-US" sz="2000" dirty="0"/>
                  <a:t>We take the midpoint of that interval </a:t>
                </a:r>
              </a:p>
              <a:p>
                <a:r>
                  <a:rPr lang="en-US" sz="2000" dirty="0"/>
                  <a:t>for the mode, so the mode is 12.5.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Note: In this problem, the median and the mode happen to be the same value. But for most problems, The median and mode are different.</a:t>
                </a: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𝑚𝑒𝑎𝑛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4.5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×14+12.5×21+20.5×11+28.5×6+36.5×4+44.5×4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14+21+11+6+4+4</m:t>
                        </m:r>
                      </m:den>
                    </m:f>
                  </m:oMath>
                </a14:m>
                <a:r>
                  <a:rPr lang="en-US" sz="20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1046</m:t>
                        </m:r>
                      </m:num>
                      <m:den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  <m:r>
                      <a:rPr lang="en-US" sz="2000" i="1" dirty="0">
                        <a:latin typeface="Cambria Math" panose="02040503050406030204" pitchFamily="18" charset="0"/>
                      </a:rPr>
                      <m:t>=17.43</m:t>
                    </m:r>
                  </m:oMath>
                </a14:m>
                <a:endParaRPr lang="en-US" sz="20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462841-1945-F248-8E12-C054557A9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150" y="1828562"/>
                <a:ext cx="8523605" cy="8813118"/>
              </a:xfrm>
              <a:prstGeom prst="rect">
                <a:avLst/>
              </a:prstGeom>
              <a:blipFill>
                <a:blip r:embed="rId2"/>
                <a:stretch>
                  <a:fillRect l="-715" t="-4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6197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143000"/>
            <a:ext cx="8686800" cy="5256212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following franchise fee data (in $1000) was collected from 30 randomly selected franchises. Using 5 classes, compute the class width, and complete the table. Construct a frequency histogram of the data. Label and scale the axes; include a title.</a:t>
            </a:r>
          </a:p>
          <a:p>
            <a:pPr marL="0">
              <a:spcBef>
                <a:spcPts val="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10   15   15   18   20   20   20   21   24   25   23   25   26   25   24   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30   35   38   26   19  40   44   37   17   24   21   32   38   41   20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197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 #1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494529" y="1974338"/>
          <a:ext cx="6528939" cy="3633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4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7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5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</a:p>
                    <a:p>
                      <a:pPr marL="0" marR="0" algn="l">
                        <a:lnSpc>
                          <a:spcPts val="17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Lower -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Upper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7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 Boundaries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Lower -Upper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</a:p>
                    <a:p>
                      <a:pPr marL="0" marR="0" algn="ctr">
                        <a:lnSpc>
                          <a:spcPts val="15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Midpoint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Tally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7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- 16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9.5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16.5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        |||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7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17 - 23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16.5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23.5  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||||  ||||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7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24 - 30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.5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30.5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||||  ||||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7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31 - 37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30.5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37.5  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|||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7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38 - 44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37.5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44.5  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||||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963521" y="1107702"/>
                <a:ext cx="7059946" cy="616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Class width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44 −10  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34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= 6.8. So the class width is 7.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521" y="1107702"/>
                <a:ext cx="7059946" cy="616964"/>
              </a:xfrm>
              <a:prstGeom prst="rect">
                <a:avLst/>
              </a:prstGeom>
              <a:blipFill>
                <a:blip r:embed="rId2"/>
                <a:stretch>
                  <a:fillRect l="-1295" r="-432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6194855" y="3200388"/>
            <a:ext cx="152400" cy="1524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68084" y="3779096"/>
            <a:ext cx="152400" cy="1524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55494" y="4922096"/>
            <a:ext cx="152400" cy="1524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79063" y="3200388"/>
            <a:ext cx="152400" cy="1524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79741" y="5407841"/>
            <a:ext cx="2592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Total: 30          1.00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92644" y="5807951"/>
            <a:ext cx="8604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Place class boundaries on the horizontal axis and frequency on the vertical axis to make a histogram/relative histogram.</a:t>
            </a:r>
          </a:p>
        </p:txBody>
      </p:sp>
    </p:spTree>
    <p:extLst>
      <p:ext uri="{BB962C8B-B14F-4D97-AF65-F5344CB8AC3E}">
        <p14:creationId xmlns:p14="http://schemas.microsoft.com/office/powerpoint/2010/main" val="215678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Pictur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"/>
          <a:stretch>
            <a:fillRect/>
          </a:stretch>
        </p:blipFill>
        <p:spPr bwMode="auto">
          <a:xfrm>
            <a:off x="1828800" y="1600201"/>
            <a:ext cx="8116888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268538" y="1895475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zh-CN" sz="4000">
                <a:solidFill>
                  <a:srgbClr val="0094C9"/>
                </a:solidFill>
                <a:ea typeface="宋体" pitchFamily="2" charset="-122"/>
              </a:rPr>
              <a:t>Distribution Shapes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Distribution Shapes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143001"/>
            <a:ext cx="8229600" cy="5256213"/>
          </a:xfrm>
          <a:noFill/>
        </p:spPr>
        <p:txBody>
          <a:bodyPr/>
          <a:lstStyle/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Histograms are valuable and useful tools. If the raw data came from a random sample of population values, the histogram constructed from the sample values should have a distribution shape that is reasonably similar to that of the population.</a:t>
            </a: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endParaRPr lang="en-US" altLang="zh-CN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Several terms are commonly used to describe histograms and their associated population distributions.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宋体" pitchFamily="2" charset="-122"/>
              </a:rPr>
              <a:t>Distribution Shapes</a:t>
            </a:r>
          </a:p>
        </p:txBody>
      </p:sp>
      <p:sp>
        <p:nvSpPr>
          <p:cNvPr id="33796" name="TextBox 1"/>
          <p:cNvSpPr txBox="1">
            <a:spLocks noChangeArrowheads="1"/>
          </p:cNvSpPr>
          <p:nvPr/>
        </p:nvSpPr>
        <p:spPr bwMode="auto">
          <a:xfrm>
            <a:off x="1782763" y="1127125"/>
            <a:ext cx="8534400" cy="124618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lnSpc>
                <a:spcPts val="3000"/>
              </a:lnSpc>
            </a:pPr>
            <a:r>
              <a:rPr lang="en-US" altLang="zh-CN" sz="2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a) </a:t>
            </a:r>
            <a:r>
              <a:rPr lang="en-US" altLang="zh-CN" sz="2400" b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Mounded-shaped symmetrical</a:t>
            </a:r>
            <a:r>
              <a:rPr lang="en-US" altLang="zh-CN" sz="2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: This term refers to a histogram in which both sides are(more or less) the same when the graph is folded vertically down the middle. See </a:t>
            </a:r>
            <a:r>
              <a:rPr lang="en-US" altLang="zh-CN" sz="24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Figure (a).</a:t>
            </a:r>
            <a:endParaRPr lang="zh-CN" altLang="en-US" sz="2400" i="1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33798" name="Rectangle 8"/>
          <p:cNvSpPr>
            <a:spLocks noChangeArrowheads="1"/>
          </p:cNvSpPr>
          <p:nvPr/>
        </p:nvSpPr>
        <p:spPr bwMode="auto">
          <a:xfrm>
            <a:off x="1793060" y="4572001"/>
            <a:ext cx="83415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The distribution of IQ scores across the general population is roughly symmetric with a center mound 100 and 2 tails.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2743200"/>
            <a:ext cx="311467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Distribution Shapes</a:t>
            </a:r>
            <a:endParaRPr lang="en-US" dirty="0"/>
          </a:p>
        </p:txBody>
      </p:sp>
      <p:sp>
        <p:nvSpPr>
          <p:cNvPr id="4" name="TextBox 9"/>
          <p:cNvSpPr txBox="1">
            <a:spLocks noGrp="1" noChangeArrowheads="1"/>
          </p:cNvSpPr>
          <p:nvPr>
            <p:ph idx="1"/>
          </p:nvPr>
        </p:nvSpPr>
        <p:spPr bwMode="auto">
          <a:xfrm>
            <a:off x="1828800" y="1219200"/>
            <a:ext cx="8077200" cy="212013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lnSpc>
                <a:spcPts val="3000"/>
              </a:lnSpc>
            </a:pPr>
            <a:r>
              <a:rPr lang="en-US" altLang="zh-CN" sz="2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b) </a:t>
            </a:r>
            <a:r>
              <a:rPr lang="en-US" altLang="zh-CN" sz="2400" b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Uniform or rectangular</a:t>
            </a:r>
            <a:r>
              <a:rPr lang="en-US" altLang="zh-CN" sz="2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: These terms refer to a histogram in which every class has equal frequency. </a:t>
            </a:r>
          </a:p>
          <a:p>
            <a:pPr algn="just" eaLnBrk="1" hangingPunct="1">
              <a:lnSpc>
                <a:spcPts val="3000"/>
              </a:lnSpc>
            </a:pPr>
            <a:r>
              <a:rPr lang="en-US" altLang="zh-CN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</a:t>
            </a:r>
            <a:r>
              <a:rPr lang="en-US" altLang="zh-CN" sz="2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From one point of view, a uniform distribution is symmetrical with the added property that the bars are of the same height. See </a:t>
            </a:r>
            <a:r>
              <a:rPr lang="en-US" altLang="zh-CN" sz="24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Figure (b).</a:t>
            </a:r>
            <a:endParaRPr lang="zh-CN" altLang="en-US" sz="2400" i="1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3657600"/>
            <a:ext cx="3295431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3055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itchFamily="2" charset="-122"/>
              </a:rPr>
              <a:t>Distribution Shapes</a:t>
            </a:r>
          </a:p>
        </p:txBody>
      </p:sp>
      <p:sp>
        <p:nvSpPr>
          <p:cNvPr id="34820" name="TextBox 9"/>
          <p:cNvSpPr txBox="1">
            <a:spLocks noChangeArrowheads="1"/>
          </p:cNvSpPr>
          <p:nvPr/>
        </p:nvSpPr>
        <p:spPr bwMode="auto">
          <a:xfrm>
            <a:off x="1685924" y="1143001"/>
            <a:ext cx="8905876" cy="21698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3000"/>
              </a:lnSpc>
            </a:pPr>
            <a:r>
              <a:rPr lang="en-US" altLang="zh-CN" sz="2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c) </a:t>
            </a:r>
            <a:r>
              <a:rPr lang="en-US" altLang="zh-CN" sz="2600" b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Skewed left or skewed right</a:t>
            </a:r>
            <a:r>
              <a:rPr lang="en-US" altLang="zh-CN" sz="2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: These terms refer to a histogram in which one tail is stretched out longer than the other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</a:t>
            </a:r>
            <a:endParaRPr lang="en-US" altLang="zh-CN" sz="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ts val="3000"/>
              </a:lnSpc>
              <a:spcBef>
                <a:spcPts val="1200"/>
              </a:spcBef>
            </a:pPr>
            <a:r>
              <a:rPr lang="en-US" altLang="zh-CN" sz="2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The direction of </a:t>
            </a:r>
            <a:r>
              <a:rPr lang="en-US" altLang="zh-CN" sz="2600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skewness</a:t>
            </a:r>
            <a:r>
              <a:rPr lang="en-US" altLang="zh-CN" sz="2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is on the side of the longer tail. So, if the longer tail is on the left, we say the histogram is skewed to the left. </a:t>
            </a:r>
            <a:r>
              <a:rPr lang="en-US" altLang="zh-CN" sz="26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See Figure (c).</a:t>
            </a:r>
            <a:endParaRPr lang="zh-CN" altLang="en-US" sz="2600" i="1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34821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3331117"/>
            <a:ext cx="5403787" cy="203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43217" y="5360634"/>
            <a:ext cx="839152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451A4"/>
                </a:solidFill>
              </a:rPr>
              <a:t>Skewed left:  </a:t>
            </a:r>
            <a:r>
              <a:rPr lang="en-US" dirty="0"/>
              <a:t>The distribution of students’ scores on an easy exam because few students will fail, while most of them will do very well.</a:t>
            </a:r>
          </a:p>
          <a:p>
            <a:endParaRPr lang="en-US" sz="1200" dirty="0"/>
          </a:p>
          <a:p>
            <a:r>
              <a:rPr lang="en-US" dirty="0">
                <a:solidFill>
                  <a:srgbClr val="0451A4"/>
                </a:solidFill>
              </a:rPr>
              <a:t>Skewed right: </a:t>
            </a:r>
            <a:r>
              <a:rPr lang="en-US" dirty="0"/>
              <a:t>the distribution of income . Most people have an average income, while few are very rich.</a:t>
            </a:r>
          </a:p>
        </p:txBody>
      </p:sp>
      <p:sp>
        <p:nvSpPr>
          <p:cNvPr id="4" name="Rectangle 3"/>
          <p:cNvSpPr/>
          <p:nvPr/>
        </p:nvSpPr>
        <p:spPr>
          <a:xfrm>
            <a:off x="6400800" y="331282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distribution has its peak at one side and a long tail to the other side.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Distribution Shapes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35843" name="TextBox 4"/>
          <p:cNvSpPr txBox="1">
            <a:spLocks noChangeArrowheads="1"/>
          </p:cNvSpPr>
          <p:nvPr/>
        </p:nvSpPr>
        <p:spPr bwMode="auto">
          <a:xfrm>
            <a:off x="1752600" y="1219201"/>
            <a:ext cx="8763000" cy="21698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lnSpc>
                <a:spcPts val="3000"/>
              </a:lnSpc>
            </a:pPr>
            <a:r>
              <a:rPr lang="en-US" altLang="zh-CN" sz="2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d) Bimodal: This term refers to a histogram in which two classes with the largest frequencies are separated by at least one class. </a:t>
            </a:r>
          </a:p>
          <a:p>
            <a:pPr algn="just" eaLnBrk="1" hangingPunct="1">
              <a:lnSpc>
                <a:spcPts val="3000"/>
              </a:lnSpc>
              <a:spcBef>
                <a:spcPts val="1200"/>
              </a:spcBef>
            </a:pPr>
            <a:r>
              <a:rPr lang="en-US" altLang="zh-CN" sz="2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The top two frequencies of these classes may have slightly different values. This type of situation sometimes indicated that we are sampling from two different populations. See </a:t>
            </a:r>
            <a:r>
              <a:rPr lang="en-US" altLang="zh-CN" sz="26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Figure (d).</a:t>
            </a:r>
            <a:endParaRPr lang="zh-CN" altLang="en-US" sz="2600" i="1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3594100"/>
            <a:ext cx="3389889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5" name="Rectangle 8"/>
          <p:cNvSpPr>
            <a:spLocks noChangeArrowheads="1"/>
          </p:cNvSpPr>
          <p:nvPr/>
        </p:nvSpPr>
        <p:spPr bwMode="auto">
          <a:xfrm>
            <a:off x="1752600" y="5486400"/>
            <a:ext cx="8915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This is usually a mixture of two different populations, such as the distribution of  heights of people for men and women, so if we don’t separate the gender, there will tend to be a bimodal effect.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2" descr="Pictur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"/>
          <a:stretch>
            <a:fillRect/>
          </a:stretch>
        </p:blipFill>
        <p:spPr bwMode="auto">
          <a:xfrm>
            <a:off x="1712914" y="1598614"/>
            <a:ext cx="8116887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2152650" y="1893888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zh-CN" sz="4000" dirty="0">
                <a:solidFill>
                  <a:srgbClr val="0094C9"/>
                </a:solidFill>
                <a:ea typeface="宋体" pitchFamily="2" charset="-122"/>
              </a:rPr>
              <a:t>Frequency Tables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itchFamily="2" charset="-122"/>
              </a:rPr>
              <a:t>Frequency Table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19200"/>
            <a:ext cx="8229600" cy="5256212"/>
          </a:xfrm>
          <a:noFill/>
        </p:spPr>
        <p:txBody>
          <a:bodyPr/>
          <a:lstStyle/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When we have a large set of quantitative data, it’s useful to organize it into smaller intervals or </a:t>
            </a:r>
            <a:r>
              <a:rPr lang="en-US" altLang="zh-CN" i="1" dirty="0">
                <a:ea typeface="宋体" pitchFamily="2" charset="-122"/>
              </a:rPr>
              <a:t>classes </a:t>
            </a:r>
            <a:r>
              <a:rPr lang="en-US" altLang="zh-CN" dirty="0">
                <a:ea typeface="宋体" pitchFamily="2" charset="-122"/>
              </a:rPr>
              <a:t>and count how many data values fall into each class. A frequency table does just that.</a:t>
            </a:r>
          </a:p>
        </p:txBody>
      </p:sp>
      <p:pic>
        <p:nvPicPr>
          <p:cNvPr id="6148" name="Picture 6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00400"/>
            <a:ext cx="830580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CN" dirty="0">
                <a:ea typeface="宋体" pitchFamily="2" charset="-122"/>
              </a:rPr>
              <a:t>Example 1 – </a:t>
            </a:r>
            <a:r>
              <a:rPr lang="en-US" altLang="zh-CN" i="1" dirty="0">
                <a:ea typeface="宋体" pitchFamily="2" charset="-122"/>
              </a:rPr>
              <a:t>Frequency table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03165"/>
            <a:ext cx="8229600" cy="5256212"/>
          </a:xfrm>
          <a:noFill/>
        </p:spPr>
        <p:txBody>
          <a:bodyPr/>
          <a:lstStyle/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A task force to encourage car pooling did a study of </a:t>
            </a:r>
            <a:br>
              <a:rPr lang="en-US" altLang="zh-CN" dirty="0">
                <a:ea typeface="宋体" pitchFamily="2" charset="-122"/>
              </a:rPr>
            </a:br>
            <a:r>
              <a:rPr lang="en-US" altLang="zh-CN" dirty="0">
                <a:ea typeface="宋体" pitchFamily="2" charset="-122"/>
              </a:rPr>
              <a:t>one-way commuting distances of workers in the downtown Dallas area. A random sample of 60 of these workers was taken. The commuting distances of the workers in the sample are given in Table 2-1. Make a frequency table for these data using 6 classes.</a:t>
            </a: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2895600" y="5791200"/>
            <a:ext cx="640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400" dirty="0">
                <a:ea typeface="宋体" pitchFamily="2" charset="-122"/>
              </a:rPr>
              <a:t>One-Way Commuting Distances (in Miles) for 60 Workers in Downtown Dallas</a:t>
            </a:r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5708651" y="6172201"/>
            <a:ext cx="76290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b="1">
                <a:ea typeface="宋体" pitchFamily="2" charset="-122"/>
              </a:rPr>
              <a:t>Table 2-1</a:t>
            </a:r>
          </a:p>
        </p:txBody>
      </p:sp>
      <p:pic>
        <p:nvPicPr>
          <p:cNvPr id="7174" name="Picture 11" descr="Pictur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090" y="3733801"/>
            <a:ext cx="8077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>
                <a:ea typeface="宋体" pitchFamily="2" charset="-122"/>
              </a:rPr>
              <a:t>Example 1 – </a:t>
            </a:r>
            <a:r>
              <a:rPr lang="en-US" altLang="zh-CN" sz="3600" i="1">
                <a:ea typeface="宋体" pitchFamily="2" charset="-122"/>
              </a:rPr>
              <a:t>Solution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8312" y="1066801"/>
            <a:ext cx="8701088" cy="5256213"/>
          </a:xfrm>
        </p:spPr>
        <p:txBody>
          <a:bodyPr/>
          <a:lstStyle/>
          <a:p>
            <a:pPr marL="457200" indent="-457200" algn="just"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altLang="zh-CN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First decide the number of classes.</a:t>
            </a:r>
          </a:p>
          <a:p>
            <a:pPr marL="457200" indent="-457200" algn="just"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altLang="zh-CN" sz="400" dirty="0">
              <a:solidFill>
                <a:srgbClr val="00B0F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altLang="zh-CN" sz="2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5 to15 classes are usually used. If you use fewer than five    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altLang="zh-CN" sz="2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classes, you risk losing too much information. If you use 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altLang="zh-CN" sz="2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more than 15 classes, the data may not be sufficiently        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altLang="zh-CN" sz="2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summarized. </a:t>
            </a: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altLang="zh-CN" sz="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altLang="zh-CN" sz="2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</a:t>
            </a:r>
            <a:r>
              <a:rPr lang="en-US" altLang="zh-CN" sz="2600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The spread of the data and the purpose of the frequency table </a:t>
            </a:r>
          </a:p>
          <a:p>
            <a:pPr marL="0" indent="0">
              <a:spcBef>
                <a:spcPts val="0"/>
              </a:spcBef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altLang="zh-CN" sz="2600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are the guides when selecting the number of classes. </a:t>
            </a:r>
            <a:r>
              <a:rPr lang="en-US" altLang="zh-CN" sz="2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 the </a:t>
            </a:r>
          </a:p>
          <a:p>
            <a:pPr marL="0" indent="0">
              <a:spcBef>
                <a:spcPts val="0"/>
              </a:spcBef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altLang="zh-CN" sz="2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case of the commuting data, we use </a:t>
            </a:r>
            <a:r>
              <a:rPr lang="en-US" altLang="zh-CN" sz="26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six </a:t>
            </a:r>
            <a:r>
              <a:rPr lang="en-US" altLang="zh-CN" sz="26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classes.</a:t>
            </a: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altLang="zh-CN" sz="2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altLang="zh-CN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b.</a:t>
            </a:r>
            <a:r>
              <a:rPr lang="en-US" altLang="zh-CN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Next, find the </a:t>
            </a:r>
            <a:r>
              <a:rPr lang="en-US" altLang="zh-CN" i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class width</a:t>
            </a:r>
            <a:r>
              <a:rPr lang="en-US" altLang="zh-CN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</a:t>
            </a:r>
          </a:p>
        </p:txBody>
      </p:sp>
      <p:pic>
        <p:nvPicPr>
          <p:cNvPr id="8196" name="Picture 8" descr="Pictur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874" y="5029201"/>
            <a:ext cx="7742237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Example 1 – </a:t>
            </a:r>
            <a:r>
              <a:rPr lang="en-US" altLang="zh-CN" i="1">
                <a:ea typeface="宋体" pitchFamily="2" charset="-122"/>
              </a:rPr>
              <a:t>Solution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3250" y="1144588"/>
            <a:ext cx="8413750" cy="5256212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To find the class width, we observe that the largest distance commuted is 47 miles and the smallest is 1 mile. Using 6 classes, 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zh-CN" sz="900" dirty="0">
              <a:ea typeface="宋体" pitchFamily="2" charset="-122"/>
            </a:endParaRP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Class width = 		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                                                      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                    =                           </a:t>
            </a:r>
            <a:r>
              <a:rPr lang="en-US" altLang="zh-CN" dirty="0">
                <a:solidFill>
                  <a:srgbClr val="FF0000"/>
                </a:solidFill>
                <a:ea typeface="宋体" pitchFamily="2" charset="-122"/>
              </a:rPr>
              <a:t>(increase to 8)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zh-CN" sz="1100" b="1" dirty="0">
              <a:ea typeface="宋体" pitchFamily="2" charset="-122"/>
            </a:endParaRP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b="1" dirty="0">
                <a:solidFill>
                  <a:srgbClr val="002060"/>
                </a:solidFill>
                <a:ea typeface="宋体" pitchFamily="2" charset="-122"/>
              </a:rPr>
              <a:t>c.</a:t>
            </a:r>
            <a:r>
              <a:rPr lang="en-US" altLang="zh-CN" dirty="0">
                <a:solidFill>
                  <a:srgbClr val="002060"/>
                </a:solidFill>
                <a:ea typeface="宋体" pitchFamily="2" charset="-122"/>
              </a:rPr>
              <a:t> </a:t>
            </a:r>
            <a:r>
              <a:rPr lang="en-US" dirty="0">
                <a:solidFill>
                  <a:srgbClr val="002060"/>
                </a:solidFill>
                <a:ea typeface="宋体" pitchFamily="2" charset="-122"/>
              </a:rPr>
              <a:t>Create the distinct classes.</a:t>
            </a:r>
            <a:r>
              <a:rPr lang="zh-CN" altLang="en-US" dirty="0">
                <a:solidFill>
                  <a:srgbClr val="002060"/>
                </a:solidFill>
                <a:ea typeface="宋体" pitchFamily="2" charset="-122"/>
              </a:rPr>
              <a:t> </a:t>
            </a:r>
            <a:r>
              <a:rPr lang="en-US" altLang="zh-CN" dirty="0">
                <a:solidFill>
                  <a:srgbClr val="002060"/>
                </a:solidFill>
                <a:ea typeface="宋体" pitchFamily="2" charset="-122"/>
              </a:rPr>
              <a:t>Determine the class limit for each class.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zh-CN" sz="1100" dirty="0">
              <a:solidFill>
                <a:srgbClr val="00B0F0"/>
              </a:solidFill>
              <a:ea typeface="宋体" pitchFamily="2" charset="-122"/>
            </a:endParaRP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The </a:t>
            </a:r>
            <a:r>
              <a:rPr lang="en-US" altLang="zh-CN" b="1" i="1" dirty="0">
                <a:solidFill>
                  <a:schemeClr val="tx2"/>
                </a:solidFill>
                <a:ea typeface="宋体" pitchFamily="2" charset="-122"/>
              </a:rPr>
              <a:t>lower class limit </a:t>
            </a: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is the lowest data value that can fit in a class. 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The </a:t>
            </a:r>
            <a:r>
              <a:rPr lang="en-US" altLang="zh-CN" b="1" i="1" dirty="0">
                <a:solidFill>
                  <a:schemeClr val="tx2"/>
                </a:solidFill>
                <a:ea typeface="宋体" pitchFamily="2" charset="-122"/>
              </a:rPr>
              <a:t>upper class limit </a:t>
            </a: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is the highest data value that can fit in a class.</a:t>
            </a:r>
          </a:p>
        </p:txBody>
      </p:sp>
      <p:pic>
        <p:nvPicPr>
          <p:cNvPr id="922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739" y="3144446"/>
            <a:ext cx="2057400" cy="73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9704389" y="839789"/>
            <a:ext cx="8413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zh-CN">
                <a:solidFill>
                  <a:srgbClr val="0451A4"/>
                </a:solidFill>
                <a:ea typeface="宋体" pitchFamily="2" charset="-122"/>
              </a:rPr>
              <a:t>cont’d</a:t>
            </a:r>
          </a:p>
        </p:txBody>
      </p:sp>
      <p:pic>
        <p:nvPicPr>
          <p:cNvPr id="922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434181"/>
            <a:ext cx="39814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4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Example 1 – </a:t>
            </a:r>
            <a:r>
              <a:rPr lang="en-US" altLang="zh-CN" i="1">
                <a:ea typeface="宋体" pitchFamily="2" charset="-122"/>
              </a:rPr>
              <a:t>Solution</a:t>
            </a:r>
          </a:p>
        </p:txBody>
      </p:sp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9704389" y="839789"/>
            <a:ext cx="8413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zh-CN">
                <a:solidFill>
                  <a:srgbClr val="0451A4"/>
                </a:solidFill>
                <a:ea typeface="宋体" pitchFamily="2" charset="-122"/>
              </a:rPr>
              <a:t>cont’d</a:t>
            </a:r>
          </a:p>
        </p:txBody>
      </p:sp>
      <p:sp>
        <p:nvSpPr>
          <p:cNvPr id="13517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752600" y="1219201"/>
            <a:ext cx="8229600" cy="5256213"/>
          </a:xfrm>
          <a:noFill/>
        </p:spPr>
        <p:txBody>
          <a:bodyPr>
            <a:normAutofit fontScale="92500" lnSpcReduction="20000"/>
          </a:bodyPr>
          <a:lstStyle/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dirty="0">
                <a:solidFill>
                  <a:srgbClr val="002060"/>
                </a:solidFill>
              </a:rPr>
              <a:t>We use the convention that the </a:t>
            </a:r>
            <a:r>
              <a:rPr lang="en-US" i="1" dirty="0">
                <a:solidFill>
                  <a:srgbClr val="002060"/>
                </a:solidFill>
              </a:rPr>
              <a:t>lower class limit </a:t>
            </a:r>
            <a:r>
              <a:rPr lang="en-US" dirty="0">
                <a:solidFill>
                  <a:srgbClr val="002060"/>
                </a:solidFill>
              </a:rPr>
              <a:t>of the first class is the smallest data value. </a:t>
            </a: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dirty="0">
                <a:solidFill>
                  <a:srgbClr val="002060"/>
                </a:solidFill>
              </a:rPr>
              <a:t>Add the class width to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this number to get the </a:t>
            </a:r>
            <a:r>
              <a:rPr lang="en-US" i="1" dirty="0">
                <a:solidFill>
                  <a:srgbClr val="002060"/>
                </a:solidFill>
              </a:rPr>
              <a:t>lower class limit </a:t>
            </a:r>
            <a:r>
              <a:rPr lang="en-US" dirty="0">
                <a:solidFill>
                  <a:srgbClr val="002060"/>
                </a:solidFill>
              </a:rPr>
              <a:t>of the next class.</a:t>
            </a:r>
            <a:endParaRPr lang="en-US" altLang="zh-CN" dirty="0">
              <a:ea typeface="宋体" pitchFamily="2" charset="-122"/>
            </a:endParaRP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The smallest distance in the sample is 1 mile. So</a:t>
            </a:r>
            <a:r>
              <a:rPr lang="en-US" dirty="0"/>
              <a:t> the </a:t>
            </a:r>
            <a:r>
              <a:rPr lang="en-US" i="1" dirty="0"/>
              <a:t>lower class limit </a:t>
            </a:r>
            <a:r>
              <a:rPr lang="en-US" dirty="0"/>
              <a:t>of the first class is 1.</a:t>
            </a:r>
            <a:endParaRPr lang="en-US" altLang="zh-CN" dirty="0">
              <a:ea typeface="宋体" pitchFamily="2" charset="-122"/>
            </a:endParaRP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Since the class width is 8, we add 8 to 1 to find that the </a:t>
            </a:r>
            <a:r>
              <a:rPr lang="en-US" altLang="zh-CN" i="1" dirty="0">
                <a:ea typeface="宋体" pitchFamily="2" charset="-122"/>
              </a:rPr>
              <a:t>lower </a:t>
            </a:r>
            <a:r>
              <a:rPr lang="en-US" altLang="zh-CN" dirty="0">
                <a:ea typeface="宋体" pitchFamily="2" charset="-122"/>
              </a:rPr>
              <a:t>class limit for the </a:t>
            </a:r>
            <a:r>
              <a:rPr lang="en-US" altLang="zh-CN" i="1" dirty="0">
                <a:ea typeface="宋体" pitchFamily="2" charset="-122"/>
              </a:rPr>
              <a:t>second </a:t>
            </a:r>
            <a:r>
              <a:rPr lang="en-US" altLang="zh-CN" dirty="0">
                <a:ea typeface="宋体" pitchFamily="2" charset="-122"/>
              </a:rPr>
              <a:t>class is 9.</a:t>
            </a: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endParaRPr lang="en-US" altLang="zh-CN" sz="1100" dirty="0">
              <a:ea typeface="宋体" pitchFamily="2" charset="-122"/>
            </a:endParaRP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Following this pattern, we establish </a:t>
            </a:r>
            <a:r>
              <a:rPr lang="en-US" altLang="zh-CN" i="1" dirty="0">
                <a:ea typeface="宋体" pitchFamily="2" charset="-122"/>
              </a:rPr>
              <a:t>all </a:t>
            </a:r>
            <a:r>
              <a:rPr lang="en-US" altLang="zh-CN" dirty="0">
                <a:ea typeface="宋体" pitchFamily="2" charset="-122"/>
              </a:rPr>
              <a:t>the </a:t>
            </a:r>
            <a:r>
              <a:rPr lang="en-US" altLang="zh-CN" i="1" dirty="0">
                <a:ea typeface="宋体" pitchFamily="2" charset="-122"/>
              </a:rPr>
              <a:t>lower class limits</a:t>
            </a:r>
            <a:r>
              <a:rPr lang="en-US" altLang="zh-CN" dirty="0">
                <a:ea typeface="宋体" pitchFamily="2" charset="-122"/>
              </a:rPr>
              <a:t>. </a:t>
            </a: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endParaRPr lang="en-US" altLang="zh-CN" sz="1100" dirty="0">
              <a:ea typeface="宋体" pitchFamily="2" charset="-122"/>
            </a:endParaRP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Then we fill in the </a:t>
            </a:r>
            <a:r>
              <a:rPr lang="en-US" altLang="zh-CN" i="1" dirty="0">
                <a:ea typeface="宋体" pitchFamily="2" charset="-122"/>
              </a:rPr>
              <a:t>upper class limits</a:t>
            </a:r>
            <a:r>
              <a:rPr lang="en-US" altLang="zh-CN" dirty="0">
                <a:ea typeface="宋体" pitchFamily="2" charset="-122"/>
              </a:rPr>
              <a:t>.</a:t>
            </a: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i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upper class limit </a:t>
            </a:r>
          </a:p>
          <a:p>
            <a:pPr marL="0" indent="0" algn="just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i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= the lower class limit of that class + class width – </a:t>
            </a:r>
            <a:r>
              <a:rPr lang="en-US" altLang="zh-CN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lang="en-US" altLang="zh-CN" i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endParaRPr lang="en-US" altLang="zh-CN" dirty="0">
              <a:solidFill>
                <a:srgbClr val="00206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5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5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5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5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Example 1 – </a:t>
            </a:r>
            <a:r>
              <a:rPr lang="en-US" altLang="zh-CN" i="1">
                <a:ea typeface="宋体" pitchFamily="2" charset="-122"/>
              </a:rPr>
              <a:t>Solution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3868" y="1087288"/>
            <a:ext cx="8686800" cy="5256213"/>
          </a:xfrm>
          <a:noFill/>
        </p:spPr>
        <p:txBody>
          <a:bodyPr/>
          <a:lstStyle/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zh-CN" dirty="0">
                <a:ea typeface="宋体" pitchFamily="2" charset="-122"/>
              </a:rPr>
              <a:t>Table 2-2, shows the upper and lower class limits for the data.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zh-CN" dirty="0">
              <a:ea typeface="宋体" pitchFamily="2" charset="-122"/>
            </a:endParaRP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3067843" y="410845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200" b="1" dirty="0">
                <a:ea typeface="宋体" pitchFamily="2" charset="-122"/>
              </a:rPr>
              <a:t>Table</a:t>
            </a:r>
            <a:r>
              <a:rPr lang="en-US" altLang="zh-CN" b="1" dirty="0">
                <a:ea typeface="宋体" pitchFamily="2" charset="-122"/>
              </a:rPr>
              <a:t> </a:t>
            </a:r>
            <a:r>
              <a:rPr lang="en-US" altLang="zh-CN" sz="1200" b="1" dirty="0">
                <a:ea typeface="宋体" pitchFamily="2" charset="-122"/>
              </a:rPr>
              <a:t>2-2</a:t>
            </a:r>
          </a:p>
        </p:txBody>
      </p:sp>
      <p:sp>
        <p:nvSpPr>
          <p:cNvPr id="11269" name="Rectangle 8"/>
          <p:cNvSpPr>
            <a:spLocks noChangeArrowheads="1"/>
          </p:cNvSpPr>
          <p:nvPr/>
        </p:nvSpPr>
        <p:spPr bwMode="auto">
          <a:xfrm>
            <a:off x="3982243" y="4108449"/>
            <a:ext cx="510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400" dirty="0">
                <a:ea typeface="宋体" pitchFamily="2" charset="-122"/>
              </a:rPr>
              <a:t>Frequency Table of One-Way Commuting Distances for 60 Downtown Dallas Workers (Data in Miles)</a:t>
            </a: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9704389" y="839789"/>
            <a:ext cx="8413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zh-CN">
                <a:solidFill>
                  <a:srgbClr val="0451A4"/>
                </a:solidFill>
                <a:ea typeface="宋体" pitchFamily="2" charset="-122"/>
              </a:rPr>
              <a:t>cont’d</a:t>
            </a:r>
          </a:p>
        </p:txBody>
      </p:sp>
      <p:pic>
        <p:nvPicPr>
          <p:cNvPr id="11271" name="Picture 10" descr="Pictur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113" y="1600201"/>
            <a:ext cx="8342313" cy="239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782763" y="4625975"/>
            <a:ext cx="8763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Note: The Class Width is what you add to get from one row to the next for Class Limits, Class Boundaries, and Class Midpoints.</a:t>
            </a:r>
          </a:p>
          <a:p>
            <a:endParaRPr lang="en-US" altLang="zh-CN" sz="1400" dirty="0">
              <a:solidFill>
                <a:srgbClr val="00206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400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Class width is the distance between lower/upper class limits </a:t>
            </a:r>
            <a:r>
              <a:rPr lang="en-US" altLang="zh-CN" sz="2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(or lower/upper class boundaries, or class midpoints) </a:t>
            </a:r>
            <a:r>
              <a:rPr lang="en-US" altLang="zh-CN" sz="2400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of consecutive classes.</a:t>
            </a:r>
            <a:endParaRPr lang="en-US" altLang="zh-CN" sz="1200" dirty="0">
              <a:solidFill>
                <a:srgbClr val="00206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1970</Words>
  <Application>Microsoft Office PowerPoint</Application>
  <PresentationFormat>Widescreen</PresentationFormat>
  <Paragraphs>295</Paragraphs>
  <Slides>29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等线</vt:lpstr>
      <vt:lpstr>等线 Light</vt:lpstr>
      <vt:lpstr>宋体</vt:lpstr>
      <vt:lpstr>宋体</vt:lpstr>
      <vt:lpstr>Arial</vt:lpstr>
      <vt:lpstr>Calibri</vt:lpstr>
      <vt:lpstr>Calibri Light</vt:lpstr>
      <vt:lpstr>Cambria Math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Frequency Table</vt:lpstr>
      <vt:lpstr>Example 1 – Frequency table</vt:lpstr>
      <vt:lpstr>Example 1 – Solution</vt:lpstr>
      <vt:lpstr>Example 1 – Solution</vt:lpstr>
      <vt:lpstr>Example 1 – Solution</vt:lpstr>
      <vt:lpstr>Example 1 – Solution</vt:lpstr>
      <vt:lpstr>Example 1 – Solution</vt:lpstr>
      <vt:lpstr>Example 1 – Solution</vt:lpstr>
      <vt:lpstr>Example 1 – Solution</vt:lpstr>
      <vt:lpstr>Frequency Table</vt:lpstr>
      <vt:lpstr>PowerPoint Presentation</vt:lpstr>
      <vt:lpstr>Frequency Histograms</vt:lpstr>
      <vt:lpstr>Example 2 – Frequency Histogram</vt:lpstr>
      <vt:lpstr>Example 2 – Solution</vt:lpstr>
      <vt:lpstr>Example 2 – Solution</vt:lpstr>
      <vt:lpstr>Example 2 – Solution</vt:lpstr>
      <vt:lpstr> Example 3 Find the mean, median, and mode of the data represented in the following frequency table.  </vt:lpstr>
      <vt:lpstr> Example 3 (continued)  </vt:lpstr>
      <vt:lpstr>Practice Problem #1</vt:lpstr>
      <vt:lpstr>Practice Problem #1</vt:lpstr>
      <vt:lpstr>PowerPoint Presentation</vt:lpstr>
      <vt:lpstr>Distribution Shapes</vt:lpstr>
      <vt:lpstr>Distribution Shapes</vt:lpstr>
      <vt:lpstr>Distribution Shapes</vt:lpstr>
      <vt:lpstr>Distribution Shapes</vt:lpstr>
      <vt:lpstr>Distribution Shapes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Sorensen, Erik</dc:creator>
  <cp:lastModifiedBy>Sorensen, Erik</cp:lastModifiedBy>
  <cp:revision>1</cp:revision>
  <dcterms:created xsi:type="dcterms:W3CDTF">2020-05-29T16:59:33Z</dcterms:created>
  <dcterms:modified xsi:type="dcterms:W3CDTF">2020-05-29T17:03:00Z</dcterms:modified>
</cp:coreProperties>
</file>