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23" autoAdjust="0"/>
    <p:restoredTop sz="50000" autoAdjust="0"/>
  </p:normalViewPr>
  <p:slideViewPr>
    <p:cSldViewPr>
      <p:cViewPr varScale="1">
        <p:scale>
          <a:sx n="34" d="100"/>
          <a:sy n="34" d="100"/>
        </p:scale>
        <p:origin x="217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692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7C25B-1286-B14B-9AA0-C67E707940B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E80C1-37CD-1146-B63D-4D702A306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75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CE80C1-37CD-1146-B63D-4D702A3060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56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E80C1-37CD-1146-B63D-4D702A3060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12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EC65C9-7D15-4929-BF4C-B1C0576A733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2FF2DB-A6F4-4A54-ABB9-1B11D7F204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65C9-7D15-4929-BF4C-B1C0576A733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F2DB-A6F4-4A54-ABB9-1B11D7F20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65C9-7D15-4929-BF4C-B1C0576A733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F2DB-A6F4-4A54-ABB9-1B11D7F20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EC65C9-7D15-4929-BF4C-B1C0576A733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2FF2DB-A6F4-4A54-ABB9-1B11D7F2041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EC65C9-7D15-4929-BF4C-B1C0576A733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2FF2DB-A6F4-4A54-ABB9-1B11D7F204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65C9-7D15-4929-BF4C-B1C0576A733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F2DB-A6F4-4A54-ABB9-1B11D7F204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65C9-7D15-4929-BF4C-B1C0576A733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F2DB-A6F4-4A54-ABB9-1B11D7F2041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EC65C9-7D15-4929-BF4C-B1C0576A733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2FF2DB-A6F4-4A54-ABB9-1B11D7F2041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65C9-7D15-4929-BF4C-B1C0576A733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F2DB-A6F4-4A54-ABB9-1B11D7F20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EC65C9-7D15-4929-BF4C-B1C0576A733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2FF2DB-A6F4-4A54-ABB9-1B11D7F2041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EC65C9-7D15-4929-BF4C-B1C0576A733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2FF2DB-A6F4-4A54-ABB9-1B11D7F2041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EC65C9-7D15-4929-BF4C-B1C0576A733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2FF2DB-A6F4-4A54-ABB9-1B11D7F204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2.5 </a:t>
            </a:r>
            <a:br>
              <a:rPr lang="en-US" dirty="0"/>
            </a:br>
            <a:r>
              <a:rPr lang="en-US" dirty="0"/>
              <a:t>Present Value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15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Use the compound interest formula and solve for the present value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50,000=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0.06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2(4)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50,000=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.03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50,000=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1.26677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Divide both sides by 1.26677, then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50,000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1.26677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1.26677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1.26677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P=$39,470.46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361" t="-1039" r="-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39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Nominal and Effective Rates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nominal interest rate</a:t>
            </a:r>
            <a:r>
              <a:rPr lang="en-US" dirty="0"/>
              <a:t> is the annual interest rate in the compound interest formula</a:t>
            </a:r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effective interest rate</a:t>
            </a:r>
            <a:r>
              <a:rPr lang="en-US" dirty="0"/>
              <a:t> is the percentage by which the principal increases in one year’s time.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Effective Rate Formula: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944343"/>
              </p:ext>
            </p:extLst>
          </p:nvPr>
        </p:nvGraphicFramePr>
        <p:xfrm>
          <a:off x="762000" y="4267200"/>
          <a:ext cx="4200525" cy="1078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3" imgW="1752480" imgH="469800" progId="Equation.3">
                  <p:embed/>
                </p:oleObj>
              </mc:Choice>
              <mc:Fallback>
                <p:oleObj name="Equation" r:id="rId3" imgW="1752480" imgH="469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267200"/>
                        <a:ext cx="4200525" cy="10788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7035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If the nominal rate on a CD is 3.8%, what is the effective rate? Assume monthly compounding, and round your answer to the nearest hundredth of a percent.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50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dirty="0"/>
              <a:t>Solution to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/>
              <a:t>Compute the effective rate: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050624"/>
              </p:ext>
            </p:extLst>
          </p:nvPr>
        </p:nvGraphicFramePr>
        <p:xfrm>
          <a:off x="1066800" y="1981200"/>
          <a:ext cx="3841750" cy="439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4" imgW="1752480" imgH="2108160" progId="Equation.3">
                  <p:embed/>
                </p:oleObj>
              </mc:Choice>
              <mc:Fallback>
                <p:oleObj name="Equation" r:id="rId4" imgW="1752480" imgH="21081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81200"/>
                        <a:ext cx="3841750" cy="4397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2189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116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578815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If the nominal rate on a CD is 4.3%, what is the effective rate? Assume monthly compounding, and round your answer to the nearest hundredth of a percent.</a:t>
            </a:r>
          </a:p>
        </p:txBody>
      </p:sp>
    </p:spTree>
    <p:extLst>
      <p:ext uri="{BB962C8B-B14F-4D97-AF65-F5344CB8AC3E}">
        <p14:creationId xmlns:p14="http://schemas.microsoft.com/office/powerpoint/2010/main" val="42098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/>
              <a:t>Solution to 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/>
          <a:lstStyle/>
          <a:p>
            <a:r>
              <a:rPr lang="en-US" dirty="0"/>
              <a:t>Find the effective rate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262767"/>
              </p:ext>
            </p:extLst>
          </p:nvPr>
        </p:nvGraphicFramePr>
        <p:xfrm>
          <a:off x="1968500" y="1670049"/>
          <a:ext cx="5270500" cy="4246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" imgW="1955520" imgH="1625400" progId="Equation.3">
                  <p:embed/>
                </p:oleObj>
              </mc:Choice>
              <mc:Fallback>
                <p:oleObj name="Equation" r:id="rId3" imgW="1955520" imgH="1625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1670049"/>
                        <a:ext cx="5270500" cy="42468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121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is the present value of a government bond if the par value $25,000 due ten years from today, assuming an annual discount rate of 3.3%?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777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Use the compound interest formula and solve for the present value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327" t="-1001" r="-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493560"/>
              </p:ext>
            </p:extLst>
          </p:nvPr>
        </p:nvGraphicFramePr>
        <p:xfrm>
          <a:off x="1447800" y="2736308"/>
          <a:ext cx="3301139" cy="3599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4" imgW="1524000" imgH="1663700" progId="Equation.3">
                  <p:embed/>
                </p:oleObj>
              </mc:Choice>
              <mc:Fallback>
                <p:oleObj name="Equation" r:id="rId4" imgW="1524000" imgH="166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736308"/>
                        <a:ext cx="3301139" cy="35997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35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is the current price of a $50,000 education bond if the discount rate is 6 % compound semiannually for a 9</a:t>
            </a:r>
            <a:r>
              <a:rPr lang="en-US" baseline="30000" dirty="0"/>
              <a:t>th</a:t>
            </a:r>
            <a:r>
              <a:rPr lang="en-US" dirty="0"/>
              <a:t> grade student to their college education? </a:t>
            </a:r>
          </a:p>
        </p:txBody>
      </p:sp>
    </p:spTree>
    <p:extLst>
      <p:ext uri="{BB962C8B-B14F-4D97-AF65-F5344CB8AC3E}">
        <p14:creationId xmlns:p14="http://schemas.microsoft.com/office/powerpoint/2010/main" val="1108830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7277</TotalTime>
  <Words>266</Words>
  <Application>Microsoft Office PowerPoint</Application>
  <PresentationFormat>On-screen Show (4:3)</PresentationFormat>
  <Paragraphs>32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Cambria Math</vt:lpstr>
      <vt:lpstr>Century Schoolbook</vt:lpstr>
      <vt:lpstr>Wingdings</vt:lpstr>
      <vt:lpstr>Wingdings 2</vt:lpstr>
      <vt:lpstr>Oriel</vt:lpstr>
      <vt:lpstr>Equation</vt:lpstr>
      <vt:lpstr>Section 2.5  Present Value</vt:lpstr>
      <vt:lpstr>Nominal and Effective Rates </vt:lpstr>
      <vt:lpstr>Example 1</vt:lpstr>
      <vt:lpstr>Solution to Example 1</vt:lpstr>
      <vt:lpstr>Example 2</vt:lpstr>
      <vt:lpstr>Solution to Example 2</vt:lpstr>
      <vt:lpstr>Example 3</vt:lpstr>
      <vt:lpstr>Solution to Example 3</vt:lpstr>
      <vt:lpstr>Example 4</vt:lpstr>
      <vt:lpstr>Solution to Example 8</vt:lpstr>
    </vt:vector>
  </TitlesOfParts>
  <Company>Radford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2.5  Present Value</dc:title>
  <dc:creator>Case, William</dc:creator>
  <cp:lastModifiedBy>Sorensen, Erik</cp:lastModifiedBy>
  <cp:revision>13</cp:revision>
  <dcterms:created xsi:type="dcterms:W3CDTF">2015-05-11T17:47:00Z</dcterms:created>
  <dcterms:modified xsi:type="dcterms:W3CDTF">2020-05-14T13:48:32Z</dcterms:modified>
</cp:coreProperties>
</file>