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5" r:id="rId2"/>
    <p:sldId id="291" r:id="rId3"/>
    <p:sldId id="287" r:id="rId4"/>
    <p:sldId id="292" r:id="rId5"/>
    <p:sldId id="290" r:id="rId6"/>
    <p:sldId id="298" r:id="rId7"/>
    <p:sldId id="297" r:id="rId8"/>
    <p:sldId id="293" r:id="rId9"/>
    <p:sldId id="294" r:id="rId10"/>
    <p:sldId id="282"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7F7F7F"/>
    <a:srgbClr val="C2021B"/>
    <a:srgbClr val="FF0000"/>
    <a:srgbClr val="000000"/>
    <a:srgbClr val="C3011B"/>
    <a:srgbClr val="FFFFFF"/>
    <a:srgbClr val="44546A"/>
    <a:srgbClr val="FE0A0A"/>
    <a:srgbClr val="DB77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86050" autoAdjust="0"/>
  </p:normalViewPr>
  <p:slideViewPr>
    <p:cSldViewPr snapToGrid="0">
      <p:cViewPr varScale="1">
        <p:scale>
          <a:sx n="84" d="100"/>
          <a:sy n="84" d="100"/>
        </p:scale>
        <p:origin x="160"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2E71D-481A-482D-AB98-5BB7599AB2BD}" type="datetimeFigureOut">
              <a:rPr lang="en-US" smtClean="0"/>
              <a:t>4/30/19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ACC82-121E-4F28-B8DE-3B605A12B987}" type="slidenum">
              <a:rPr lang="en-US" smtClean="0"/>
              <a:t>‹#›</a:t>
            </a:fld>
            <a:endParaRPr lang="en-US"/>
          </a:p>
        </p:txBody>
      </p:sp>
    </p:spTree>
    <p:extLst>
      <p:ext uri="{BB962C8B-B14F-4D97-AF65-F5344CB8AC3E}">
        <p14:creationId xmlns:p14="http://schemas.microsoft.com/office/powerpoint/2010/main" val="420073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2ACC82-121E-4F28-B8DE-3B605A12B987}" type="slidenum">
              <a:rPr lang="en-US" smtClean="0"/>
              <a:t>2</a:t>
            </a:fld>
            <a:endParaRPr lang="en-US"/>
          </a:p>
        </p:txBody>
      </p:sp>
    </p:spTree>
    <p:extLst>
      <p:ext uri="{BB962C8B-B14F-4D97-AF65-F5344CB8AC3E}">
        <p14:creationId xmlns:p14="http://schemas.microsoft.com/office/powerpoint/2010/main" val="2238254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4F95F-BEF9-45F0-A492-10363ECEA617}" type="slidenum">
              <a:rPr lang="en-US" smtClean="0"/>
              <a:t>3</a:t>
            </a:fld>
            <a:endParaRPr lang="en-US"/>
          </a:p>
        </p:txBody>
      </p:sp>
    </p:spTree>
    <p:extLst>
      <p:ext uri="{BB962C8B-B14F-4D97-AF65-F5344CB8AC3E}">
        <p14:creationId xmlns:p14="http://schemas.microsoft.com/office/powerpoint/2010/main" val="2815376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4F95F-BEF9-45F0-A492-10363ECEA617}" type="slidenum">
              <a:rPr lang="en-US" smtClean="0"/>
              <a:t>5</a:t>
            </a:fld>
            <a:endParaRPr lang="en-US"/>
          </a:p>
        </p:txBody>
      </p:sp>
    </p:spTree>
    <p:extLst>
      <p:ext uri="{BB962C8B-B14F-4D97-AF65-F5344CB8AC3E}">
        <p14:creationId xmlns:p14="http://schemas.microsoft.com/office/powerpoint/2010/main" val="140273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2ACC82-121E-4F28-B8DE-3B605A12B987}" type="slidenum">
              <a:rPr lang="en-US" smtClean="0"/>
              <a:t>8</a:t>
            </a:fld>
            <a:endParaRPr lang="en-US"/>
          </a:p>
        </p:txBody>
      </p:sp>
    </p:spTree>
    <p:extLst>
      <p:ext uri="{BB962C8B-B14F-4D97-AF65-F5344CB8AC3E}">
        <p14:creationId xmlns:p14="http://schemas.microsoft.com/office/powerpoint/2010/main" val="823978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2ACC82-121E-4F28-B8DE-3B605A12B987}" type="slidenum">
              <a:rPr lang="en-US" smtClean="0"/>
              <a:t>9</a:t>
            </a:fld>
            <a:endParaRPr lang="en-US"/>
          </a:p>
        </p:txBody>
      </p:sp>
    </p:spTree>
    <p:extLst>
      <p:ext uri="{BB962C8B-B14F-4D97-AF65-F5344CB8AC3E}">
        <p14:creationId xmlns:p14="http://schemas.microsoft.com/office/powerpoint/2010/main" val="163948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2ACC82-121E-4F28-B8DE-3B605A12B987}" type="slidenum">
              <a:rPr lang="en-US" smtClean="0"/>
              <a:t>10</a:t>
            </a:fld>
            <a:endParaRPr lang="en-US"/>
          </a:p>
        </p:txBody>
      </p:sp>
    </p:spTree>
    <p:extLst>
      <p:ext uri="{BB962C8B-B14F-4D97-AF65-F5344CB8AC3E}">
        <p14:creationId xmlns:p14="http://schemas.microsoft.com/office/powerpoint/2010/main" val="1268021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2ACC82-121E-4F28-B8DE-3B605A12B987}" type="slidenum">
              <a:rPr lang="en-US" smtClean="0"/>
              <a:t>11</a:t>
            </a:fld>
            <a:endParaRPr lang="en-US"/>
          </a:p>
        </p:txBody>
      </p:sp>
    </p:spTree>
    <p:extLst>
      <p:ext uri="{BB962C8B-B14F-4D97-AF65-F5344CB8AC3E}">
        <p14:creationId xmlns:p14="http://schemas.microsoft.com/office/powerpoint/2010/main" val="316928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2EDD67-F903-473F-B836-81C8326C2745}" type="datetimeFigureOut">
              <a:rPr lang="en-US" smtClean="0"/>
              <a:t>4/30/19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737A3-944D-416A-B62C-D5BE36385F21}" type="slidenum">
              <a:rPr lang="en-US" smtClean="0"/>
              <a:t>‹#›</a:t>
            </a:fld>
            <a:endParaRPr lang="en-US"/>
          </a:p>
        </p:txBody>
      </p:sp>
    </p:spTree>
    <p:extLst>
      <p:ext uri="{BB962C8B-B14F-4D97-AF65-F5344CB8AC3E}">
        <p14:creationId xmlns:p14="http://schemas.microsoft.com/office/powerpoint/2010/main" val="363301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2EDD67-F903-473F-B836-81C8326C2745}" type="datetimeFigureOut">
              <a:rPr lang="en-US" smtClean="0"/>
              <a:t>4/30/19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737A3-944D-416A-B62C-D5BE36385F21}" type="slidenum">
              <a:rPr lang="en-US" smtClean="0"/>
              <a:t>‹#›</a:t>
            </a:fld>
            <a:endParaRPr lang="en-US"/>
          </a:p>
        </p:txBody>
      </p:sp>
    </p:spTree>
    <p:extLst>
      <p:ext uri="{BB962C8B-B14F-4D97-AF65-F5344CB8AC3E}">
        <p14:creationId xmlns:p14="http://schemas.microsoft.com/office/powerpoint/2010/main" val="382960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2EDD67-F903-473F-B836-81C8326C2745}" type="datetimeFigureOut">
              <a:rPr lang="en-US" smtClean="0"/>
              <a:t>4/30/19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737A3-944D-416A-B62C-D5BE36385F21}" type="slidenum">
              <a:rPr lang="en-US" smtClean="0"/>
              <a:t>‹#›</a:t>
            </a:fld>
            <a:endParaRPr lang="en-US"/>
          </a:p>
        </p:txBody>
      </p:sp>
    </p:spTree>
    <p:extLst>
      <p:ext uri="{BB962C8B-B14F-4D97-AF65-F5344CB8AC3E}">
        <p14:creationId xmlns:p14="http://schemas.microsoft.com/office/powerpoint/2010/main" val="1621855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2EDD67-F903-473F-B836-81C8326C2745}" type="datetimeFigureOut">
              <a:rPr lang="en-US" smtClean="0"/>
              <a:t>4/30/19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E737A3-944D-416A-B62C-D5BE36385F21}" type="slidenum">
              <a:rPr lang="en-US" smtClean="0"/>
              <a:t>‹#›</a:t>
            </a:fld>
            <a:endParaRPr lang="en-US"/>
          </a:p>
        </p:txBody>
      </p:sp>
    </p:spTree>
    <p:extLst>
      <p:ext uri="{BB962C8B-B14F-4D97-AF65-F5344CB8AC3E}">
        <p14:creationId xmlns:p14="http://schemas.microsoft.com/office/powerpoint/2010/main" val="67491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2EDD67-F903-473F-B836-81C8326C2745}" type="datetimeFigureOut">
              <a:rPr lang="en-US" smtClean="0"/>
              <a:t>4/30/19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737A3-944D-416A-B62C-D5BE36385F21}" type="slidenum">
              <a:rPr lang="en-US" smtClean="0"/>
              <a:t>‹#›</a:t>
            </a:fld>
            <a:endParaRPr lang="en-US"/>
          </a:p>
        </p:txBody>
      </p:sp>
    </p:spTree>
    <p:extLst>
      <p:ext uri="{BB962C8B-B14F-4D97-AF65-F5344CB8AC3E}">
        <p14:creationId xmlns:p14="http://schemas.microsoft.com/office/powerpoint/2010/main" val="372988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2EDD67-F903-473F-B836-81C8326C2745}" type="datetimeFigureOut">
              <a:rPr lang="en-US" smtClean="0"/>
              <a:t>4/30/19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737A3-944D-416A-B62C-D5BE36385F21}" type="slidenum">
              <a:rPr lang="en-US" smtClean="0"/>
              <a:t>‹#›</a:t>
            </a:fld>
            <a:endParaRPr lang="en-US"/>
          </a:p>
        </p:txBody>
      </p:sp>
    </p:spTree>
    <p:extLst>
      <p:ext uri="{BB962C8B-B14F-4D97-AF65-F5344CB8AC3E}">
        <p14:creationId xmlns:p14="http://schemas.microsoft.com/office/powerpoint/2010/main" val="301565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2EDD67-F903-473F-B836-81C8326C2745}" type="datetimeFigureOut">
              <a:rPr lang="en-US" smtClean="0"/>
              <a:t>4/30/19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737A3-944D-416A-B62C-D5BE36385F21}" type="slidenum">
              <a:rPr lang="en-US" smtClean="0"/>
              <a:t>‹#›</a:t>
            </a:fld>
            <a:endParaRPr lang="en-US"/>
          </a:p>
        </p:txBody>
      </p:sp>
    </p:spTree>
    <p:extLst>
      <p:ext uri="{BB962C8B-B14F-4D97-AF65-F5344CB8AC3E}">
        <p14:creationId xmlns:p14="http://schemas.microsoft.com/office/powerpoint/2010/main" val="327774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2EDD67-F903-473F-B836-81C8326C2745}" type="datetimeFigureOut">
              <a:rPr lang="en-US" smtClean="0"/>
              <a:t>4/30/19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E737A3-944D-416A-B62C-D5BE36385F21}" type="slidenum">
              <a:rPr lang="en-US" smtClean="0"/>
              <a:t>‹#›</a:t>
            </a:fld>
            <a:endParaRPr lang="en-US"/>
          </a:p>
        </p:txBody>
      </p:sp>
    </p:spTree>
    <p:extLst>
      <p:ext uri="{BB962C8B-B14F-4D97-AF65-F5344CB8AC3E}">
        <p14:creationId xmlns:p14="http://schemas.microsoft.com/office/powerpoint/2010/main" val="202807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2EDD67-F903-473F-B836-81C8326C2745}" type="datetimeFigureOut">
              <a:rPr lang="en-US" smtClean="0"/>
              <a:t>4/30/19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E737A3-944D-416A-B62C-D5BE36385F21}" type="slidenum">
              <a:rPr lang="en-US" smtClean="0"/>
              <a:t>‹#›</a:t>
            </a:fld>
            <a:endParaRPr lang="en-US"/>
          </a:p>
        </p:txBody>
      </p:sp>
    </p:spTree>
    <p:extLst>
      <p:ext uri="{BB962C8B-B14F-4D97-AF65-F5344CB8AC3E}">
        <p14:creationId xmlns:p14="http://schemas.microsoft.com/office/powerpoint/2010/main" val="202592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EDD67-F903-473F-B836-81C8326C2745}" type="datetimeFigureOut">
              <a:rPr lang="en-US" smtClean="0"/>
              <a:t>4/30/19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E737A3-944D-416A-B62C-D5BE36385F21}" type="slidenum">
              <a:rPr lang="en-US" smtClean="0"/>
              <a:t>‹#›</a:t>
            </a:fld>
            <a:endParaRPr lang="en-US"/>
          </a:p>
        </p:txBody>
      </p:sp>
    </p:spTree>
    <p:extLst>
      <p:ext uri="{BB962C8B-B14F-4D97-AF65-F5344CB8AC3E}">
        <p14:creationId xmlns:p14="http://schemas.microsoft.com/office/powerpoint/2010/main" val="200736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2EDD67-F903-473F-B836-81C8326C2745}" type="datetimeFigureOut">
              <a:rPr lang="en-US" smtClean="0"/>
              <a:t>4/30/19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737A3-944D-416A-B62C-D5BE36385F21}" type="slidenum">
              <a:rPr lang="en-US" smtClean="0"/>
              <a:t>‹#›</a:t>
            </a:fld>
            <a:endParaRPr lang="en-US"/>
          </a:p>
        </p:txBody>
      </p:sp>
    </p:spTree>
    <p:extLst>
      <p:ext uri="{BB962C8B-B14F-4D97-AF65-F5344CB8AC3E}">
        <p14:creationId xmlns:p14="http://schemas.microsoft.com/office/powerpoint/2010/main" val="4175694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2EDD67-F903-473F-B836-81C8326C2745}" type="datetimeFigureOut">
              <a:rPr lang="en-US" smtClean="0"/>
              <a:t>4/30/19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737A3-944D-416A-B62C-D5BE36385F21}" type="slidenum">
              <a:rPr lang="en-US" smtClean="0"/>
              <a:t>‹#›</a:t>
            </a:fld>
            <a:endParaRPr lang="en-US"/>
          </a:p>
        </p:txBody>
      </p:sp>
    </p:spTree>
    <p:extLst>
      <p:ext uri="{BB962C8B-B14F-4D97-AF65-F5344CB8AC3E}">
        <p14:creationId xmlns:p14="http://schemas.microsoft.com/office/powerpoint/2010/main" val="210955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May 1 2017</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Brand Identity Sub Committee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737A3-944D-416A-B62C-D5BE36385F21}" type="slidenum">
              <a:rPr lang="en-US" smtClean="0"/>
              <a:t>‹#›</a:t>
            </a:fld>
            <a:endParaRPr lang="en-US"/>
          </a:p>
        </p:txBody>
      </p:sp>
    </p:spTree>
    <p:extLst>
      <p:ext uri="{BB962C8B-B14F-4D97-AF65-F5344CB8AC3E}">
        <p14:creationId xmlns:p14="http://schemas.microsoft.com/office/powerpoint/2010/main" val="1904214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65910" y="1241777"/>
            <a:ext cx="9144000" cy="1264355"/>
          </a:xfrm>
          <a:solidFill>
            <a:srgbClr val="C00000"/>
          </a:solidFill>
        </p:spPr>
        <p:txBody>
          <a:bodyPr anchor="ctr">
            <a:noAutofit/>
          </a:bodyPr>
          <a:lstStyle/>
          <a:p>
            <a:r>
              <a:rPr lang="en-US" sz="3200" dirty="0">
                <a:solidFill>
                  <a:schemeClr val="bg1"/>
                </a:solidFill>
                <a:latin typeface="+mn-lt"/>
              </a:rPr>
              <a:t>Research, Review &amp; Recommendations re: Administrators with Tenured Faculty Appointments</a:t>
            </a:r>
          </a:p>
        </p:txBody>
      </p:sp>
      <p:sp>
        <p:nvSpPr>
          <p:cNvPr id="5" name="Subtitle 4"/>
          <p:cNvSpPr>
            <a:spLocks noGrp="1"/>
          </p:cNvSpPr>
          <p:nvPr>
            <p:ph type="subTitle" idx="1"/>
          </p:nvPr>
        </p:nvSpPr>
        <p:spPr>
          <a:xfrm>
            <a:off x="1417320" y="2801938"/>
            <a:ext cx="9292590" cy="3427412"/>
          </a:xfrm>
        </p:spPr>
        <p:txBody>
          <a:bodyPr>
            <a:normAutofit/>
          </a:bodyPr>
          <a:lstStyle/>
          <a:p>
            <a:r>
              <a:rPr lang="en-US" sz="3100" dirty="0">
                <a:solidFill>
                  <a:schemeClr val="tx1">
                    <a:lumMod val="85000"/>
                    <a:lumOff val="15000"/>
                  </a:schemeClr>
                </a:solidFill>
              </a:rPr>
              <a:t>April 25</a:t>
            </a:r>
            <a:r>
              <a:rPr lang="en-US" sz="3100" baseline="30000" dirty="0">
                <a:solidFill>
                  <a:schemeClr val="tx1">
                    <a:lumMod val="85000"/>
                    <a:lumOff val="15000"/>
                  </a:schemeClr>
                </a:solidFill>
              </a:rPr>
              <a:t>th</a:t>
            </a:r>
            <a:r>
              <a:rPr lang="en-US" sz="3100" dirty="0">
                <a:solidFill>
                  <a:schemeClr val="tx1">
                    <a:lumMod val="85000"/>
                    <a:lumOff val="15000"/>
                  </a:schemeClr>
                </a:solidFill>
              </a:rPr>
              <a:t> 2019</a:t>
            </a:r>
          </a:p>
          <a:p>
            <a:endParaRPr lang="en-US" sz="2000" dirty="0">
              <a:solidFill>
                <a:schemeClr val="tx1">
                  <a:lumMod val="85000"/>
                  <a:lumOff val="15000"/>
                </a:schemeClr>
              </a:solidFill>
            </a:endParaRPr>
          </a:p>
          <a:p>
            <a:r>
              <a:rPr lang="en-US" sz="2800" dirty="0">
                <a:solidFill>
                  <a:schemeClr val="tx1">
                    <a:lumMod val="85000"/>
                    <a:lumOff val="15000"/>
                  </a:schemeClr>
                </a:solidFill>
              </a:rPr>
              <a:t>Larry Ashby, Brad Bizzell, Tim Channell, Margaret Devaney, Jane Machin, Jeanne Mekolichick, Jean Mistele, Nora Reilly, Laura Quesenberry, Tammy Wallace</a:t>
            </a:r>
          </a:p>
          <a:p>
            <a:endParaRPr lang="en-US" dirty="0">
              <a:solidFill>
                <a:schemeClr val="tx1">
                  <a:lumMod val="85000"/>
                  <a:lumOff val="15000"/>
                </a:schemeClr>
              </a:solidFill>
            </a:endParaRPr>
          </a:p>
        </p:txBody>
      </p:sp>
    </p:spTree>
    <p:extLst>
      <p:ext uri="{BB962C8B-B14F-4D97-AF65-F5344CB8AC3E}">
        <p14:creationId xmlns:p14="http://schemas.microsoft.com/office/powerpoint/2010/main" val="76456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52060" y="491490"/>
            <a:ext cx="7395210" cy="646331"/>
          </a:xfrm>
          <a:prstGeom prst="rect">
            <a:avLst/>
          </a:prstGeom>
          <a:solidFill>
            <a:srgbClr val="C2021B"/>
          </a:solidFill>
        </p:spPr>
        <p:txBody>
          <a:bodyPr wrap="square" rtlCol="0">
            <a:spAutoFit/>
          </a:bodyPr>
          <a:lstStyle/>
          <a:p>
            <a:r>
              <a:rPr lang="en-US" sz="3600" dirty="0">
                <a:solidFill>
                  <a:schemeClr val="bg1"/>
                </a:solidFill>
              </a:rPr>
              <a:t>Key Recommendations</a:t>
            </a:r>
          </a:p>
        </p:txBody>
      </p:sp>
      <p:sp>
        <p:nvSpPr>
          <p:cNvPr id="2" name="Rectangle 1">
            <a:extLst>
              <a:ext uri="{FF2B5EF4-FFF2-40B4-BE49-F238E27FC236}">
                <a16:creationId xmlns:a16="http://schemas.microsoft.com/office/drawing/2014/main" id="{53AB4522-9006-4BF8-B949-C44EADF8F8D3}"/>
              </a:ext>
            </a:extLst>
          </p:cNvPr>
          <p:cNvSpPr/>
          <p:nvPr/>
        </p:nvSpPr>
        <p:spPr>
          <a:xfrm>
            <a:off x="-180624" y="1668252"/>
            <a:ext cx="10707737" cy="3016210"/>
          </a:xfrm>
          <a:prstGeom prst="rect">
            <a:avLst/>
          </a:prstGeom>
        </p:spPr>
        <p:txBody>
          <a:bodyPr wrap="square">
            <a:spAutoFit/>
          </a:bodyPr>
          <a:lstStyle/>
          <a:p>
            <a:pPr marL="914400" marR="0">
              <a:spcBef>
                <a:spcPts val="0"/>
              </a:spcBef>
              <a:spcAft>
                <a:spcPts val="0"/>
              </a:spcAft>
            </a:pPr>
            <a:r>
              <a:rPr lang="en-US" sz="2000" dirty="0">
                <a:solidFill>
                  <a:srgbClr val="1F497D"/>
                </a:solidFill>
                <a:latin typeface="Calibri" panose="020F0502020204030204" pitchFamily="34" charset="0"/>
                <a:ea typeface="Calibri" panose="020F0502020204030204" pitchFamily="34" charset="0"/>
              </a:rPr>
              <a:t> </a:t>
            </a:r>
            <a:endParaRPr lang="en-US" sz="2000" dirty="0">
              <a:latin typeface="Calibri" panose="020F0502020204030204" pitchFamily="34" charset="0"/>
              <a:ea typeface="Calibri" panose="020F0502020204030204" pitchFamily="34" charset="0"/>
            </a:endParaRPr>
          </a:p>
          <a:p>
            <a:pPr marL="457200" marR="0">
              <a:spcBef>
                <a:spcPts val="0"/>
              </a:spcBef>
              <a:spcAft>
                <a:spcPts val="0"/>
              </a:spcAft>
            </a:pPr>
            <a:r>
              <a:rPr lang="en-US" sz="2000" dirty="0">
                <a:solidFill>
                  <a:srgbClr val="1F497D"/>
                </a:solidFill>
                <a:latin typeface="Calibri" panose="020F0502020204030204" pitchFamily="34" charset="0"/>
                <a:ea typeface="Calibri" panose="020F0502020204030204" pitchFamily="34" charset="0"/>
              </a:rPr>
              <a:t>              </a:t>
            </a:r>
            <a:endParaRPr lang="en-US" sz="2000" dirty="0"/>
          </a:p>
          <a:p>
            <a:pPr marL="914400" indent="457200"/>
            <a:r>
              <a:rPr lang="en-US" sz="2000" dirty="0">
                <a:latin typeface="Arial" panose="020B0604020202020204" pitchFamily="34" charset="0"/>
              </a:rPr>
              <a:t> </a:t>
            </a:r>
            <a:endParaRPr lang="en-US" sz="2000" dirty="0"/>
          </a:p>
          <a:p>
            <a:pPr marL="914400" marR="0">
              <a:spcBef>
                <a:spcPts val="0"/>
              </a:spcBef>
              <a:spcAft>
                <a:spcPts val="1200"/>
              </a:spcAft>
            </a:pPr>
            <a:r>
              <a:rPr lang="en-US" sz="2000" b="1" dirty="0">
                <a:latin typeface="Arial" panose="020B0604020202020204" pitchFamily="34" charset="0"/>
                <a:ea typeface="Calibri" panose="020F0502020204030204" pitchFamily="34" charset="0"/>
              </a:rPr>
              <a:t>Institutional Base Pay </a:t>
            </a:r>
          </a:p>
          <a:p>
            <a:pPr marL="914400" marR="0">
              <a:spcBef>
                <a:spcPts val="0"/>
              </a:spcBef>
              <a:spcAft>
                <a:spcPts val="1200"/>
              </a:spcAft>
            </a:pPr>
            <a:r>
              <a:rPr lang="en-US" sz="2000" dirty="0">
                <a:latin typeface="Arial" panose="020B0604020202020204" pitchFamily="34" charset="0"/>
                <a:ea typeface="Calibri" panose="020F0502020204030204" pitchFamily="34" charset="0"/>
              </a:rPr>
              <a:t>The annual compensation paid by the University for an employee’s appointment, whether that individuals time is spent on research, teaching, administration, or other activities. The </a:t>
            </a:r>
            <a:r>
              <a:rPr lang="en-US" sz="2000" b="1" dirty="0">
                <a:latin typeface="Arial" panose="020B0604020202020204" pitchFamily="34" charset="0"/>
                <a:ea typeface="Calibri" panose="020F0502020204030204" pitchFamily="34" charset="0"/>
              </a:rPr>
              <a:t>Institutional Base Pay does not include supplemental payments (one time or recurring), administrative supplements, and/or any other types of compensation for special programs and activities.</a:t>
            </a:r>
            <a:endParaRPr lang="en-US" sz="2000"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90684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52060" y="491490"/>
            <a:ext cx="7395210" cy="646331"/>
          </a:xfrm>
          <a:prstGeom prst="rect">
            <a:avLst/>
          </a:prstGeom>
          <a:solidFill>
            <a:srgbClr val="C2021B"/>
          </a:solidFill>
        </p:spPr>
        <p:txBody>
          <a:bodyPr wrap="square" rtlCol="0">
            <a:spAutoFit/>
          </a:bodyPr>
          <a:lstStyle/>
          <a:p>
            <a:r>
              <a:rPr lang="en-US" sz="3600" dirty="0">
                <a:solidFill>
                  <a:schemeClr val="bg1"/>
                </a:solidFill>
              </a:rPr>
              <a:t>Key </a:t>
            </a:r>
            <a:r>
              <a:rPr lang="en-US" sz="3600">
                <a:solidFill>
                  <a:schemeClr val="bg1"/>
                </a:solidFill>
              </a:rPr>
              <a:t>Recommendations Summary </a:t>
            </a:r>
            <a:endParaRPr lang="en-US" sz="3600" dirty="0">
              <a:solidFill>
                <a:schemeClr val="bg1"/>
              </a:solidFill>
            </a:endParaRPr>
          </a:p>
        </p:txBody>
      </p:sp>
      <p:sp>
        <p:nvSpPr>
          <p:cNvPr id="2" name="Rectangle 1">
            <a:extLst>
              <a:ext uri="{FF2B5EF4-FFF2-40B4-BE49-F238E27FC236}">
                <a16:creationId xmlns:a16="http://schemas.microsoft.com/office/drawing/2014/main" id="{53AB4522-9006-4BF8-B949-C44EADF8F8D3}"/>
              </a:ext>
            </a:extLst>
          </p:cNvPr>
          <p:cNvSpPr/>
          <p:nvPr/>
        </p:nvSpPr>
        <p:spPr>
          <a:xfrm>
            <a:off x="-322286" y="814655"/>
            <a:ext cx="11046404" cy="2000548"/>
          </a:xfrm>
          <a:prstGeom prst="rect">
            <a:avLst/>
          </a:prstGeom>
        </p:spPr>
        <p:txBody>
          <a:bodyPr wrap="square">
            <a:spAutoFit/>
          </a:bodyPr>
          <a:lstStyle/>
          <a:p>
            <a:pPr marL="914400" marR="0">
              <a:spcBef>
                <a:spcPts val="0"/>
              </a:spcBef>
              <a:spcAft>
                <a:spcPts val="0"/>
              </a:spcAft>
            </a:pPr>
            <a:r>
              <a:rPr lang="en-US" sz="1100" dirty="0">
                <a:solidFill>
                  <a:srgbClr val="1F497D"/>
                </a:solidFill>
                <a:latin typeface="Calibri" panose="020F0502020204030204" pitchFamily="34" charset="0"/>
                <a:ea typeface="Calibri" panose="020F0502020204030204" pitchFamily="34" charset="0"/>
              </a:rPr>
              <a:t> </a:t>
            </a:r>
            <a:endParaRPr lang="en-US" sz="1100" dirty="0">
              <a:latin typeface="Calibri" panose="020F0502020204030204" pitchFamily="34" charset="0"/>
              <a:ea typeface="Calibri" panose="020F0502020204030204" pitchFamily="34" charset="0"/>
            </a:endParaRPr>
          </a:p>
          <a:p>
            <a:pPr marL="457200" marR="0">
              <a:spcBef>
                <a:spcPts val="0"/>
              </a:spcBef>
              <a:spcAft>
                <a:spcPts val="0"/>
              </a:spcAft>
            </a:pPr>
            <a:r>
              <a:rPr lang="en-US" sz="1100" dirty="0">
                <a:solidFill>
                  <a:srgbClr val="1F497D"/>
                </a:solidFill>
                <a:latin typeface="Calibri" panose="020F0502020204030204" pitchFamily="34" charset="0"/>
                <a:ea typeface="Calibri" panose="020F0502020204030204" pitchFamily="34" charset="0"/>
              </a:rPr>
              <a:t>          </a:t>
            </a:r>
            <a:r>
              <a:rPr lang="en-US" sz="1400" dirty="0">
                <a:solidFill>
                  <a:srgbClr val="0070C0"/>
                </a:solidFill>
                <a:latin typeface="Arial" panose="020B0604020202020204" pitchFamily="34" charset="0"/>
                <a:ea typeface="Calibri" panose="020F0502020204030204" pitchFamily="34" charset="0"/>
              </a:rPr>
              <a:t>Option 1</a:t>
            </a:r>
            <a:r>
              <a:rPr lang="en-US" sz="1400" dirty="0">
                <a:solidFill>
                  <a:srgbClr val="1F497D"/>
                </a:solidFill>
                <a:latin typeface="Arial" panose="020B0604020202020204" pitchFamily="34" charset="0"/>
                <a:ea typeface="Calibri" panose="020F0502020204030204" pitchFamily="34" charset="0"/>
              </a:rPr>
              <a:t>: </a:t>
            </a:r>
            <a:r>
              <a:rPr lang="en-US" sz="1400" dirty="0">
                <a:solidFill>
                  <a:srgbClr val="2E75B6"/>
                </a:solidFill>
                <a:latin typeface="Arial" panose="020B0604020202020204" pitchFamily="34" charset="0"/>
                <a:ea typeface="Calibri" panose="020F0502020204030204" pitchFamily="34" charset="0"/>
              </a:rPr>
              <a:t>Faculty Prior or Average</a:t>
            </a:r>
            <a:endParaRPr lang="en-US" sz="1100" dirty="0">
              <a:latin typeface="Calibri" panose="020F0502020204030204" pitchFamily="34" charset="0"/>
              <a:ea typeface="Calibri" panose="020F0502020204030204" pitchFamily="34" charset="0"/>
            </a:endParaRPr>
          </a:p>
          <a:p>
            <a:pPr marL="914400" marR="0">
              <a:spcBef>
                <a:spcPts val="0"/>
              </a:spcBef>
              <a:spcAft>
                <a:spcPts val="0"/>
              </a:spcAft>
            </a:pPr>
            <a:r>
              <a:rPr lang="en-US" sz="1100" dirty="0">
                <a:latin typeface="Calibri" panose="020F0502020204030204" pitchFamily="34" charset="0"/>
                <a:ea typeface="Calibri" panose="020F0502020204030204" pitchFamily="34" charset="0"/>
              </a:rPr>
              <a:t> </a:t>
            </a:r>
          </a:p>
          <a:p>
            <a:pPr marL="914400"/>
            <a:r>
              <a:rPr lang="en-US" sz="1100" dirty="0">
                <a:latin typeface="Arial" panose="020B0604020202020204" pitchFamily="34" charset="0"/>
              </a:rPr>
              <a:t>For internal promotions to administrative appointments, A/P faculty returning to T/R positions will receive compensation equivalent to the greater of: </a:t>
            </a:r>
          </a:p>
          <a:p>
            <a:pPr marL="1600200" lvl="1" indent="-228600">
              <a:buFont typeface="+mj-lt"/>
              <a:buAutoNum type="arabicPeriod"/>
            </a:pPr>
            <a:r>
              <a:rPr lang="en-US" sz="1100" dirty="0">
                <a:latin typeface="Arial" panose="020B0604020202020204" pitchFamily="34" charset="0"/>
                <a:ea typeface="Calibri" panose="020F0502020204030204" pitchFamily="34" charset="0"/>
              </a:rPr>
              <a:t>the institutional base pay as a T&amp;R faculty prior to the administrative appointment plus any division wide T&amp;R faculty salary increase(s) &amp;/or change in faculty rank awarded during the administrative appointment or</a:t>
            </a:r>
          </a:p>
          <a:p>
            <a:pPr marL="1600200" lvl="1" indent="-228600">
              <a:buFont typeface="+mj-lt"/>
              <a:buAutoNum type="arabicPeriod"/>
            </a:pPr>
            <a:r>
              <a:rPr lang="en-US" sz="1100" dirty="0">
                <a:latin typeface="Arial" panose="020B0604020202020204" pitchFamily="34" charset="0"/>
                <a:ea typeface="Calibri" panose="020F0502020204030204" pitchFamily="34" charset="0"/>
              </a:rPr>
              <a:t>the average institutional base pay of T&amp;R faculty of similar rank, time of service and record of performance in the same academic unit. </a:t>
            </a:r>
            <a:endParaRPr lang="en-US" sz="1100" dirty="0">
              <a:latin typeface="Calibri" panose="020F0502020204030204" pitchFamily="34" charset="0"/>
              <a:ea typeface="Calibri" panose="020F0502020204030204" pitchFamily="34" charset="0"/>
            </a:endParaRPr>
          </a:p>
          <a:p>
            <a:pPr marL="1371600" lvl="1"/>
            <a:r>
              <a:rPr lang="en-US" sz="1100" dirty="0">
                <a:latin typeface="Arial" panose="020B0604020202020204" pitchFamily="34" charset="0"/>
                <a:ea typeface="Calibri" panose="020F0502020204030204" pitchFamily="34" charset="0"/>
              </a:rPr>
              <a:t> </a:t>
            </a:r>
            <a:endParaRPr lang="en-US" sz="1100" dirty="0">
              <a:latin typeface="Calibri" panose="020F0502020204030204" pitchFamily="34" charset="0"/>
              <a:ea typeface="Calibri" panose="020F0502020204030204" pitchFamily="34" charset="0"/>
            </a:endParaRPr>
          </a:p>
          <a:p>
            <a:pPr marL="914400" marR="0">
              <a:spcBef>
                <a:spcPts val="0"/>
              </a:spcBef>
              <a:spcAft>
                <a:spcPts val="0"/>
              </a:spcAft>
            </a:pPr>
            <a:r>
              <a:rPr lang="en-US" sz="1100" dirty="0">
                <a:latin typeface="Arial" panose="020B0604020202020204" pitchFamily="34" charset="0"/>
                <a:ea typeface="Calibri" panose="020F0502020204030204" pitchFamily="34" charset="0"/>
              </a:rPr>
              <a:t>For external hires with administrative appointments, A/P faculty transitioning to a T&amp;R position will receive compensation equivalent to:</a:t>
            </a:r>
            <a:endParaRPr lang="en-US" sz="1100" dirty="0">
              <a:latin typeface="Calibri" panose="020F0502020204030204" pitchFamily="34" charset="0"/>
              <a:ea typeface="Calibri" panose="020F0502020204030204" pitchFamily="34" charset="0"/>
            </a:endParaRPr>
          </a:p>
          <a:p>
            <a:pPr marL="914400" marR="0" indent="457200">
              <a:spcBef>
                <a:spcPts val="0"/>
              </a:spcBef>
              <a:spcAft>
                <a:spcPts val="0"/>
              </a:spcAft>
            </a:pPr>
            <a:r>
              <a:rPr lang="en-US" sz="1100" dirty="0">
                <a:latin typeface="Arial" panose="020B0604020202020204" pitchFamily="34" charset="0"/>
                <a:ea typeface="Calibri" panose="020F0502020204030204" pitchFamily="34" charset="0"/>
              </a:rPr>
              <a:t>1.  the average institutional base pay of T&amp;R faculty of similar rank, time of service and record of performance in the same academic unit.</a:t>
            </a:r>
            <a:endParaRPr lang="en-US" sz="1100" dirty="0">
              <a:latin typeface="Calibri" panose="020F0502020204030204" pitchFamily="34" charset="0"/>
              <a:ea typeface="Calibri" panose="020F0502020204030204" pitchFamily="34" charset="0"/>
            </a:endParaRPr>
          </a:p>
          <a:p>
            <a:pPr marL="914400" marR="0" indent="457200">
              <a:spcBef>
                <a:spcPts val="0"/>
              </a:spcBef>
              <a:spcAft>
                <a:spcPts val="0"/>
              </a:spcAft>
            </a:pPr>
            <a:r>
              <a:rPr lang="en-US" sz="1100" dirty="0">
                <a:latin typeface="Arial" panose="020B0604020202020204" pitchFamily="34" charset="0"/>
                <a:ea typeface="Calibri" panose="020F0502020204030204" pitchFamily="34" charset="0"/>
              </a:rPr>
              <a:t> </a:t>
            </a:r>
            <a:endParaRPr lang="en-US" sz="1100" dirty="0">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AF8D2994-851F-4ACA-BF26-AFE10A3CB942}"/>
              </a:ext>
            </a:extLst>
          </p:cNvPr>
          <p:cNvSpPr/>
          <p:nvPr/>
        </p:nvSpPr>
        <p:spPr>
          <a:xfrm>
            <a:off x="-480039" y="2788608"/>
            <a:ext cx="11814048" cy="2508379"/>
          </a:xfrm>
          <a:prstGeom prst="rect">
            <a:avLst/>
          </a:prstGeom>
        </p:spPr>
        <p:txBody>
          <a:bodyPr wrap="square">
            <a:spAutoFit/>
          </a:bodyPr>
          <a:lstStyle/>
          <a:p>
            <a:pPr marL="914400" marR="0">
              <a:spcBef>
                <a:spcPts val="0"/>
              </a:spcBef>
              <a:spcAft>
                <a:spcPts val="0"/>
              </a:spcAft>
            </a:pPr>
            <a:r>
              <a:rPr lang="en-US" sz="1100" dirty="0">
                <a:solidFill>
                  <a:srgbClr val="1F497D"/>
                </a:solidFill>
                <a:latin typeface="Calibri" panose="020F0502020204030204" pitchFamily="34" charset="0"/>
                <a:ea typeface="Calibri" panose="020F0502020204030204" pitchFamily="34" charset="0"/>
              </a:rPr>
              <a:t> </a:t>
            </a:r>
            <a:r>
              <a:rPr lang="en-US" sz="1400" dirty="0">
                <a:solidFill>
                  <a:srgbClr val="2E74B5"/>
                </a:solidFill>
                <a:latin typeface="Arial" panose="020B0604020202020204" pitchFamily="34" charset="0"/>
                <a:ea typeface="Calibri" panose="020F0502020204030204" pitchFamily="34" charset="0"/>
              </a:rPr>
              <a:t>Option 2: Administrative Graduated Return</a:t>
            </a:r>
            <a:endParaRPr lang="en-US" sz="1100" dirty="0">
              <a:latin typeface="Calibri" panose="020F0502020204030204" pitchFamily="34" charset="0"/>
              <a:ea typeface="Calibri" panose="020F0502020204030204" pitchFamily="34" charset="0"/>
            </a:endParaRPr>
          </a:p>
          <a:p>
            <a:pPr marL="457200" marR="0">
              <a:spcBef>
                <a:spcPts val="0"/>
              </a:spcBef>
              <a:spcAft>
                <a:spcPts val="0"/>
              </a:spcAft>
            </a:pPr>
            <a:r>
              <a:rPr lang="en-US" sz="1100" dirty="0">
                <a:solidFill>
                  <a:srgbClr val="1F497D"/>
                </a:solidFill>
                <a:latin typeface="Arial" panose="020B0604020202020204" pitchFamily="34" charset="0"/>
                <a:ea typeface="Calibri" panose="020F0502020204030204" pitchFamily="34" charset="0"/>
              </a:rPr>
              <a:t> </a:t>
            </a:r>
            <a:endParaRPr lang="en-US" sz="1100" dirty="0">
              <a:latin typeface="Calibri" panose="020F0502020204030204" pitchFamily="34" charset="0"/>
              <a:ea typeface="Calibri" panose="020F0502020204030204" pitchFamily="34" charset="0"/>
            </a:endParaRPr>
          </a:p>
          <a:p>
            <a:pPr marL="914400" marR="0">
              <a:spcBef>
                <a:spcPts val="0"/>
              </a:spcBef>
              <a:spcAft>
                <a:spcPts val="0"/>
              </a:spcAft>
            </a:pPr>
            <a:r>
              <a:rPr lang="en-US" sz="1100" dirty="0">
                <a:latin typeface="Arial" panose="020B0604020202020204" pitchFamily="34" charset="0"/>
                <a:ea typeface="Calibri" panose="020F0502020204030204" pitchFamily="34" charset="0"/>
              </a:rPr>
              <a:t>A/P faculty relinquishing an administrative appointment who served in the A/P position for three or more years shall receive compensation that </a:t>
            </a:r>
            <a:r>
              <a:rPr lang="en-US" sz="1100" i="1" dirty="0">
                <a:latin typeface="Arial" panose="020B0604020202020204" pitchFamily="34" charset="0"/>
                <a:ea typeface="Calibri" panose="020F0502020204030204" pitchFamily="34" charset="0"/>
              </a:rPr>
              <a:t>equals the monthly total administrative salary increased by the total months to be appointed in the T&amp;R position for a period of one year only (e.g. A/P total administrative salary = $140,000 / 12 A/P mo. = $11,666.67 A/P monthly salary x 9 T&amp;R mo. =  $105,000 T&amp;R salary). </a:t>
            </a:r>
            <a:r>
              <a:rPr lang="en-US" sz="1100" dirty="0">
                <a:latin typeface="Arial" panose="020B0604020202020204" pitchFamily="34" charset="0"/>
                <a:ea typeface="Calibri" panose="020F0502020204030204" pitchFamily="34" charset="0"/>
              </a:rPr>
              <a:t>After that, and for A/P faculty who served less than three years, compensation will be determined based on the administrative appointment being from an internal promotion or external hire.</a:t>
            </a:r>
            <a:endParaRPr lang="en-US" sz="1100" dirty="0">
              <a:latin typeface="Calibri" panose="020F0502020204030204" pitchFamily="34" charset="0"/>
              <a:ea typeface="Calibri" panose="020F0502020204030204" pitchFamily="34" charset="0"/>
            </a:endParaRPr>
          </a:p>
          <a:p>
            <a:pPr marL="914400" marR="0">
              <a:spcBef>
                <a:spcPts val="0"/>
              </a:spcBef>
              <a:spcAft>
                <a:spcPts val="0"/>
              </a:spcAft>
            </a:pPr>
            <a:r>
              <a:rPr lang="en-US" sz="1100" dirty="0">
                <a:latin typeface="Calibri" panose="020F0502020204030204" pitchFamily="34" charset="0"/>
                <a:ea typeface="Calibri" panose="020F0502020204030204" pitchFamily="34" charset="0"/>
              </a:rPr>
              <a:t> </a:t>
            </a:r>
          </a:p>
          <a:p>
            <a:pPr marL="914400" marR="0">
              <a:spcBef>
                <a:spcPts val="0"/>
              </a:spcBef>
              <a:spcAft>
                <a:spcPts val="0"/>
              </a:spcAft>
            </a:pPr>
            <a:r>
              <a:rPr lang="en-US" sz="1100" dirty="0">
                <a:latin typeface="Arial" panose="020B0604020202020204" pitchFamily="34" charset="0"/>
                <a:ea typeface="Calibri" panose="020F0502020204030204" pitchFamily="34" charset="0"/>
              </a:rPr>
              <a:t>For internal promotions to administrative appointments, A/P faculty returning to T/R positions will receive compensation equivalent to the greater of:  </a:t>
            </a:r>
            <a:endParaRPr lang="en-US" sz="1100" dirty="0">
              <a:latin typeface="Calibri" panose="020F0502020204030204" pitchFamily="34" charset="0"/>
              <a:ea typeface="Calibri" panose="020F0502020204030204" pitchFamily="34" charset="0"/>
            </a:endParaRPr>
          </a:p>
          <a:p>
            <a:pPr marL="1600200" lvl="1" indent="-228600">
              <a:buFont typeface="+mj-lt"/>
              <a:buAutoNum type="arabicPeriod"/>
            </a:pPr>
            <a:r>
              <a:rPr lang="en-US" sz="1100" dirty="0">
                <a:latin typeface="Arial" panose="020B0604020202020204" pitchFamily="34" charset="0"/>
                <a:ea typeface="Calibri" panose="020F0502020204030204" pitchFamily="34" charset="0"/>
              </a:rPr>
              <a:t>the institutional base pay as a T&amp;R faculty prior to the administrative appointment plus any division wide T&amp;R faculty salary increase(s) &amp;/or change in faculty rank awarded during the administrative appointment or </a:t>
            </a:r>
            <a:endParaRPr lang="en-US" sz="1100" dirty="0">
              <a:latin typeface="Calibri" panose="020F0502020204030204" pitchFamily="34" charset="0"/>
              <a:ea typeface="Calibri" panose="020F0502020204030204" pitchFamily="34" charset="0"/>
            </a:endParaRPr>
          </a:p>
          <a:p>
            <a:pPr marL="1600200" lvl="1" indent="-228600">
              <a:buFont typeface="+mj-lt"/>
              <a:buAutoNum type="arabicPeriod"/>
            </a:pPr>
            <a:r>
              <a:rPr lang="en-US" sz="1100" dirty="0">
                <a:latin typeface="Arial" panose="020B0604020202020204" pitchFamily="34" charset="0"/>
                <a:ea typeface="Calibri" panose="020F0502020204030204" pitchFamily="34" charset="0"/>
              </a:rPr>
              <a:t>the average institutional base pay of T&amp;R faculty of similar rank, time of service and record of performance in the same academic unit. </a:t>
            </a:r>
            <a:endParaRPr lang="en-US" sz="1100" dirty="0">
              <a:latin typeface="Calibri" panose="020F0502020204030204" pitchFamily="34" charset="0"/>
              <a:ea typeface="Calibri" panose="020F0502020204030204" pitchFamily="34" charset="0"/>
            </a:endParaRPr>
          </a:p>
          <a:p>
            <a:pPr marL="914400"/>
            <a:r>
              <a:rPr lang="en-US" sz="1100" dirty="0">
                <a:latin typeface="Arial" panose="020B0604020202020204" pitchFamily="34" charset="0"/>
              </a:rPr>
              <a:t> </a:t>
            </a:r>
            <a:endParaRPr lang="en-US" sz="1100" dirty="0"/>
          </a:p>
          <a:p>
            <a:pPr marL="914400"/>
            <a:r>
              <a:rPr lang="en-US" sz="1100" dirty="0">
                <a:latin typeface="Arial" panose="020B0604020202020204" pitchFamily="34" charset="0"/>
              </a:rPr>
              <a:t>For external hires with administrative appointments, A/P faculty transitioning to T/R positions will receive compensation equivalent to:</a:t>
            </a:r>
            <a:endParaRPr lang="en-US" sz="1100" dirty="0"/>
          </a:p>
          <a:p>
            <a:pPr marL="1714500" lvl="1" indent="-342900">
              <a:buFont typeface="+mj-lt"/>
              <a:buAutoNum type="arabicPeriod"/>
            </a:pPr>
            <a:r>
              <a:rPr lang="en-US" sz="1100" dirty="0">
                <a:latin typeface="Arial" panose="020B0604020202020204" pitchFamily="34" charset="0"/>
              </a:rPr>
              <a:t>the average institutional base pay of T&amp;R faculty of similar rank, time of service and record of performance in the same academic unit.</a:t>
            </a:r>
            <a:endParaRPr lang="en-US" sz="1100" dirty="0"/>
          </a:p>
        </p:txBody>
      </p:sp>
      <p:sp>
        <p:nvSpPr>
          <p:cNvPr id="6" name="Rectangle 5">
            <a:extLst>
              <a:ext uri="{FF2B5EF4-FFF2-40B4-BE49-F238E27FC236}">
                <a16:creationId xmlns:a16="http://schemas.microsoft.com/office/drawing/2014/main" id="{089EA2EC-DF53-4D4B-9299-9F3B9C592C96}"/>
              </a:ext>
            </a:extLst>
          </p:cNvPr>
          <p:cNvSpPr/>
          <p:nvPr/>
        </p:nvSpPr>
        <p:spPr>
          <a:xfrm>
            <a:off x="-322286" y="5399046"/>
            <a:ext cx="11476628" cy="846386"/>
          </a:xfrm>
          <a:prstGeom prst="rect">
            <a:avLst/>
          </a:prstGeom>
        </p:spPr>
        <p:txBody>
          <a:bodyPr wrap="square">
            <a:spAutoFit/>
          </a:bodyPr>
          <a:lstStyle/>
          <a:p>
            <a:pPr marL="457200" marR="0">
              <a:spcBef>
                <a:spcPts val="0"/>
              </a:spcBef>
              <a:spcAft>
                <a:spcPts val="0"/>
              </a:spcAft>
            </a:pPr>
            <a:r>
              <a:rPr lang="en-US" sz="1100" dirty="0">
                <a:solidFill>
                  <a:srgbClr val="1F497D"/>
                </a:solidFill>
                <a:latin typeface="Calibri" panose="020F0502020204030204" pitchFamily="34" charset="0"/>
                <a:ea typeface="Calibri" panose="020F0502020204030204" pitchFamily="34" charset="0"/>
              </a:rPr>
              <a:t>          </a:t>
            </a:r>
            <a:r>
              <a:rPr lang="en-US" sz="1100" dirty="0">
                <a:latin typeface="Arial" panose="020B0604020202020204" pitchFamily="34" charset="0"/>
              </a:rPr>
              <a:t> </a:t>
            </a:r>
            <a:endParaRPr lang="en-US" sz="1100" dirty="0"/>
          </a:p>
          <a:p>
            <a:pPr marL="914400" marR="0">
              <a:spcBef>
                <a:spcPts val="0"/>
              </a:spcBef>
              <a:spcAft>
                <a:spcPts val="1200"/>
              </a:spcAft>
            </a:pPr>
            <a:r>
              <a:rPr lang="en-US" sz="1400" dirty="0">
                <a:solidFill>
                  <a:schemeClr val="accent1"/>
                </a:solidFill>
                <a:latin typeface="Arial" panose="020B0604020202020204" pitchFamily="34" charset="0"/>
                <a:ea typeface="Calibri" panose="020F0502020204030204" pitchFamily="34" charset="0"/>
              </a:rPr>
              <a:t>Note on Institutional Base Pay: </a:t>
            </a:r>
            <a:r>
              <a:rPr lang="en-US" sz="1100" dirty="0">
                <a:latin typeface="Arial" panose="020B0604020202020204" pitchFamily="34" charset="0"/>
                <a:ea typeface="Calibri" panose="020F0502020204030204" pitchFamily="34" charset="0"/>
              </a:rPr>
              <a:t>The annual compensation paid by the University for an employee’s appointment, whether that individuals time is spent on research, teaching, administration, or other activities. The Institutional Base Pay does not include supplemental payments (one time or recurring), administrative supplements, and/or any other types of compensation for special programs and activities.</a:t>
            </a:r>
            <a:endParaRPr lang="en-US" sz="11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4786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2060" y="491490"/>
            <a:ext cx="7395210" cy="646331"/>
          </a:xfrm>
          <a:prstGeom prst="rect">
            <a:avLst/>
          </a:prstGeom>
          <a:solidFill>
            <a:srgbClr val="C2021B"/>
          </a:solidFill>
        </p:spPr>
        <p:txBody>
          <a:bodyPr wrap="square" rtlCol="0">
            <a:spAutoFit/>
          </a:bodyPr>
          <a:lstStyle/>
          <a:p>
            <a:r>
              <a:rPr lang="en-US" sz="3600" dirty="0">
                <a:solidFill>
                  <a:schemeClr val="bg1"/>
                </a:solidFill>
              </a:rPr>
              <a:t>Working Group Membership</a:t>
            </a:r>
          </a:p>
        </p:txBody>
      </p:sp>
      <p:sp>
        <p:nvSpPr>
          <p:cNvPr id="3" name="TextBox 2"/>
          <p:cNvSpPr txBox="1"/>
          <p:nvPr/>
        </p:nvSpPr>
        <p:spPr>
          <a:xfrm>
            <a:off x="643118" y="1349752"/>
            <a:ext cx="11175626" cy="5016758"/>
          </a:xfrm>
          <a:prstGeom prst="rect">
            <a:avLst/>
          </a:prstGeom>
          <a:noFill/>
        </p:spPr>
        <p:txBody>
          <a:bodyPr wrap="square" rtlCol="0">
            <a:spAutoFit/>
          </a:bodyPr>
          <a:lstStyle/>
          <a:p>
            <a:r>
              <a:rPr lang="en-US" sz="2800">
                <a:solidFill>
                  <a:schemeClr val="tx1">
                    <a:lumMod val="85000"/>
                    <a:lumOff val="15000"/>
                  </a:schemeClr>
                </a:solidFill>
              </a:rPr>
              <a:t>Faculty Representatives</a:t>
            </a:r>
          </a:p>
          <a:p>
            <a:pPr marL="914400" lvl="1" indent="-457200">
              <a:buFont typeface="Wingdings" panose="05000000000000000000" pitchFamily="2" charset="2"/>
              <a:buChar char="v"/>
            </a:pPr>
            <a:r>
              <a:rPr lang="en-US" sz="2400">
                <a:solidFill>
                  <a:schemeClr val="tx1">
                    <a:lumMod val="85000"/>
                    <a:lumOff val="15000"/>
                  </a:schemeClr>
                </a:solidFill>
              </a:rPr>
              <a:t>Brad Bizzell, Ph.D</a:t>
            </a:r>
          </a:p>
          <a:p>
            <a:pPr marL="914400" lvl="1" indent="-457200">
              <a:buFont typeface="Wingdings" panose="05000000000000000000" pitchFamily="2" charset="2"/>
              <a:buChar char="v"/>
            </a:pPr>
            <a:r>
              <a:rPr lang="en-US" sz="2400">
                <a:solidFill>
                  <a:schemeClr val="tx1">
                    <a:lumMod val="85000"/>
                    <a:lumOff val="15000"/>
                  </a:schemeClr>
                </a:solidFill>
              </a:rPr>
              <a:t>Tim Channell, Ed.D</a:t>
            </a:r>
          </a:p>
          <a:p>
            <a:pPr marL="914400" lvl="1" indent="-457200">
              <a:buFont typeface="Wingdings" panose="05000000000000000000" pitchFamily="2" charset="2"/>
              <a:buChar char="v"/>
            </a:pPr>
            <a:r>
              <a:rPr lang="en-US" sz="2400">
                <a:solidFill>
                  <a:schemeClr val="tx1">
                    <a:lumMod val="85000"/>
                    <a:lumOff val="15000"/>
                  </a:schemeClr>
                </a:solidFill>
              </a:rPr>
              <a:t>Margaret Devaney (Dean) </a:t>
            </a:r>
          </a:p>
          <a:p>
            <a:pPr marL="914400" lvl="1" indent="-457200">
              <a:buFont typeface="Wingdings" panose="05000000000000000000" pitchFamily="2" charset="2"/>
              <a:buChar char="v"/>
            </a:pPr>
            <a:r>
              <a:rPr lang="en-US" sz="2400">
                <a:solidFill>
                  <a:schemeClr val="tx1">
                    <a:lumMod val="85000"/>
                    <a:lumOff val="15000"/>
                  </a:schemeClr>
                </a:solidFill>
              </a:rPr>
              <a:t>Jane Machin, Ph.D             </a:t>
            </a:r>
          </a:p>
          <a:p>
            <a:pPr marL="914400" lvl="1" indent="-457200">
              <a:buFont typeface="Wingdings" panose="05000000000000000000" pitchFamily="2" charset="2"/>
              <a:buChar char="v"/>
            </a:pPr>
            <a:r>
              <a:rPr lang="en-US" sz="2400">
                <a:solidFill>
                  <a:schemeClr val="tx1">
                    <a:lumMod val="85000"/>
                    <a:lumOff val="15000"/>
                  </a:schemeClr>
                </a:solidFill>
              </a:rPr>
              <a:t>Jean Mistele, Ph.D</a:t>
            </a:r>
          </a:p>
          <a:p>
            <a:pPr marL="914400" lvl="1" indent="-457200">
              <a:buFont typeface="Wingdings" panose="05000000000000000000" pitchFamily="2" charset="2"/>
              <a:buChar char="v"/>
            </a:pPr>
            <a:r>
              <a:rPr lang="en-US" sz="2400">
                <a:solidFill>
                  <a:schemeClr val="tx1">
                    <a:lumMod val="85000"/>
                    <a:lumOff val="15000"/>
                  </a:schemeClr>
                </a:solidFill>
              </a:rPr>
              <a:t>Nora Reilly, Ph.D</a:t>
            </a:r>
          </a:p>
          <a:p>
            <a:pPr marL="914400" lvl="1" indent="-457200">
              <a:buFont typeface="Wingdings" panose="05000000000000000000" pitchFamily="2" charset="2"/>
              <a:buChar char="v"/>
            </a:pPr>
            <a:r>
              <a:rPr lang="en-US" sz="2400">
                <a:solidFill>
                  <a:schemeClr val="tx1">
                    <a:lumMod val="85000"/>
                    <a:lumOff val="15000"/>
                  </a:schemeClr>
                </a:solidFill>
              </a:rPr>
              <a:t>Tammy Wallace, Ph.D (Dean)</a:t>
            </a:r>
          </a:p>
          <a:p>
            <a:pPr marL="914400" lvl="1" indent="-457200">
              <a:buFont typeface="Wingdings" panose="05000000000000000000" pitchFamily="2" charset="2"/>
              <a:buChar char="v"/>
            </a:pPr>
            <a:endParaRPr lang="en-US" sz="2400">
              <a:solidFill>
                <a:schemeClr val="tx1">
                  <a:lumMod val="85000"/>
                  <a:lumOff val="15000"/>
                </a:schemeClr>
              </a:solidFill>
            </a:endParaRPr>
          </a:p>
          <a:p>
            <a:r>
              <a:rPr lang="en-US" sz="2800">
                <a:solidFill>
                  <a:schemeClr val="tx1">
                    <a:lumMod val="85000"/>
                    <a:lumOff val="15000"/>
                  </a:schemeClr>
                </a:solidFill>
              </a:rPr>
              <a:t>Administrative Representatives</a:t>
            </a:r>
          </a:p>
          <a:p>
            <a:pPr marL="914400" lvl="1" indent="-457200">
              <a:buFont typeface="Wingdings" panose="05000000000000000000" pitchFamily="2" charset="2"/>
              <a:buChar char="v"/>
            </a:pPr>
            <a:r>
              <a:rPr lang="en-US" sz="2400">
                <a:solidFill>
                  <a:schemeClr val="tx1">
                    <a:lumMod val="85000"/>
                    <a:lumOff val="15000"/>
                  </a:schemeClr>
                </a:solidFill>
              </a:rPr>
              <a:t>Larry Ashby (Human Resources)</a:t>
            </a:r>
          </a:p>
          <a:p>
            <a:pPr marL="914400" lvl="1" indent="-457200">
              <a:buFont typeface="Wingdings" panose="05000000000000000000" pitchFamily="2" charset="2"/>
              <a:buChar char="v"/>
            </a:pPr>
            <a:r>
              <a:rPr lang="en-US" sz="2400">
                <a:solidFill>
                  <a:schemeClr val="tx1">
                    <a:lumMod val="85000"/>
                    <a:lumOff val="15000"/>
                  </a:schemeClr>
                </a:solidFill>
              </a:rPr>
              <a:t>Jeanne Mekolichick (Provost Office)</a:t>
            </a:r>
            <a:endParaRPr lang="en-US" sz="2800">
              <a:solidFill>
                <a:schemeClr val="tx1">
                  <a:lumMod val="85000"/>
                  <a:lumOff val="15000"/>
                </a:schemeClr>
              </a:solidFill>
            </a:endParaRPr>
          </a:p>
          <a:p>
            <a:pPr marL="914400" lvl="1" indent="-457200">
              <a:buFont typeface="Wingdings" panose="05000000000000000000" pitchFamily="2" charset="2"/>
              <a:buChar char="v"/>
            </a:pPr>
            <a:r>
              <a:rPr lang="en-US" sz="2400">
                <a:solidFill>
                  <a:schemeClr val="tx1">
                    <a:lumMod val="85000"/>
                    <a:lumOff val="15000"/>
                  </a:schemeClr>
                </a:solidFill>
              </a:rPr>
              <a:t>Laura Quesenberry (Budget Office)</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107924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p:cNvSpPr txBox="1"/>
          <p:nvPr/>
        </p:nvSpPr>
        <p:spPr>
          <a:xfrm>
            <a:off x="5052060" y="491490"/>
            <a:ext cx="7395210" cy="646331"/>
          </a:xfrm>
          <a:prstGeom prst="rect">
            <a:avLst/>
          </a:prstGeom>
          <a:solidFill>
            <a:srgbClr val="C2021B"/>
          </a:solidFill>
        </p:spPr>
        <p:txBody>
          <a:bodyPr wrap="square" rtlCol="0">
            <a:spAutoFit/>
          </a:bodyPr>
          <a:lstStyle/>
          <a:p>
            <a:r>
              <a:rPr lang="en-US" sz="3600" dirty="0">
                <a:solidFill>
                  <a:schemeClr val="bg1"/>
                </a:solidFill>
              </a:rPr>
              <a:t>Working Group Remit</a:t>
            </a:r>
          </a:p>
        </p:txBody>
      </p:sp>
      <p:sp>
        <p:nvSpPr>
          <p:cNvPr id="2" name="TextBox 1"/>
          <p:cNvSpPr txBox="1"/>
          <p:nvPr/>
        </p:nvSpPr>
        <p:spPr>
          <a:xfrm>
            <a:off x="358535" y="2396192"/>
            <a:ext cx="11742962" cy="3970318"/>
          </a:xfrm>
          <a:prstGeom prst="rect">
            <a:avLst/>
          </a:prstGeom>
          <a:noFill/>
        </p:spPr>
        <p:txBody>
          <a:bodyPr wrap="square" rtlCol="0">
            <a:spAutoFit/>
          </a:bodyPr>
          <a:lstStyle/>
          <a:p>
            <a:pPr marL="457200" indent="-457200">
              <a:buFont typeface="+mj-lt"/>
              <a:buAutoNum type="arabicPeriod"/>
            </a:pPr>
            <a:r>
              <a:rPr lang="en-US" sz="2800" dirty="0">
                <a:solidFill>
                  <a:schemeClr val="tx1">
                    <a:lumMod val="85000"/>
                    <a:lumOff val="15000"/>
                  </a:schemeClr>
                </a:solidFill>
              </a:rPr>
              <a:t>Research and review the </a:t>
            </a:r>
            <a:r>
              <a:rPr lang="en-US" sz="2800" b="1" dirty="0">
                <a:solidFill>
                  <a:schemeClr val="tx1">
                    <a:lumMod val="85000"/>
                    <a:lumOff val="15000"/>
                  </a:schemeClr>
                </a:solidFill>
              </a:rPr>
              <a:t>process in which tenured faculty members leave administrative positions and return to, or assume, teaching positions</a:t>
            </a:r>
            <a:r>
              <a:rPr lang="en-US" sz="2800" dirty="0">
                <a:solidFill>
                  <a:schemeClr val="tx1">
                    <a:lumMod val="85000"/>
                    <a:lumOff val="15000"/>
                  </a:schemeClr>
                </a:solidFill>
              </a:rPr>
              <a:t>.</a:t>
            </a:r>
            <a:r>
              <a:rPr lang="en-US" sz="2400" dirty="0">
                <a:solidFill>
                  <a:schemeClr val="tx1">
                    <a:lumMod val="85000"/>
                    <a:lumOff val="15000"/>
                  </a:schemeClr>
                </a:solidFill>
              </a:rPr>
              <a:t> </a:t>
            </a:r>
          </a:p>
          <a:p>
            <a:pPr marL="914400" lvl="1" indent="-457200">
              <a:buFont typeface="Wingdings" panose="05000000000000000000" pitchFamily="2" charset="2"/>
              <a:buChar char="v"/>
            </a:pPr>
            <a:r>
              <a:rPr lang="en-US" sz="2400" dirty="0">
                <a:solidFill>
                  <a:schemeClr val="tx1">
                    <a:lumMod val="85000"/>
                    <a:lumOff val="15000"/>
                  </a:schemeClr>
                </a:solidFill>
              </a:rPr>
              <a:t>Policy at Virginia public institutions and peer institutions</a:t>
            </a:r>
          </a:p>
          <a:p>
            <a:pPr marL="914400" lvl="1" indent="-457200">
              <a:buFont typeface="Wingdings" panose="05000000000000000000" pitchFamily="2" charset="2"/>
              <a:buChar char="v"/>
            </a:pPr>
            <a:r>
              <a:rPr lang="en-US" sz="2400" dirty="0">
                <a:solidFill>
                  <a:schemeClr val="tx1">
                    <a:lumMod val="85000"/>
                    <a:lumOff val="15000"/>
                  </a:schemeClr>
                </a:solidFill>
              </a:rPr>
              <a:t>State law and historical practices at Radford University</a:t>
            </a:r>
          </a:p>
          <a:p>
            <a:pPr marL="914400" lvl="1" indent="-457200">
              <a:buFont typeface="Wingdings" panose="05000000000000000000" pitchFamily="2" charset="2"/>
              <a:buChar char="v"/>
            </a:pPr>
            <a:r>
              <a:rPr lang="en-US" sz="2400" dirty="0">
                <a:solidFill>
                  <a:schemeClr val="tx1">
                    <a:lumMod val="85000"/>
                    <a:lumOff val="15000"/>
                  </a:schemeClr>
                </a:solidFill>
              </a:rPr>
              <a:t>Alternative sources (e.g. recruitment companies)</a:t>
            </a:r>
          </a:p>
          <a:p>
            <a:pPr marL="914400" lvl="1" indent="-457200">
              <a:buFont typeface="+mj-lt"/>
              <a:buAutoNum type="arabicPeriod"/>
            </a:pPr>
            <a:endParaRPr lang="en-US" sz="2400" dirty="0">
              <a:solidFill>
                <a:schemeClr val="tx1">
                  <a:lumMod val="85000"/>
                  <a:lumOff val="15000"/>
                </a:schemeClr>
              </a:solidFill>
            </a:endParaRPr>
          </a:p>
          <a:p>
            <a:pPr marL="457200" indent="-457200">
              <a:buFont typeface="+mj-lt"/>
              <a:buAutoNum type="arabicPeriod"/>
            </a:pPr>
            <a:r>
              <a:rPr lang="en-US" sz="2800" dirty="0">
                <a:solidFill>
                  <a:schemeClr val="tx1">
                    <a:lumMod val="85000"/>
                    <a:lumOff val="15000"/>
                  </a:schemeClr>
                </a:solidFill>
              </a:rPr>
              <a:t>Provide </a:t>
            </a:r>
            <a:r>
              <a:rPr lang="en-US" sz="2800" b="1" dirty="0">
                <a:solidFill>
                  <a:schemeClr val="tx1">
                    <a:lumMod val="85000"/>
                    <a:lumOff val="15000"/>
                  </a:schemeClr>
                </a:solidFill>
              </a:rPr>
              <a:t>recommendations for a policy </a:t>
            </a:r>
            <a:r>
              <a:rPr lang="en-US" sz="2800" dirty="0">
                <a:solidFill>
                  <a:schemeClr val="tx1">
                    <a:lumMod val="85000"/>
                    <a:lumOff val="15000"/>
                  </a:schemeClr>
                </a:solidFill>
              </a:rPr>
              <a:t>for Radford University</a:t>
            </a:r>
          </a:p>
          <a:p>
            <a:pPr marL="800100" lvl="1" indent="-342900">
              <a:buFont typeface="Wingdings" panose="05000000000000000000" pitchFamily="2" charset="2"/>
              <a:buChar char="v"/>
            </a:pPr>
            <a:r>
              <a:rPr lang="en-US" sz="2400" dirty="0">
                <a:solidFill>
                  <a:schemeClr val="tx1">
                    <a:lumMod val="85000"/>
                    <a:lumOff val="15000"/>
                  </a:schemeClr>
                </a:solidFill>
              </a:rPr>
              <a:t>Establish consistency</a:t>
            </a:r>
          </a:p>
          <a:p>
            <a:pPr marL="800100" lvl="1" indent="-342900">
              <a:buFont typeface="Wingdings" panose="05000000000000000000" pitchFamily="2" charset="2"/>
              <a:buChar char="v"/>
            </a:pPr>
            <a:r>
              <a:rPr lang="en-US" sz="2400" dirty="0">
                <a:solidFill>
                  <a:schemeClr val="tx1">
                    <a:lumMod val="85000"/>
                    <a:lumOff val="15000"/>
                  </a:schemeClr>
                </a:solidFill>
              </a:rPr>
              <a:t>Set limits that are generous but fair</a:t>
            </a:r>
          </a:p>
          <a:p>
            <a:pPr marL="800100" lvl="1" indent="-342900">
              <a:buFont typeface="Wingdings" panose="05000000000000000000" pitchFamily="2" charset="2"/>
              <a:buChar char="v"/>
            </a:pPr>
            <a:r>
              <a:rPr lang="en-US" sz="2400" dirty="0">
                <a:solidFill>
                  <a:schemeClr val="tx1">
                    <a:lumMod val="85000"/>
                    <a:lumOff val="15000"/>
                  </a:schemeClr>
                </a:solidFill>
              </a:rPr>
              <a:t>Collect feedback on recommendations</a:t>
            </a:r>
          </a:p>
        </p:txBody>
      </p:sp>
      <p:sp>
        <p:nvSpPr>
          <p:cNvPr id="5" name="Rectangle 4">
            <a:extLst>
              <a:ext uri="{FF2B5EF4-FFF2-40B4-BE49-F238E27FC236}">
                <a16:creationId xmlns:a16="http://schemas.microsoft.com/office/drawing/2014/main" id="{37C03A21-7D01-4C2F-B57B-F5816E32667C}"/>
              </a:ext>
            </a:extLst>
          </p:cNvPr>
          <p:cNvSpPr/>
          <p:nvPr/>
        </p:nvSpPr>
        <p:spPr>
          <a:xfrm>
            <a:off x="507807" y="1398829"/>
            <a:ext cx="11593690" cy="736355"/>
          </a:xfrm>
          <a:prstGeom prst="rect">
            <a:avLst/>
          </a:prstGeom>
        </p:spPr>
        <p:txBody>
          <a:bodyPr wrap="square">
            <a:spAutoFit/>
          </a:bodyPr>
          <a:lstStyle/>
          <a:p>
            <a:pP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There are no policy guidelines at Radford University governing so-called retreat salaries, resulting in inconsistent compensation practices. The task of this group then is to:</a:t>
            </a:r>
          </a:p>
        </p:txBody>
      </p:sp>
    </p:spTree>
    <p:extLst>
      <p:ext uri="{BB962C8B-B14F-4D97-AF65-F5344CB8AC3E}">
        <p14:creationId xmlns:p14="http://schemas.microsoft.com/office/powerpoint/2010/main" val="2460227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176DF37-C8C4-4393-82B0-2C4FA4044A37}"/>
              </a:ext>
            </a:extLst>
          </p:cNvPr>
          <p:cNvGraphicFramePr>
            <a:graphicFrameLocks noGrp="1"/>
          </p:cNvGraphicFramePr>
          <p:nvPr>
            <p:extLst>
              <p:ext uri="{D42A27DB-BD31-4B8C-83A1-F6EECF244321}">
                <p14:modId xmlns:p14="http://schemas.microsoft.com/office/powerpoint/2010/main" val="1204642228"/>
              </p:ext>
            </p:extLst>
          </p:nvPr>
        </p:nvGraphicFramePr>
        <p:xfrm>
          <a:off x="427050" y="1463630"/>
          <a:ext cx="4123139" cy="4983001"/>
        </p:xfrm>
        <a:graphic>
          <a:graphicData uri="http://schemas.openxmlformats.org/drawingml/2006/table">
            <a:tbl>
              <a:tblPr/>
              <a:tblGrid>
                <a:gridCol w="4123139">
                  <a:extLst>
                    <a:ext uri="{9D8B030D-6E8A-4147-A177-3AD203B41FA5}">
                      <a16:colId xmlns:a16="http://schemas.microsoft.com/office/drawing/2014/main" val="2126605892"/>
                    </a:ext>
                  </a:extLst>
                </a:gridCol>
              </a:tblGrid>
              <a:tr h="290089">
                <a:tc>
                  <a:txBody>
                    <a:bodyPr/>
                    <a:lstStyle/>
                    <a:p>
                      <a:r>
                        <a:rPr lang="en-US" sz="2800" dirty="0"/>
                        <a:t>Public Institutions in VA</a:t>
                      </a:r>
                    </a:p>
                    <a:p>
                      <a:endParaRPr lang="en-US" sz="1400" dirty="0"/>
                    </a:p>
                    <a:p>
                      <a:r>
                        <a:rPr lang="en-US" sz="1400" dirty="0"/>
                        <a:t>Christopher Newport University</a:t>
                      </a:r>
                    </a:p>
                  </a:txBody>
                  <a:tcPr marL="72522" marR="72522" marT="36261" marB="36261" anchor="ctr">
                    <a:lnL>
                      <a:noFill/>
                    </a:lnL>
                    <a:lnR>
                      <a:noFill/>
                    </a:lnR>
                    <a:lnT>
                      <a:noFill/>
                    </a:lnT>
                    <a:lnB>
                      <a:noFill/>
                    </a:lnB>
                  </a:tcPr>
                </a:tc>
                <a:extLst>
                  <a:ext uri="{0D108BD9-81ED-4DB2-BD59-A6C34878D82A}">
                    <a16:rowId xmlns:a16="http://schemas.microsoft.com/office/drawing/2014/main" val="3812883715"/>
                  </a:ext>
                </a:extLst>
              </a:tr>
              <a:tr h="275793">
                <a:tc>
                  <a:txBody>
                    <a:bodyPr/>
                    <a:lstStyle/>
                    <a:p>
                      <a:r>
                        <a:rPr lang="en-US" sz="1400"/>
                        <a:t>College of William and Mary</a:t>
                      </a:r>
                    </a:p>
                  </a:txBody>
                  <a:tcPr marL="72522" marR="72522" marT="36261" marB="36261" anchor="ctr">
                    <a:lnL>
                      <a:noFill/>
                    </a:lnL>
                    <a:lnR>
                      <a:noFill/>
                    </a:lnR>
                    <a:lnT>
                      <a:noFill/>
                    </a:lnT>
                    <a:lnB>
                      <a:noFill/>
                    </a:lnB>
                  </a:tcPr>
                </a:tc>
                <a:extLst>
                  <a:ext uri="{0D108BD9-81ED-4DB2-BD59-A6C34878D82A}">
                    <a16:rowId xmlns:a16="http://schemas.microsoft.com/office/drawing/2014/main" val="2839355091"/>
                  </a:ext>
                </a:extLst>
              </a:tr>
              <a:tr h="290089">
                <a:tc>
                  <a:txBody>
                    <a:bodyPr/>
                    <a:lstStyle/>
                    <a:p>
                      <a:r>
                        <a:rPr lang="en-US" sz="1400"/>
                        <a:t>George Mason University</a:t>
                      </a:r>
                    </a:p>
                  </a:txBody>
                  <a:tcPr marL="72522" marR="72522" marT="36261" marB="36261" anchor="ctr">
                    <a:lnL>
                      <a:noFill/>
                    </a:lnL>
                    <a:lnR>
                      <a:noFill/>
                    </a:lnR>
                    <a:lnT>
                      <a:noFill/>
                    </a:lnT>
                    <a:lnB>
                      <a:noFill/>
                    </a:lnB>
                  </a:tcPr>
                </a:tc>
                <a:extLst>
                  <a:ext uri="{0D108BD9-81ED-4DB2-BD59-A6C34878D82A}">
                    <a16:rowId xmlns:a16="http://schemas.microsoft.com/office/drawing/2014/main" val="2606312059"/>
                  </a:ext>
                </a:extLst>
              </a:tr>
              <a:tr h="290089">
                <a:tc>
                  <a:txBody>
                    <a:bodyPr/>
                    <a:lstStyle/>
                    <a:p>
                      <a:r>
                        <a:rPr lang="en-US" sz="1400"/>
                        <a:t>James Madison University</a:t>
                      </a:r>
                    </a:p>
                  </a:txBody>
                  <a:tcPr marL="72522" marR="72522" marT="36261" marB="36261" anchor="ctr">
                    <a:lnL>
                      <a:noFill/>
                    </a:lnL>
                    <a:lnR>
                      <a:noFill/>
                    </a:lnR>
                    <a:lnT>
                      <a:noFill/>
                    </a:lnT>
                    <a:lnB>
                      <a:noFill/>
                    </a:lnB>
                  </a:tcPr>
                </a:tc>
                <a:extLst>
                  <a:ext uri="{0D108BD9-81ED-4DB2-BD59-A6C34878D82A}">
                    <a16:rowId xmlns:a16="http://schemas.microsoft.com/office/drawing/2014/main" val="2895023461"/>
                  </a:ext>
                </a:extLst>
              </a:tr>
              <a:tr h="290089">
                <a:tc>
                  <a:txBody>
                    <a:bodyPr/>
                    <a:lstStyle/>
                    <a:p>
                      <a:r>
                        <a:rPr lang="en-US" sz="1400"/>
                        <a:t>Longwood University</a:t>
                      </a:r>
                    </a:p>
                  </a:txBody>
                  <a:tcPr marL="72522" marR="72522" marT="36261" marB="36261" anchor="ctr">
                    <a:lnL>
                      <a:noFill/>
                    </a:lnL>
                    <a:lnR>
                      <a:noFill/>
                    </a:lnR>
                    <a:lnT>
                      <a:noFill/>
                    </a:lnT>
                    <a:lnB>
                      <a:noFill/>
                    </a:lnB>
                  </a:tcPr>
                </a:tc>
                <a:extLst>
                  <a:ext uri="{0D108BD9-81ED-4DB2-BD59-A6C34878D82A}">
                    <a16:rowId xmlns:a16="http://schemas.microsoft.com/office/drawing/2014/main" val="3723749063"/>
                  </a:ext>
                </a:extLst>
              </a:tr>
              <a:tr h="290089">
                <a:tc>
                  <a:txBody>
                    <a:bodyPr/>
                    <a:lstStyle/>
                    <a:p>
                      <a:r>
                        <a:rPr lang="en-US" sz="1400"/>
                        <a:t>Norfolk State University</a:t>
                      </a:r>
                    </a:p>
                  </a:txBody>
                  <a:tcPr marL="72522" marR="72522" marT="36261" marB="36261" anchor="ctr">
                    <a:lnL>
                      <a:noFill/>
                    </a:lnL>
                    <a:lnR>
                      <a:noFill/>
                    </a:lnR>
                    <a:lnT>
                      <a:noFill/>
                    </a:lnT>
                    <a:lnB>
                      <a:noFill/>
                    </a:lnB>
                  </a:tcPr>
                </a:tc>
                <a:extLst>
                  <a:ext uri="{0D108BD9-81ED-4DB2-BD59-A6C34878D82A}">
                    <a16:rowId xmlns:a16="http://schemas.microsoft.com/office/drawing/2014/main" val="1410863628"/>
                  </a:ext>
                </a:extLst>
              </a:tr>
              <a:tr h="290089">
                <a:tc>
                  <a:txBody>
                    <a:bodyPr/>
                    <a:lstStyle/>
                    <a:p>
                      <a:r>
                        <a:rPr lang="en-US" sz="1400"/>
                        <a:t>Old Dominion University</a:t>
                      </a:r>
                    </a:p>
                  </a:txBody>
                  <a:tcPr marL="72522" marR="72522" marT="36261" marB="36261" anchor="ctr">
                    <a:lnL>
                      <a:noFill/>
                    </a:lnL>
                    <a:lnR>
                      <a:noFill/>
                    </a:lnR>
                    <a:lnT>
                      <a:noFill/>
                    </a:lnT>
                    <a:lnB>
                      <a:noFill/>
                    </a:lnB>
                  </a:tcPr>
                </a:tc>
                <a:extLst>
                  <a:ext uri="{0D108BD9-81ED-4DB2-BD59-A6C34878D82A}">
                    <a16:rowId xmlns:a16="http://schemas.microsoft.com/office/drawing/2014/main" val="2523372047"/>
                  </a:ext>
                </a:extLst>
              </a:tr>
              <a:tr h="290089">
                <a:tc>
                  <a:txBody>
                    <a:bodyPr/>
                    <a:lstStyle/>
                    <a:p>
                      <a:r>
                        <a:rPr lang="en-US" sz="1400"/>
                        <a:t>Radford University</a:t>
                      </a:r>
                    </a:p>
                  </a:txBody>
                  <a:tcPr marL="72522" marR="72522" marT="36261" marB="36261" anchor="ctr">
                    <a:lnL>
                      <a:noFill/>
                    </a:lnL>
                    <a:lnR>
                      <a:noFill/>
                    </a:lnR>
                    <a:lnT>
                      <a:noFill/>
                    </a:lnT>
                    <a:lnB>
                      <a:noFill/>
                    </a:lnB>
                  </a:tcPr>
                </a:tc>
                <a:extLst>
                  <a:ext uri="{0D108BD9-81ED-4DB2-BD59-A6C34878D82A}">
                    <a16:rowId xmlns:a16="http://schemas.microsoft.com/office/drawing/2014/main" val="549914970"/>
                  </a:ext>
                </a:extLst>
              </a:tr>
              <a:tr h="290089">
                <a:tc>
                  <a:txBody>
                    <a:bodyPr/>
                    <a:lstStyle/>
                    <a:p>
                      <a:r>
                        <a:rPr lang="en-US" sz="1400"/>
                        <a:t>University of Mary Washington</a:t>
                      </a:r>
                    </a:p>
                  </a:txBody>
                  <a:tcPr marL="72522" marR="72522" marT="36261" marB="36261" anchor="ctr">
                    <a:lnL>
                      <a:noFill/>
                    </a:lnL>
                    <a:lnR>
                      <a:noFill/>
                    </a:lnR>
                    <a:lnT>
                      <a:noFill/>
                    </a:lnT>
                    <a:lnB>
                      <a:noFill/>
                    </a:lnB>
                  </a:tcPr>
                </a:tc>
                <a:extLst>
                  <a:ext uri="{0D108BD9-81ED-4DB2-BD59-A6C34878D82A}">
                    <a16:rowId xmlns:a16="http://schemas.microsoft.com/office/drawing/2014/main" val="1437182373"/>
                  </a:ext>
                </a:extLst>
              </a:tr>
              <a:tr h="290089">
                <a:tc>
                  <a:txBody>
                    <a:bodyPr/>
                    <a:lstStyle/>
                    <a:p>
                      <a:r>
                        <a:rPr lang="en-US" sz="1400"/>
                        <a:t>University of Virginia</a:t>
                      </a:r>
                    </a:p>
                  </a:txBody>
                  <a:tcPr marL="72522" marR="72522" marT="36261" marB="36261" anchor="ctr">
                    <a:lnL>
                      <a:noFill/>
                    </a:lnL>
                    <a:lnR>
                      <a:noFill/>
                    </a:lnR>
                    <a:lnT>
                      <a:noFill/>
                    </a:lnT>
                    <a:lnB>
                      <a:noFill/>
                    </a:lnB>
                  </a:tcPr>
                </a:tc>
                <a:extLst>
                  <a:ext uri="{0D108BD9-81ED-4DB2-BD59-A6C34878D82A}">
                    <a16:rowId xmlns:a16="http://schemas.microsoft.com/office/drawing/2014/main" val="4202681918"/>
                  </a:ext>
                </a:extLst>
              </a:tr>
              <a:tr h="290089">
                <a:tc>
                  <a:txBody>
                    <a:bodyPr/>
                    <a:lstStyle/>
                    <a:p>
                      <a:r>
                        <a:rPr lang="en-US" sz="1400"/>
                        <a:t>University of Virginia's College at Wise</a:t>
                      </a:r>
                    </a:p>
                  </a:txBody>
                  <a:tcPr marL="72522" marR="72522" marT="36261" marB="36261" anchor="ctr">
                    <a:lnL>
                      <a:noFill/>
                    </a:lnL>
                    <a:lnR>
                      <a:noFill/>
                    </a:lnR>
                    <a:lnT>
                      <a:noFill/>
                    </a:lnT>
                    <a:lnB>
                      <a:noFill/>
                    </a:lnB>
                  </a:tcPr>
                </a:tc>
                <a:extLst>
                  <a:ext uri="{0D108BD9-81ED-4DB2-BD59-A6C34878D82A}">
                    <a16:rowId xmlns:a16="http://schemas.microsoft.com/office/drawing/2014/main" val="733054274"/>
                  </a:ext>
                </a:extLst>
              </a:tr>
              <a:tr h="290089">
                <a:tc>
                  <a:txBody>
                    <a:bodyPr/>
                    <a:lstStyle/>
                    <a:p>
                      <a:r>
                        <a:rPr lang="en-US" sz="1400"/>
                        <a:t>Virginia Commonwealth University</a:t>
                      </a:r>
                    </a:p>
                  </a:txBody>
                  <a:tcPr marL="72522" marR="72522" marT="36261" marB="36261" anchor="ctr">
                    <a:lnL>
                      <a:noFill/>
                    </a:lnL>
                    <a:lnR>
                      <a:noFill/>
                    </a:lnR>
                    <a:lnT>
                      <a:noFill/>
                    </a:lnT>
                    <a:lnB>
                      <a:noFill/>
                    </a:lnB>
                  </a:tcPr>
                </a:tc>
                <a:extLst>
                  <a:ext uri="{0D108BD9-81ED-4DB2-BD59-A6C34878D82A}">
                    <a16:rowId xmlns:a16="http://schemas.microsoft.com/office/drawing/2014/main" val="2162066799"/>
                  </a:ext>
                </a:extLst>
              </a:tr>
              <a:tr h="290089">
                <a:tc>
                  <a:txBody>
                    <a:bodyPr/>
                    <a:lstStyle/>
                    <a:p>
                      <a:r>
                        <a:rPr lang="en-US" sz="1400"/>
                        <a:t>Virginia Military Institute</a:t>
                      </a:r>
                    </a:p>
                  </a:txBody>
                  <a:tcPr marL="72522" marR="72522" marT="36261" marB="36261" anchor="ctr">
                    <a:lnL>
                      <a:noFill/>
                    </a:lnL>
                    <a:lnR>
                      <a:noFill/>
                    </a:lnR>
                    <a:lnT>
                      <a:noFill/>
                    </a:lnT>
                    <a:lnB>
                      <a:noFill/>
                    </a:lnB>
                  </a:tcPr>
                </a:tc>
                <a:extLst>
                  <a:ext uri="{0D108BD9-81ED-4DB2-BD59-A6C34878D82A}">
                    <a16:rowId xmlns:a16="http://schemas.microsoft.com/office/drawing/2014/main" val="1870879478"/>
                  </a:ext>
                </a:extLst>
              </a:tr>
              <a:tr h="290089">
                <a:tc>
                  <a:txBody>
                    <a:bodyPr/>
                    <a:lstStyle/>
                    <a:p>
                      <a:r>
                        <a:rPr lang="en-US" sz="1400"/>
                        <a:t>Virginia State University</a:t>
                      </a:r>
                    </a:p>
                  </a:txBody>
                  <a:tcPr marL="72522" marR="72522" marT="36261" marB="36261" anchor="ctr">
                    <a:lnL>
                      <a:noFill/>
                    </a:lnL>
                    <a:lnR>
                      <a:noFill/>
                    </a:lnR>
                    <a:lnT>
                      <a:noFill/>
                    </a:lnT>
                    <a:lnB>
                      <a:noFill/>
                    </a:lnB>
                  </a:tcPr>
                </a:tc>
                <a:extLst>
                  <a:ext uri="{0D108BD9-81ED-4DB2-BD59-A6C34878D82A}">
                    <a16:rowId xmlns:a16="http://schemas.microsoft.com/office/drawing/2014/main" val="1096895373"/>
                  </a:ext>
                </a:extLst>
              </a:tr>
              <a:tr h="290089">
                <a:tc>
                  <a:txBody>
                    <a:bodyPr/>
                    <a:lstStyle/>
                    <a:p>
                      <a:r>
                        <a:rPr lang="en-US" sz="1400" dirty="0"/>
                        <a:t>Virginia Tech</a:t>
                      </a:r>
                    </a:p>
                  </a:txBody>
                  <a:tcPr marL="72522" marR="72522" marT="36261" marB="36261" anchor="ctr">
                    <a:lnL>
                      <a:noFill/>
                    </a:lnL>
                    <a:lnR>
                      <a:noFill/>
                    </a:lnR>
                    <a:lnT>
                      <a:noFill/>
                    </a:lnT>
                    <a:lnB>
                      <a:noFill/>
                    </a:lnB>
                  </a:tcPr>
                </a:tc>
                <a:extLst>
                  <a:ext uri="{0D108BD9-81ED-4DB2-BD59-A6C34878D82A}">
                    <a16:rowId xmlns:a16="http://schemas.microsoft.com/office/drawing/2014/main" val="2015563323"/>
                  </a:ext>
                </a:extLst>
              </a:tr>
            </a:tbl>
          </a:graphicData>
        </a:graphic>
      </p:graphicFrame>
      <p:sp>
        <p:nvSpPr>
          <p:cNvPr id="3" name="Rectangle 1">
            <a:extLst>
              <a:ext uri="{FF2B5EF4-FFF2-40B4-BE49-F238E27FC236}">
                <a16:creationId xmlns:a16="http://schemas.microsoft.com/office/drawing/2014/main" id="{9503DFF8-8587-43EF-8A11-C7A2CC55CC25}"/>
              </a:ext>
            </a:extLst>
          </p:cNvPr>
          <p:cNvSpPr>
            <a:spLocks noChangeArrowheads="1"/>
          </p:cNvSpPr>
          <p:nvPr/>
        </p:nvSpPr>
        <p:spPr bwMode="auto">
          <a:xfrm>
            <a:off x="1925638"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Table 8">
            <a:extLst>
              <a:ext uri="{FF2B5EF4-FFF2-40B4-BE49-F238E27FC236}">
                <a16:creationId xmlns:a16="http://schemas.microsoft.com/office/drawing/2014/main" id="{A746C444-B8FF-41C5-BB7B-297C03A46528}"/>
              </a:ext>
            </a:extLst>
          </p:cNvPr>
          <p:cNvGraphicFramePr>
            <a:graphicFrameLocks noGrp="1"/>
          </p:cNvGraphicFramePr>
          <p:nvPr>
            <p:extLst>
              <p:ext uri="{D42A27DB-BD31-4B8C-83A1-F6EECF244321}">
                <p14:modId xmlns:p14="http://schemas.microsoft.com/office/powerpoint/2010/main" val="3071332688"/>
              </p:ext>
            </p:extLst>
          </p:nvPr>
        </p:nvGraphicFramePr>
        <p:xfrm>
          <a:off x="4601152" y="1463630"/>
          <a:ext cx="7018942" cy="4597230"/>
        </p:xfrm>
        <a:graphic>
          <a:graphicData uri="http://schemas.openxmlformats.org/drawingml/2006/table">
            <a:tbl>
              <a:tblPr/>
              <a:tblGrid>
                <a:gridCol w="7018942">
                  <a:extLst>
                    <a:ext uri="{9D8B030D-6E8A-4147-A177-3AD203B41FA5}">
                      <a16:colId xmlns:a16="http://schemas.microsoft.com/office/drawing/2014/main" val="2598990468"/>
                    </a:ext>
                  </a:extLst>
                </a:gridCol>
              </a:tblGrid>
              <a:tr h="0">
                <a:tc>
                  <a:txBody>
                    <a:bodyPr/>
                    <a:lstStyle/>
                    <a:p>
                      <a:r>
                        <a:rPr lang="en-US" sz="2800" b="0" dirty="0"/>
                        <a:t>Radford Peer Institutions</a:t>
                      </a:r>
                    </a:p>
                    <a:p>
                      <a:endParaRPr lang="en-US" sz="1000" dirty="0"/>
                    </a:p>
                    <a:p>
                      <a:endParaRPr lang="en-US" sz="1400" dirty="0"/>
                    </a:p>
                    <a:p>
                      <a:r>
                        <a:rPr lang="en-US" sz="1400" dirty="0"/>
                        <a:t>Appalachian State University</a:t>
                      </a:r>
                    </a:p>
                  </a:txBody>
                  <a:tcPr marL="40290" marR="40290" marT="20145" marB="20145" anchor="ctr">
                    <a:lnL>
                      <a:noFill/>
                    </a:lnL>
                    <a:lnR>
                      <a:noFill/>
                    </a:lnR>
                    <a:lnT>
                      <a:noFill/>
                    </a:lnT>
                    <a:lnB>
                      <a:noFill/>
                    </a:lnB>
                  </a:tcPr>
                </a:tc>
                <a:extLst>
                  <a:ext uri="{0D108BD9-81ED-4DB2-BD59-A6C34878D82A}">
                    <a16:rowId xmlns:a16="http://schemas.microsoft.com/office/drawing/2014/main" val="2100767563"/>
                  </a:ext>
                </a:extLst>
              </a:tr>
              <a:tr h="161161">
                <a:tc>
                  <a:txBody>
                    <a:bodyPr/>
                    <a:lstStyle/>
                    <a:p>
                      <a:r>
                        <a:rPr lang="en-US" sz="1400" dirty="0"/>
                        <a:t>Bloomsburg University of Pennsylvania</a:t>
                      </a:r>
                    </a:p>
                  </a:txBody>
                  <a:tcPr marL="40290" marR="40290" marT="20145" marB="20145" anchor="ctr">
                    <a:lnL>
                      <a:noFill/>
                    </a:lnL>
                    <a:lnR>
                      <a:noFill/>
                    </a:lnR>
                    <a:lnT>
                      <a:noFill/>
                    </a:lnT>
                    <a:lnB>
                      <a:noFill/>
                    </a:lnB>
                  </a:tcPr>
                </a:tc>
                <a:extLst>
                  <a:ext uri="{0D108BD9-81ED-4DB2-BD59-A6C34878D82A}">
                    <a16:rowId xmlns:a16="http://schemas.microsoft.com/office/drawing/2014/main" val="2132579219"/>
                  </a:ext>
                </a:extLst>
              </a:tr>
              <a:tr h="161161">
                <a:tc>
                  <a:txBody>
                    <a:bodyPr/>
                    <a:lstStyle/>
                    <a:p>
                      <a:r>
                        <a:rPr lang="en-US" sz="1400"/>
                        <a:t>California State University - Chico</a:t>
                      </a:r>
                    </a:p>
                  </a:txBody>
                  <a:tcPr marL="40290" marR="40290" marT="20145" marB="20145" anchor="ctr">
                    <a:lnL>
                      <a:noFill/>
                    </a:lnL>
                    <a:lnR>
                      <a:noFill/>
                    </a:lnR>
                    <a:lnT>
                      <a:noFill/>
                    </a:lnT>
                    <a:lnB>
                      <a:noFill/>
                    </a:lnB>
                  </a:tcPr>
                </a:tc>
                <a:extLst>
                  <a:ext uri="{0D108BD9-81ED-4DB2-BD59-A6C34878D82A}">
                    <a16:rowId xmlns:a16="http://schemas.microsoft.com/office/drawing/2014/main" val="3117124301"/>
                  </a:ext>
                </a:extLst>
              </a:tr>
              <a:tr h="161161">
                <a:tc>
                  <a:txBody>
                    <a:bodyPr/>
                    <a:lstStyle/>
                    <a:p>
                      <a:r>
                        <a:rPr lang="it-IT" sz="1400" dirty="0"/>
                        <a:t>California State University - San Bernardino</a:t>
                      </a:r>
                    </a:p>
                  </a:txBody>
                  <a:tcPr marL="40290" marR="40290" marT="20145" marB="20145" anchor="ctr">
                    <a:lnL>
                      <a:noFill/>
                    </a:lnL>
                    <a:lnR>
                      <a:noFill/>
                    </a:lnR>
                    <a:lnT>
                      <a:noFill/>
                    </a:lnT>
                    <a:lnB>
                      <a:noFill/>
                    </a:lnB>
                  </a:tcPr>
                </a:tc>
                <a:extLst>
                  <a:ext uri="{0D108BD9-81ED-4DB2-BD59-A6C34878D82A}">
                    <a16:rowId xmlns:a16="http://schemas.microsoft.com/office/drawing/2014/main" val="83192544"/>
                  </a:ext>
                </a:extLst>
              </a:tr>
              <a:tr h="161161">
                <a:tc>
                  <a:txBody>
                    <a:bodyPr/>
                    <a:lstStyle/>
                    <a:p>
                      <a:r>
                        <a:rPr lang="en-US" sz="1400"/>
                        <a:t>Gonzaga University</a:t>
                      </a:r>
                    </a:p>
                  </a:txBody>
                  <a:tcPr marL="40290" marR="40290" marT="20145" marB="20145" anchor="ctr">
                    <a:lnL>
                      <a:noFill/>
                    </a:lnL>
                    <a:lnR>
                      <a:noFill/>
                    </a:lnR>
                    <a:lnT>
                      <a:noFill/>
                    </a:lnT>
                    <a:lnB>
                      <a:noFill/>
                    </a:lnB>
                  </a:tcPr>
                </a:tc>
                <a:extLst>
                  <a:ext uri="{0D108BD9-81ED-4DB2-BD59-A6C34878D82A}">
                    <a16:rowId xmlns:a16="http://schemas.microsoft.com/office/drawing/2014/main" val="1849685779"/>
                  </a:ext>
                </a:extLst>
              </a:tr>
              <a:tr h="161161">
                <a:tc>
                  <a:txBody>
                    <a:bodyPr/>
                    <a:lstStyle/>
                    <a:p>
                      <a:r>
                        <a:rPr lang="en-US" sz="1400" dirty="0"/>
                        <a:t>Hofstra University</a:t>
                      </a:r>
                    </a:p>
                  </a:txBody>
                  <a:tcPr marL="40290" marR="40290" marT="20145" marB="20145" anchor="ctr">
                    <a:lnL>
                      <a:noFill/>
                    </a:lnL>
                    <a:lnR>
                      <a:noFill/>
                    </a:lnR>
                    <a:lnT>
                      <a:noFill/>
                    </a:lnT>
                    <a:lnB>
                      <a:noFill/>
                    </a:lnB>
                  </a:tcPr>
                </a:tc>
                <a:extLst>
                  <a:ext uri="{0D108BD9-81ED-4DB2-BD59-A6C34878D82A}">
                    <a16:rowId xmlns:a16="http://schemas.microsoft.com/office/drawing/2014/main" val="1344286424"/>
                  </a:ext>
                </a:extLst>
              </a:tr>
              <a:tr h="161161">
                <a:tc>
                  <a:txBody>
                    <a:bodyPr/>
                    <a:lstStyle/>
                    <a:p>
                      <a:r>
                        <a:rPr lang="en-US" sz="1400"/>
                        <a:t>Indiana University of Pennsylvania - Main Campus</a:t>
                      </a:r>
                    </a:p>
                  </a:txBody>
                  <a:tcPr marL="40290" marR="40290" marT="20145" marB="20145" anchor="ctr">
                    <a:lnL>
                      <a:noFill/>
                    </a:lnL>
                    <a:lnR>
                      <a:noFill/>
                    </a:lnR>
                    <a:lnT>
                      <a:noFill/>
                    </a:lnT>
                    <a:lnB>
                      <a:noFill/>
                    </a:lnB>
                  </a:tcPr>
                </a:tc>
                <a:extLst>
                  <a:ext uri="{0D108BD9-81ED-4DB2-BD59-A6C34878D82A}">
                    <a16:rowId xmlns:a16="http://schemas.microsoft.com/office/drawing/2014/main" val="2728859223"/>
                  </a:ext>
                </a:extLst>
              </a:tr>
              <a:tr h="161161">
                <a:tc>
                  <a:txBody>
                    <a:bodyPr/>
                    <a:lstStyle/>
                    <a:p>
                      <a:r>
                        <a:rPr lang="en-US" sz="1400" dirty="0"/>
                        <a:t>Kutztown University of Pennsylvania</a:t>
                      </a:r>
                    </a:p>
                  </a:txBody>
                  <a:tcPr marL="40290" marR="40290" marT="20145" marB="20145" anchor="ctr">
                    <a:lnL>
                      <a:noFill/>
                    </a:lnL>
                    <a:lnR>
                      <a:noFill/>
                    </a:lnR>
                    <a:lnT>
                      <a:noFill/>
                    </a:lnT>
                    <a:lnB>
                      <a:noFill/>
                    </a:lnB>
                  </a:tcPr>
                </a:tc>
                <a:extLst>
                  <a:ext uri="{0D108BD9-81ED-4DB2-BD59-A6C34878D82A}">
                    <a16:rowId xmlns:a16="http://schemas.microsoft.com/office/drawing/2014/main" val="1336021731"/>
                  </a:ext>
                </a:extLst>
              </a:tr>
              <a:tr h="161161">
                <a:tc>
                  <a:txBody>
                    <a:bodyPr/>
                    <a:lstStyle/>
                    <a:p>
                      <a:r>
                        <a:rPr lang="en-US" sz="1400" dirty="0"/>
                        <a:t>Loyola Marymount University</a:t>
                      </a:r>
                    </a:p>
                  </a:txBody>
                  <a:tcPr marL="40290" marR="40290" marT="20145" marB="20145" anchor="ctr">
                    <a:lnL>
                      <a:noFill/>
                    </a:lnL>
                    <a:lnR>
                      <a:noFill/>
                    </a:lnR>
                    <a:lnT>
                      <a:noFill/>
                    </a:lnT>
                    <a:lnB>
                      <a:noFill/>
                    </a:lnB>
                  </a:tcPr>
                </a:tc>
                <a:extLst>
                  <a:ext uri="{0D108BD9-81ED-4DB2-BD59-A6C34878D82A}">
                    <a16:rowId xmlns:a16="http://schemas.microsoft.com/office/drawing/2014/main" val="609643188"/>
                  </a:ext>
                </a:extLst>
              </a:tr>
              <a:tr h="161161">
                <a:tc>
                  <a:txBody>
                    <a:bodyPr/>
                    <a:lstStyle/>
                    <a:p>
                      <a:r>
                        <a:rPr lang="en-US" sz="1400"/>
                        <a:t>Minnesota State University - Mankato</a:t>
                      </a:r>
                    </a:p>
                  </a:txBody>
                  <a:tcPr marL="40290" marR="40290" marT="20145" marB="20145" anchor="ctr">
                    <a:lnL>
                      <a:noFill/>
                    </a:lnL>
                    <a:lnR>
                      <a:noFill/>
                    </a:lnR>
                    <a:lnT>
                      <a:noFill/>
                    </a:lnT>
                    <a:lnB>
                      <a:noFill/>
                    </a:lnB>
                  </a:tcPr>
                </a:tc>
                <a:extLst>
                  <a:ext uri="{0D108BD9-81ED-4DB2-BD59-A6C34878D82A}">
                    <a16:rowId xmlns:a16="http://schemas.microsoft.com/office/drawing/2014/main" val="1233968920"/>
                  </a:ext>
                </a:extLst>
              </a:tr>
              <a:tr h="161161">
                <a:tc>
                  <a:txBody>
                    <a:bodyPr/>
                    <a:lstStyle/>
                    <a:p>
                      <a:r>
                        <a:rPr lang="en-US" sz="1400" dirty="0"/>
                        <a:t>Monmouth University</a:t>
                      </a:r>
                    </a:p>
                  </a:txBody>
                  <a:tcPr marL="40290" marR="40290" marT="20145" marB="20145" anchor="ctr">
                    <a:lnL>
                      <a:noFill/>
                    </a:lnL>
                    <a:lnR>
                      <a:noFill/>
                    </a:lnR>
                    <a:lnT>
                      <a:noFill/>
                    </a:lnT>
                    <a:lnB>
                      <a:noFill/>
                    </a:lnB>
                  </a:tcPr>
                </a:tc>
                <a:extLst>
                  <a:ext uri="{0D108BD9-81ED-4DB2-BD59-A6C34878D82A}">
                    <a16:rowId xmlns:a16="http://schemas.microsoft.com/office/drawing/2014/main" val="810248044"/>
                  </a:ext>
                </a:extLst>
              </a:tr>
              <a:tr h="161161">
                <a:tc>
                  <a:txBody>
                    <a:bodyPr/>
                    <a:lstStyle/>
                    <a:p>
                      <a:r>
                        <a:rPr lang="en-US" sz="1400"/>
                        <a:t>Rowan University</a:t>
                      </a:r>
                    </a:p>
                  </a:txBody>
                  <a:tcPr marL="40290" marR="40290" marT="20145" marB="20145" anchor="ctr">
                    <a:lnL>
                      <a:noFill/>
                    </a:lnL>
                    <a:lnR>
                      <a:noFill/>
                    </a:lnR>
                    <a:lnT>
                      <a:noFill/>
                    </a:lnT>
                    <a:lnB>
                      <a:noFill/>
                    </a:lnB>
                  </a:tcPr>
                </a:tc>
                <a:extLst>
                  <a:ext uri="{0D108BD9-81ED-4DB2-BD59-A6C34878D82A}">
                    <a16:rowId xmlns:a16="http://schemas.microsoft.com/office/drawing/2014/main" val="2240017557"/>
                  </a:ext>
                </a:extLst>
              </a:tr>
              <a:tr h="161161">
                <a:tc>
                  <a:txBody>
                    <a:bodyPr/>
                    <a:lstStyle/>
                    <a:p>
                      <a:r>
                        <a:rPr lang="en-US" sz="1400" dirty="0"/>
                        <a:t>Saint Cloud State University</a:t>
                      </a:r>
                    </a:p>
                  </a:txBody>
                  <a:tcPr marL="40290" marR="40290" marT="20145" marB="20145" anchor="ctr">
                    <a:lnL>
                      <a:noFill/>
                    </a:lnL>
                    <a:lnR>
                      <a:noFill/>
                    </a:lnR>
                    <a:lnT>
                      <a:noFill/>
                    </a:lnT>
                    <a:lnB>
                      <a:noFill/>
                    </a:lnB>
                  </a:tcPr>
                </a:tc>
                <a:extLst>
                  <a:ext uri="{0D108BD9-81ED-4DB2-BD59-A6C34878D82A}">
                    <a16:rowId xmlns:a16="http://schemas.microsoft.com/office/drawing/2014/main" val="1107001433"/>
                  </a:ext>
                </a:extLst>
              </a:tr>
              <a:tr h="161161">
                <a:tc>
                  <a:txBody>
                    <a:bodyPr/>
                    <a:lstStyle/>
                    <a:p>
                      <a:r>
                        <a:rPr lang="en-US" sz="1400" dirty="0"/>
                        <a:t>Salisbury University</a:t>
                      </a:r>
                    </a:p>
                  </a:txBody>
                  <a:tcPr marL="40290" marR="40290" marT="20145" marB="20145" anchor="ctr">
                    <a:lnL>
                      <a:noFill/>
                    </a:lnL>
                    <a:lnR>
                      <a:noFill/>
                    </a:lnR>
                    <a:lnT>
                      <a:noFill/>
                    </a:lnT>
                    <a:lnB>
                      <a:noFill/>
                    </a:lnB>
                  </a:tcPr>
                </a:tc>
                <a:extLst>
                  <a:ext uri="{0D108BD9-81ED-4DB2-BD59-A6C34878D82A}">
                    <a16:rowId xmlns:a16="http://schemas.microsoft.com/office/drawing/2014/main" val="144250801"/>
                  </a:ext>
                </a:extLst>
              </a:tr>
              <a:tr h="161161">
                <a:tc>
                  <a:txBody>
                    <a:bodyPr/>
                    <a:lstStyle/>
                    <a:p>
                      <a:r>
                        <a:rPr lang="en-US" sz="1400" dirty="0"/>
                        <a:t>Seattle University</a:t>
                      </a:r>
                    </a:p>
                  </a:txBody>
                  <a:tcPr marL="40290" marR="40290" marT="20145" marB="20145" anchor="ctr">
                    <a:lnL>
                      <a:noFill/>
                    </a:lnL>
                    <a:lnR>
                      <a:noFill/>
                    </a:lnR>
                    <a:lnT>
                      <a:noFill/>
                    </a:lnT>
                    <a:lnB>
                      <a:noFill/>
                    </a:lnB>
                  </a:tcPr>
                </a:tc>
                <a:extLst>
                  <a:ext uri="{0D108BD9-81ED-4DB2-BD59-A6C34878D82A}">
                    <a16:rowId xmlns:a16="http://schemas.microsoft.com/office/drawing/2014/main" val="4124100210"/>
                  </a:ext>
                </a:extLst>
              </a:tr>
            </a:tbl>
          </a:graphicData>
        </a:graphic>
      </p:graphicFrame>
      <p:sp>
        <p:nvSpPr>
          <p:cNvPr id="16" name="TextBox 15">
            <a:extLst>
              <a:ext uri="{FF2B5EF4-FFF2-40B4-BE49-F238E27FC236}">
                <a16:creationId xmlns:a16="http://schemas.microsoft.com/office/drawing/2014/main" id="{592A8182-94CC-4C4F-9196-580343FB300D}"/>
              </a:ext>
            </a:extLst>
          </p:cNvPr>
          <p:cNvSpPr txBox="1"/>
          <p:nvPr/>
        </p:nvSpPr>
        <p:spPr>
          <a:xfrm>
            <a:off x="5052060" y="491490"/>
            <a:ext cx="7395210" cy="646331"/>
          </a:xfrm>
          <a:prstGeom prst="rect">
            <a:avLst/>
          </a:prstGeom>
          <a:solidFill>
            <a:srgbClr val="C2021B"/>
          </a:solidFill>
        </p:spPr>
        <p:txBody>
          <a:bodyPr wrap="square" rtlCol="0">
            <a:spAutoFit/>
          </a:bodyPr>
          <a:lstStyle/>
          <a:p>
            <a:r>
              <a:rPr lang="en-US" sz="3600" dirty="0">
                <a:solidFill>
                  <a:schemeClr val="bg1"/>
                </a:solidFill>
              </a:rPr>
              <a:t>Institutional Policies Reviewed</a:t>
            </a:r>
          </a:p>
        </p:txBody>
      </p:sp>
      <p:graphicFrame>
        <p:nvGraphicFramePr>
          <p:cNvPr id="17" name="Table 16">
            <a:extLst>
              <a:ext uri="{FF2B5EF4-FFF2-40B4-BE49-F238E27FC236}">
                <a16:creationId xmlns:a16="http://schemas.microsoft.com/office/drawing/2014/main" id="{037FA938-4982-4C1D-8702-586FD751F68A}"/>
              </a:ext>
            </a:extLst>
          </p:cNvPr>
          <p:cNvGraphicFramePr>
            <a:graphicFrameLocks noGrp="1"/>
          </p:cNvGraphicFramePr>
          <p:nvPr>
            <p:extLst>
              <p:ext uri="{D42A27DB-BD31-4B8C-83A1-F6EECF244321}">
                <p14:modId xmlns:p14="http://schemas.microsoft.com/office/powerpoint/2010/main" val="1694295630"/>
              </p:ext>
            </p:extLst>
          </p:nvPr>
        </p:nvGraphicFramePr>
        <p:xfrm>
          <a:off x="8682529" y="2282825"/>
          <a:ext cx="7018942" cy="3043800"/>
        </p:xfrm>
        <a:graphic>
          <a:graphicData uri="http://schemas.openxmlformats.org/drawingml/2006/table">
            <a:tbl>
              <a:tblPr/>
              <a:tblGrid>
                <a:gridCol w="7018942">
                  <a:extLst>
                    <a:ext uri="{9D8B030D-6E8A-4147-A177-3AD203B41FA5}">
                      <a16:colId xmlns:a16="http://schemas.microsoft.com/office/drawing/2014/main" val="1330826114"/>
                    </a:ext>
                  </a:extLst>
                </a:gridCol>
              </a:tblGrid>
              <a:tr h="161161">
                <a:tc>
                  <a:txBody>
                    <a:bodyPr/>
                    <a:lstStyle/>
                    <a:p>
                      <a:r>
                        <a:rPr lang="en-US" sz="1400" dirty="0"/>
                        <a:t>SUNY College at Brockport</a:t>
                      </a:r>
                    </a:p>
                  </a:txBody>
                  <a:tcPr marL="40290" marR="40290" marT="20145" marB="20145" anchor="ctr">
                    <a:lnL>
                      <a:noFill/>
                    </a:lnL>
                    <a:lnR>
                      <a:noFill/>
                    </a:lnR>
                    <a:lnT>
                      <a:noFill/>
                    </a:lnT>
                    <a:lnB>
                      <a:noFill/>
                    </a:lnB>
                  </a:tcPr>
                </a:tc>
                <a:extLst>
                  <a:ext uri="{0D108BD9-81ED-4DB2-BD59-A6C34878D82A}">
                    <a16:rowId xmlns:a16="http://schemas.microsoft.com/office/drawing/2014/main" val="2078373091"/>
                  </a:ext>
                </a:extLst>
              </a:tr>
              <a:tr h="161161">
                <a:tc>
                  <a:txBody>
                    <a:bodyPr/>
                    <a:lstStyle/>
                    <a:p>
                      <a:r>
                        <a:rPr lang="en-US" sz="1400" dirty="0"/>
                        <a:t>Texas Christian University</a:t>
                      </a:r>
                    </a:p>
                  </a:txBody>
                  <a:tcPr marL="40290" marR="40290" marT="20145" marB="20145" anchor="ctr">
                    <a:lnL>
                      <a:noFill/>
                    </a:lnL>
                    <a:lnR>
                      <a:noFill/>
                    </a:lnR>
                    <a:lnT>
                      <a:noFill/>
                    </a:lnT>
                    <a:lnB>
                      <a:noFill/>
                    </a:lnB>
                  </a:tcPr>
                </a:tc>
                <a:extLst>
                  <a:ext uri="{0D108BD9-81ED-4DB2-BD59-A6C34878D82A}">
                    <a16:rowId xmlns:a16="http://schemas.microsoft.com/office/drawing/2014/main" val="605362721"/>
                  </a:ext>
                </a:extLst>
              </a:tr>
              <a:tr h="161161">
                <a:tc>
                  <a:txBody>
                    <a:bodyPr/>
                    <a:lstStyle/>
                    <a:p>
                      <a:r>
                        <a:rPr lang="en-US" sz="1400" dirty="0"/>
                        <a:t>The University of Tampa</a:t>
                      </a:r>
                    </a:p>
                  </a:txBody>
                  <a:tcPr marL="40290" marR="40290" marT="20145" marB="20145" anchor="ctr">
                    <a:lnL>
                      <a:noFill/>
                    </a:lnL>
                    <a:lnR>
                      <a:noFill/>
                    </a:lnR>
                    <a:lnT>
                      <a:noFill/>
                    </a:lnT>
                    <a:lnB>
                      <a:noFill/>
                    </a:lnB>
                  </a:tcPr>
                </a:tc>
                <a:extLst>
                  <a:ext uri="{0D108BD9-81ED-4DB2-BD59-A6C34878D82A}">
                    <a16:rowId xmlns:a16="http://schemas.microsoft.com/office/drawing/2014/main" val="473136513"/>
                  </a:ext>
                </a:extLst>
              </a:tr>
              <a:tr h="161161">
                <a:tc>
                  <a:txBody>
                    <a:bodyPr/>
                    <a:lstStyle/>
                    <a:p>
                      <a:r>
                        <a:rPr lang="en-US" sz="1400" dirty="0"/>
                        <a:t>University of Northern Colorado</a:t>
                      </a:r>
                    </a:p>
                  </a:txBody>
                  <a:tcPr marL="40290" marR="40290" marT="20145" marB="20145" anchor="ctr">
                    <a:lnL>
                      <a:noFill/>
                    </a:lnL>
                    <a:lnR>
                      <a:noFill/>
                    </a:lnR>
                    <a:lnT>
                      <a:noFill/>
                    </a:lnT>
                    <a:lnB>
                      <a:noFill/>
                    </a:lnB>
                  </a:tcPr>
                </a:tc>
                <a:extLst>
                  <a:ext uri="{0D108BD9-81ED-4DB2-BD59-A6C34878D82A}">
                    <a16:rowId xmlns:a16="http://schemas.microsoft.com/office/drawing/2014/main" val="3350610366"/>
                  </a:ext>
                </a:extLst>
              </a:tr>
              <a:tr h="161161">
                <a:tc>
                  <a:txBody>
                    <a:bodyPr/>
                    <a:lstStyle/>
                    <a:p>
                      <a:r>
                        <a:rPr lang="en-US" sz="1400" dirty="0"/>
                        <a:t>University of Georgia</a:t>
                      </a:r>
                    </a:p>
                  </a:txBody>
                  <a:tcPr marL="40290" marR="40290" marT="20145" marB="20145" anchor="ctr">
                    <a:lnL>
                      <a:noFill/>
                    </a:lnL>
                    <a:lnR>
                      <a:noFill/>
                    </a:lnR>
                    <a:lnT>
                      <a:noFill/>
                    </a:lnT>
                    <a:lnB>
                      <a:noFill/>
                    </a:lnB>
                  </a:tcPr>
                </a:tc>
                <a:extLst>
                  <a:ext uri="{0D108BD9-81ED-4DB2-BD59-A6C34878D82A}">
                    <a16:rowId xmlns:a16="http://schemas.microsoft.com/office/drawing/2014/main" val="746023492"/>
                  </a:ext>
                </a:extLst>
              </a:tr>
              <a:tr h="161161">
                <a:tc>
                  <a:txBody>
                    <a:bodyPr/>
                    <a:lstStyle/>
                    <a:p>
                      <a:r>
                        <a:rPr lang="en-US" sz="1400" dirty="0"/>
                        <a:t>University of Northern Iowa</a:t>
                      </a:r>
                    </a:p>
                  </a:txBody>
                  <a:tcPr marL="40290" marR="40290" marT="20145" marB="20145" anchor="ctr">
                    <a:lnL>
                      <a:noFill/>
                    </a:lnL>
                    <a:lnR>
                      <a:noFill/>
                    </a:lnR>
                    <a:lnT>
                      <a:noFill/>
                    </a:lnT>
                    <a:lnB>
                      <a:noFill/>
                    </a:lnB>
                  </a:tcPr>
                </a:tc>
                <a:extLst>
                  <a:ext uri="{0D108BD9-81ED-4DB2-BD59-A6C34878D82A}">
                    <a16:rowId xmlns:a16="http://schemas.microsoft.com/office/drawing/2014/main" val="2796284749"/>
                  </a:ext>
                </a:extLst>
              </a:tr>
              <a:tr h="161161">
                <a:tc>
                  <a:txBody>
                    <a:bodyPr/>
                    <a:lstStyle/>
                    <a:p>
                      <a:r>
                        <a:rPr lang="en-US" sz="1400" dirty="0"/>
                        <a:t>University of Wisconsin - </a:t>
                      </a:r>
                      <a:r>
                        <a:rPr lang="en-US" sz="1400" dirty="0" err="1"/>
                        <a:t>Eau</a:t>
                      </a:r>
                      <a:r>
                        <a:rPr lang="en-US" sz="1400" dirty="0"/>
                        <a:t> Claire</a:t>
                      </a:r>
                    </a:p>
                  </a:txBody>
                  <a:tcPr marL="40290" marR="40290" marT="20145" marB="20145" anchor="ctr">
                    <a:lnL>
                      <a:noFill/>
                    </a:lnL>
                    <a:lnR>
                      <a:noFill/>
                    </a:lnR>
                    <a:lnT>
                      <a:noFill/>
                    </a:lnT>
                    <a:lnB>
                      <a:noFill/>
                    </a:lnB>
                  </a:tcPr>
                </a:tc>
                <a:extLst>
                  <a:ext uri="{0D108BD9-81ED-4DB2-BD59-A6C34878D82A}">
                    <a16:rowId xmlns:a16="http://schemas.microsoft.com/office/drawing/2014/main" val="1273523340"/>
                  </a:ext>
                </a:extLst>
              </a:tr>
              <a:tr h="161161">
                <a:tc>
                  <a:txBody>
                    <a:bodyPr/>
                    <a:lstStyle/>
                    <a:p>
                      <a:r>
                        <a:rPr lang="en-US" sz="1400" dirty="0"/>
                        <a:t>University of Wisconsin - Oshkosh</a:t>
                      </a:r>
                    </a:p>
                  </a:txBody>
                  <a:tcPr marL="40290" marR="40290" marT="20145" marB="20145" anchor="ctr">
                    <a:lnL>
                      <a:noFill/>
                    </a:lnL>
                    <a:lnR>
                      <a:noFill/>
                    </a:lnR>
                    <a:lnT>
                      <a:noFill/>
                    </a:lnT>
                    <a:lnB>
                      <a:noFill/>
                    </a:lnB>
                  </a:tcPr>
                </a:tc>
                <a:extLst>
                  <a:ext uri="{0D108BD9-81ED-4DB2-BD59-A6C34878D82A}">
                    <a16:rowId xmlns:a16="http://schemas.microsoft.com/office/drawing/2014/main" val="2394089116"/>
                  </a:ext>
                </a:extLst>
              </a:tr>
              <a:tr h="161161">
                <a:tc>
                  <a:txBody>
                    <a:bodyPr/>
                    <a:lstStyle/>
                    <a:p>
                      <a:r>
                        <a:rPr lang="en-US" sz="1400" dirty="0"/>
                        <a:t>Western Carolina University </a:t>
                      </a:r>
                    </a:p>
                  </a:txBody>
                  <a:tcPr marL="40290" marR="40290" marT="20145" marB="20145" anchor="ctr">
                    <a:lnL>
                      <a:noFill/>
                    </a:lnL>
                    <a:lnR>
                      <a:noFill/>
                    </a:lnR>
                    <a:lnT>
                      <a:noFill/>
                    </a:lnT>
                    <a:lnB>
                      <a:noFill/>
                    </a:lnB>
                  </a:tcPr>
                </a:tc>
                <a:extLst>
                  <a:ext uri="{0D108BD9-81ED-4DB2-BD59-A6C34878D82A}">
                    <a16:rowId xmlns:a16="http://schemas.microsoft.com/office/drawing/2014/main" val="79631322"/>
                  </a:ext>
                </a:extLst>
              </a:tr>
              <a:tr h="161161">
                <a:tc>
                  <a:txBody>
                    <a:bodyPr/>
                    <a:lstStyle/>
                    <a:p>
                      <a:r>
                        <a:rPr lang="en-US" sz="1400" dirty="0"/>
                        <a:t>William Paterson University of New Jersey</a:t>
                      </a:r>
                    </a:p>
                  </a:txBody>
                  <a:tcPr marL="40290" marR="40290" marT="20145" marB="20145" anchor="ctr">
                    <a:lnL>
                      <a:noFill/>
                    </a:lnL>
                    <a:lnR>
                      <a:noFill/>
                    </a:lnR>
                    <a:lnT>
                      <a:noFill/>
                    </a:lnT>
                    <a:lnB>
                      <a:noFill/>
                    </a:lnB>
                  </a:tcPr>
                </a:tc>
                <a:extLst>
                  <a:ext uri="{0D108BD9-81ED-4DB2-BD59-A6C34878D82A}">
                    <a16:rowId xmlns:a16="http://schemas.microsoft.com/office/drawing/2014/main" val="898315668"/>
                  </a:ext>
                </a:extLst>
              </a:tr>
              <a:tr h="161161">
                <a:tc>
                  <a:txBody>
                    <a:bodyPr/>
                    <a:lstStyle/>
                    <a:p>
                      <a:r>
                        <a:rPr lang="en-US" sz="1400" dirty="0"/>
                        <a:t>Winthrop University</a:t>
                      </a:r>
                    </a:p>
                  </a:txBody>
                  <a:tcPr marL="40290" marR="40290" marT="20145" marB="20145" anchor="ctr">
                    <a:lnL>
                      <a:noFill/>
                    </a:lnL>
                    <a:lnR>
                      <a:noFill/>
                    </a:lnR>
                    <a:lnT>
                      <a:noFill/>
                    </a:lnT>
                    <a:lnB>
                      <a:noFill/>
                    </a:lnB>
                  </a:tcPr>
                </a:tc>
                <a:extLst>
                  <a:ext uri="{0D108BD9-81ED-4DB2-BD59-A6C34878D82A}">
                    <a16:rowId xmlns:a16="http://schemas.microsoft.com/office/drawing/2014/main" val="2878911201"/>
                  </a:ext>
                </a:extLst>
              </a:tr>
              <a:tr h="161161">
                <a:tc>
                  <a:txBody>
                    <a:bodyPr/>
                    <a:lstStyle/>
                    <a:p>
                      <a:r>
                        <a:rPr lang="en-US" sz="1400" dirty="0"/>
                        <a:t>St. Leo College </a:t>
                      </a:r>
                    </a:p>
                  </a:txBody>
                  <a:tcPr marL="40290" marR="40290" marT="20145" marB="20145" anchor="ctr">
                    <a:lnL>
                      <a:noFill/>
                    </a:lnL>
                    <a:lnR>
                      <a:noFill/>
                    </a:lnR>
                    <a:lnT>
                      <a:noFill/>
                    </a:lnT>
                    <a:lnB>
                      <a:noFill/>
                    </a:lnB>
                  </a:tcPr>
                </a:tc>
                <a:extLst>
                  <a:ext uri="{0D108BD9-81ED-4DB2-BD59-A6C34878D82A}">
                    <a16:rowId xmlns:a16="http://schemas.microsoft.com/office/drawing/2014/main" val="2745711754"/>
                  </a:ext>
                </a:extLst>
              </a:tr>
            </a:tbl>
          </a:graphicData>
        </a:graphic>
      </p:graphicFrame>
    </p:spTree>
    <p:extLst>
      <p:ext uri="{BB962C8B-B14F-4D97-AF65-F5344CB8AC3E}">
        <p14:creationId xmlns:p14="http://schemas.microsoft.com/office/powerpoint/2010/main" val="8502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60187FC-81E1-4840-AD4B-1E7306E81D6C}"/>
              </a:ext>
            </a:extLst>
          </p:cNvPr>
          <p:cNvGrpSpPr/>
          <p:nvPr/>
        </p:nvGrpSpPr>
        <p:grpSpPr>
          <a:xfrm>
            <a:off x="6712540" y="6483224"/>
            <a:ext cx="5259362" cy="306666"/>
            <a:chOff x="416553" y="6217194"/>
            <a:chExt cx="5259362" cy="306666"/>
          </a:xfrm>
        </p:grpSpPr>
        <p:sp>
          <p:nvSpPr>
            <p:cNvPr id="84" name="Freeform 83"/>
            <p:cNvSpPr/>
            <p:nvPr/>
          </p:nvSpPr>
          <p:spPr>
            <a:xfrm>
              <a:off x="416553" y="6312666"/>
              <a:ext cx="117794" cy="122216"/>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C2021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154" tIns="159154" rIns="159154" bIns="159154" numCol="1" spcCol="1270" anchor="ctr" anchorCtr="0">
              <a:noAutofit/>
            </a:bodyPr>
            <a:lstStyle/>
            <a:p>
              <a:pPr lvl="0" algn="ctr" defTabSz="400050">
                <a:lnSpc>
                  <a:spcPct val="90000"/>
                </a:lnSpc>
                <a:spcBef>
                  <a:spcPct val="0"/>
                </a:spcBef>
                <a:spcAft>
                  <a:spcPct val="35000"/>
                </a:spcAft>
              </a:pPr>
              <a:endParaRPr lang="en-US" sz="900" kern="1200"/>
            </a:p>
          </p:txBody>
        </p:sp>
        <p:sp>
          <p:nvSpPr>
            <p:cNvPr id="85" name="TextBox 84"/>
            <p:cNvSpPr txBox="1"/>
            <p:nvPr/>
          </p:nvSpPr>
          <p:spPr>
            <a:xfrm>
              <a:off x="550987" y="6246861"/>
              <a:ext cx="2286332" cy="276999"/>
            </a:xfrm>
            <a:prstGeom prst="rect">
              <a:avLst/>
            </a:prstGeom>
            <a:noFill/>
          </p:spPr>
          <p:txBody>
            <a:bodyPr wrap="none" rtlCol="0">
              <a:spAutoFit/>
            </a:bodyPr>
            <a:lstStyle/>
            <a:p>
              <a:r>
                <a:rPr lang="en-US" sz="1200" dirty="0">
                  <a:latin typeface="Calibri" panose="020F0502020204030204" pitchFamily="34" charset="0"/>
                </a:rPr>
                <a:t>Work completed </a:t>
              </a:r>
              <a:r>
                <a:rPr lang="en-US" sz="1200" b="1" dirty="0">
                  <a:latin typeface="Calibri" panose="020F0502020204030204" pitchFamily="34" charset="0"/>
                </a:rPr>
                <a:t>during</a:t>
              </a:r>
              <a:r>
                <a:rPr lang="en-US" sz="1200" dirty="0">
                  <a:latin typeface="Calibri" panose="020F0502020204030204" pitchFamily="34" charset="0"/>
                </a:rPr>
                <a:t> meetings</a:t>
              </a:r>
            </a:p>
          </p:txBody>
        </p:sp>
        <p:sp>
          <p:nvSpPr>
            <p:cNvPr id="86" name="Freeform 85"/>
            <p:cNvSpPr/>
            <p:nvPr/>
          </p:nvSpPr>
          <p:spPr>
            <a:xfrm>
              <a:off x="3151728" y="6278521"/>
              <a:ext cx="166323" cy="199983"/>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rgbClr val="7F7F7F">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9755" tIns="288730" rIns="578009" bIns="288729" numCol="1" spcCol="1270" anchor="ctr"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endParaRPr lang="en-US" sz="2200" kern="1200" dirty="0"/>
            </a:p>
          </p:txBody>
        </p:sp>
        <p:sp>
          <p:nvSpPr>
            <p:cNvPr id="87" name="TextBox 86"/>
            <p:cNvSpPr txBox="1"/>
            <p:nvPr/>
          </p:nvSpPr>
          <p:spPr>
            <a:xfrm>
              <a:off x="3255509" y="6217194"/>
              <a:ext cx="2420406" cy="276999"/>
            </a:xfrm>
            <a:prstGeom prst="rect">
              <a:avLst/>
            </a:prstGeom>
            <a:noFill/>
          </p:spPr>
          <p:txBody>
            <a:bodyPr wrap="none" rtlCol="0">
              <a:spAutoFit/>
            </a:bodyPr>
            <a:lstStyle/>
            <a:p>
              <a:r>
                <a:rPr lang="en-US" sz="1200" dirty="0">
                  <a:latin typeface="Calibri" panose="020F0502020204030204" pitchFamily="34" charset="0"/>
                </a:rPr>
                <a:t>Work completed </a:t>
              </a:r>
              <a:r>
                <a:rPr lang="en-US" sz="1200" b="1" dirty="0">
                  <a:latin typeface="Calibri" panose="020F0502020204030204" pitchFamily="34" charset="0"/>
                </a:rPr>
                <a:t>between</a:t>
              </a:r>
              <a:r>
                <a:rPr lang="en-US" sz="1200" dirty="0">
                  <a:latin typeface="Calibri" panose="020F0502020204030204" pitchFamily="34" charset="0"/>
                </a:rPr>
                <a:t> meetings</a:t>
              </a:r>
            </a:p>
          </p:txBody>
        </p:sp>
      </p:grpSp>
      <p:sp>
        <p:nvSpPr>
          <p:cNvPr id="118" name="TextBox 117"/>
          <p:cNvSpPr txBox="1"/>
          <p:nvPr/>
        </p:nvSpPr>
        <p:spPr>
          <a:xfrm flipH="1">
            <a:off x="3000647" y="4715005"/>
            <a:ext cx="369332" cy="1599003"/>
          </a:xfrm>
          <a:prstGeom prst="rect">
            <a:avLst/>
          </a:prstGeom>
          <a:noFill/>
        </p:spPr>
        <p:txBody>
          <a:bodyPr vert="vert270" wrap="square" rtlCol="0">
            <a:spAutoFit/>
          </a:bodyPr>
          <a:lstStyle/>
          <a:p>
            <a:pPr algn="r"/>
            <a:r>
              <a:rPr lang="en-US" sz="1200" b="1" dirty="0">
                <a:latin typeface="Calibri" panose="020F0502020204030204" pitchFamily="34" charset="0"/>
              </a:rPr>
              <a:t>June 2018</a:t>
            </a:r>
          </a:p>
        </p:txBody>
      </p:sp>
      <p:sp>
        <p:nvSpPr>
          <p:cNvPr id="82" name="TextBox 81"/>
          <p:cNvSpPr txBox="1"/>
          <p:nvPr/>
        </p:nvSpPr>
        <p:spPr>
          <a:xfrm>
            <a:off x="5052060" y="491490"/>
            <a:ext cx="7395210" cy="646331"/>
          </a:xfrm>
          <a:prstGeom prst="rect">
            <a:avLst/>
          </a:prstGeom>
          <a:solidFill>
            <a:srgbClr val="C2021B"/>
          </a:solidFill>
        </p:spPr>
        <p:txBody>
          <a:bodyPr wrap="square" rtlCol="0">
            <a:spAutoFit/>
          </a:bodyPr>
          <a:lstStyle/>
          <a:p>
            <a:r>
              <a:rPr lang="en-US" sz="3600" dirty="0">
                <a:solidFill>
                  <a:schemeClr val="bg1"/>
                </a:solidFill>
              </a:rPr>
              <a:t>Working Group Process </a:t>
            </a:r>
          </a:p>
        </p:txBody>
      </p:sp>
      <p:grpSp>
        <p:nvGrpSpPr>
          <p:cNvPr id="4" name="Group 3">
            <a:extLst>
              <a:ext uri="{FF2B5EF4-FFF2-40B4-BE49-F238E27FC236}">
                <a16:creationId xmlns:a16="http://schemas.microsoft.com/office/drawing/2014/main" id="{6A6EAB40-4C2D-4994-8812-A9378A7B5496}"/>
              </a:ext>
            </a:extLst>
          </p:cNvPr>
          <p:cNvGrpSpPr/>
          <p:nvPr/>
        </p:nvGrpSpPr>
        <p:grpSpPr>
          <a:xfrm>
            <a:off x="240839" y="2897518"/>
            <a:ext cx="11710322" cy="3634973"/>
            <a:chOff x="303743" y="2059895"/>
            <a:chExt cx="11710322" cy="3634973"/>
          </a:xfrm>
        </p:grpSpPr>
        <p:sp>
          <p:nvSpPr>
            <p:cNvPr id="74" name="Freeform 73"/>
            <p:cNvSpPr/>
            <p:nvPr/>
          </p:nvSpPr>
          <p:spPr>
            <a:xfrm>
              <a:off x="1261040" y="2747294"/>
              <a:ext cx="2095500" cy="183173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bg1">
                <a:lumMod val="6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9755" tIns="288730" rIns="578009" bIns="288729" numCol="1" spcCol="1270" anchor="ctr" anchorCtr="0">
              <a:noAutofit/>
            </a:bodyPr>
            <a:lstStyle/>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a:p>
          </p:txBody>
        </p:sp>
        <p:sp>
          <p:nvSpPr>
            <p:cNvPr id="58" name="Freeform 57"/>
            <p:cNvSpPr/>
            <p:nvPr/>
          </p:nvSpPr>
          <p:spPr>
            <a:xfrm>
              <a:off x="9378895" y="2745094"/>
              <a:ext cx="2095500" cy="183173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bg1">
                <a:lumMod val="6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9755" tIns="288730" rIns="578009" bIns="288729" numCol="1" spcCol="1270" anchor="ctr" anchorCtr="0">
              <a:noAutofit/>
            </a:bodyPr>
            <a:lstStyle/>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a:p>
          </p:txBody>
        </p:sp>
        <p:sp>
          <p:nvSpPr>
            <p:cNvPr id="32" name="Freeform 31"/>
            <p:cNvSpPr/>
            <p:nvPr/>
          </p:nvSpPr>
          <p:spPr>
            <a:xfrm>
              <a:off x="3208994" y="2808319"/>
              <a:ext cx="2095500" cy="183173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bg1">
                <a:lumMod val="6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9755" tIns="288730" rIns="578009" bIns="288729" numCol="1" spcCol="1270" anchor="ctr" anchorCtr="0">
              <a:noAutofit/>
            </a:bodyPr>
            <a:lstStyle/>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a:p>
          </p:txBody>
        </p:sp>
        <p:cxnSp>
          <p:nvCxnSpPr>
            <p:cNvPr id="37" name="Straight Connector 36"/>
            <p:cNvCxnSpPr/>
            <p:nvPr/>
          </p:nvCxnSpPr>
          <p:spPr>
            <a:xfrm flipV="1">
              <a:off x="303743" y="4596037"/>
              <a:ext cx="11484687" cy="42166"/>
            </a:xfrm>
            <a:prstGeom prst="line">
              <a:avLst/>
            </a:prstGeom>
            <a:ln w="19050">
              <a:solidFill>
                <a:srgbClr val="C2021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84836" y="4628561"/>
              <a:ext cx="671" cy="72815"/>
            </a:xfrm>
            <a:prstGeom prst="line">
              <a:avLst/>
            </a:prstGeom>
            <a:ln w="19050">
              <a:solidFill>
                <a:srgbClr val="C2021B"/>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207117" y="4618696"/>
              <a:ext cx="671" cy="72815"/>
            </a:xfrm>
            <a:prstGeom prst="line">
              <a:avLst/>
            </a:prstGeom>
            <a:ln w="19050">
              <a:solidFill>
                <a:srgbClr val="C2021B"/>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409271" y="4619655"/>
              <a:ext cx="671" cy="72815"/>
            </a:xfrm>
            <a:prstGeom prst="line">
              <a:avLst/>
            </a:prstGeom>
            <a:ln w="19050">
              <a:solidFill>
                <a:srgbClr val="C2021B"/>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390991" y="4608012"/>
              <a:ext cx="671" cy="72815"/>
            </a:xfrm>
            <a:prstGeom prst="line">
              <a:avLst/>
            </a:prstGeom>
            <a:ln w="19050">
              <a:solidFill>
                <a:srgbClr val="C2021B"/>
              </a:solidFill>
            </a:ln>
          </p:spPr>
          <p:style>
            <a:lnRef idx="1">
              <a:schemeClr val="accent1"/>
            </a:lnRef>
            <a:fillRef idx="0">
              <a:schemeClr val="accent1"/>
            </a:fillRef>
            <a:effectRef idx="0">
              <a:schemeClr val="accent1"/>
            </a:effectRef>
            <a:fontRef idx="minor">
              <a:schemeClr val="tx1"/>
            </a:fontRef>
          </p:style>
        </p:cxnSp>
        <p:sp>
          <p:nvSpPr>
            <p:cNvPr id="67" name="Freeform 66"/>
            <p:cNvSpPr/>
            <p:nvPr/>
          </p:nvSpPr>
          <p:spPr>
            <a:xfrm>
              <a:off x="5272547" y="2818887"/>
              <a:ext cx="2095500" cy="183173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bg1">
                <a:lumMod val="6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9755" tIns="288730" rIns="578009" bIns="288729" numCol="1" spcCol="1270" anchor="ctr" anchorCtr="0">
              <a:noAutofit/>
            </a:bodyPr>
            <a:lstStyle/>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a:p>
          </p:txBody>
        </p:sp>
        <p:sp>
          <p:nvSpPr>
            <p:cNvPr id="69" name="Freeform 68"/>
            <p:cNvSpPr/>
            <p:nvPr/>
          </p:nvSpPr>
          <p:spPr>
            <a:xfrm>
              <a:off x="7353837" y="2785807"/>
              <a:ext cx="2095500" cy="1831730"/>
            </a:xfrm>
            <a:custGeom>
              <a:avLst/>
              <a:gdLst>
                <a:gd name="connsiteX0" fmla="*/ 0 w 2095500"/>
                <a:gd name="connsiteY0" fmla="*/ 274760 h 1831730"/>
                <a:gd name="connsiteX1" fmla="*/ 1179635 w 2095500"/>
                <a:gd name="connsiteY1" fmla="*/ 274760 h 1831730"/>
                <a:gd name="connsiteX2" fmla="*/ 1179635 w 2095500"/>
                <a:gd name="connsiteY2" fmla="*/ 0 h 1831730"/>
                <a:gd name="connsiteX3" fmla="*/ 2095500 w 2095500"/>
                <a:gd name="connsiteY3" fmla="*/ 915865 h 1831730"/>
                <a:gd name="connsiteX4" fmla="*/ 1179635 w 2095500"/>
                <a:gd name="connsiteY4" fmla="*/ 1831730 h 1831730"/>
                <a:gd name="connsiteX5" fmla="*/ 1179635 w 2095500"/>
                <a:gd name="connsiteY5" fmla="*/ 1556971 h 1831730"/>
                <a:gd name="connsiteX6" fmla="*/ 0 w 2095500"/>
                <a:gd name="connsiteY6" fmla="*/ 1556971 h 1831730"/>
                <a:gd name="connsiteX7" fmla="*/ 0 w 2095500"/>
                <a:gd name="connsiteY7" fmla="*/ 274760 h 18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0" h="1831730">
                  <a:moveTo>
                    <a:pt x="0" y="274760"/>
                  </a:moveTo>
                  <a:lnTo>
                    <a:pt x="1179635" y="274760"/>
                  </a:lnTo>
                  <a:lnTo>
                    <a:pt x="1179635" y="0"/>
                  </a:lnTo>
                  <a:lnTo>
                    <a:pt x="2095500" y="915865"/>
                  </a:lnTo>
                  <a:lnTo>
                    <a:pt x="1179635" y="1831730"/>
                  </a:lnTo>
                  <a:lnTo>
                    <a:pt x="1179635" y="1556971"/>
                  </a:lnTo>
                  <a:lnTo>
                    <a:pt x="0" y="1556971"/>
                  </a:lnTo>
                  <a:lnTo>
                    <a:pt x="0" y="274760"/>
                  </a:lnTo>
                  <a:close/>
                </a:path>
              </a:pathLst>
            </a:custGeom>
            <a:solidFill>
              <a:schemeClr val="bg1">
                <a:lumMod val="65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9755" tIns="288730" rIns="578009" bIns="288729" numCol="1" spcCol="1270" anchor="ctr" anchorCtr="0">
              <a:noAutofit/>
            </a:bodyPr>
            <a:lstStyle/>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a:p>
          </p:txBody>
        </p:sp>
        <p:sp>
          <p:nvSpPr>
            <p:cNvPr id="75" name="Freeform 74"/>
            <p:cNvSpPr/>
            <p:nvPr/>
          </p:nvSpPr>
          <p:spPr>
            <a:xfrm>
              <a:off x="2747087" y="3179817"/>
              <a:ext cx="1047750" cy="104775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C2021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154" tIns="159154" rIns="159154" bIns="159154" numCol="1" spcCol="1270" anchor="ctr" anchorCtr="0">
              <a:noAutofit/>
            </a:bodyPr>
            <a:lstStyle/>
            <a:p>
              <a:pPr lvl="0" algn="ctr" defTabSz="400050">
                <a:lnSpc>
                  <a:spcPct val="90000"/>
                </a:lnSpc>
                <a:spcBef>
                  <a:spcPct val="0"/>
                </a:spcBef>
                <a:spcAft>
                  <a:spcPct val="35000"/>
                </a:spcAft>
              </a:pPr>
              <a:r>
                <a:rPr lang="en-US" sz="900" dirty="0"/>
                <a:t>Distributed institutions for review among members and agreed review constraints </a:t>
              </a:r>
              <a:endParaRPr lang="en-US" sz="900" kern="1200" dirty="0"/>
            </a:p>
          </p:txBody>
        </p:sp>
        <p:sp>
          <p:nvSpPr>
            <p:cNvPr id="76" name="Freeform 75"/>
            <p:cNvSpPr/>
            <p:nvPr/>
          </p:nvSpPr>
          <p:spPr>
            <a:xfrm>
              <a:off x="4741900" y="3223499"/>
              <a:ext cx="1047750" cy="104775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C2021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154" tIns="159154" rIns="159154" bIns="159154" numCol="1" spcCol="1270" anchor="ctr" anchorCtr="0">
              <a:noAutofit/>
            </a:bodyPr>
            <a:lstStyle/>
            <a:p>
              <a:pPr lvl="0" algn="ctr" defTabSz="400050">
                <a:lnSpc>
                  <a:spcPct val="90000"/>
                </a:lnSpc>
                <a:spcBef>
                  <a:spcPct val="0"/>
                </a:spcBef>
                <a:spcAft>
                  <a:spcPct val="35000"/>
                </a:spcAft>
              </a:pPr>
              <a:r>
                <a:rPr lang="en-US" sz="900" dirty="0"/>
                <a:t>Summarize individual findings and discuss common themes</a:t>
              </a:r>
            </a:p>
          </p:txBody>
        </p:sp>
        <p:sp>
          <p:nvSpPr>
            <p:cNvPr id="77" name="Freeform 76"/>
            <p:cNvSpPr/>
            <p:nvPr/>
          </p:nvSpPr>
          <p:spPr>
            <a:xfrm>
              <a:off x="6899712" y="3164610"/>
              <a:ext cx="1047750" cy="104775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C2021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154" tIns="159154" rIns="159154" bIns="159154" numCol="1" spcCol="1270" anchor="ctr" anchorCtr="0">
              <a:noAutofit/>
            </a:bodyPr>
            <a:lstStyle/>
            <a:p>
              <a:pPr lvl="0" algn="ctr" defTabSz="400050">
                <a:lnSpc>
                  <a:spcPct val="90000"/>
                </a:lnSpc>
                <a:spcBef>
                  <a:spcPct val="0"/>
                </a:spcBef>
                <a:spcAft>
                  <a:spcPct val="35000"/>
                </a:spcAft>
              </a:pPr>
              <a:r>
                <a:rPr lang="en-US" sz="900" dirty="0"/>
                <a:t>Review, discussion and amendments to policies; Clarification from President</a:t>
              </a:r>
              <a:endParaRPr lang="en-US" sz="900" kern="1200" dirty="0"/>
            </a:p>
          </p:txBody>
        </p:sp>
        <p:sp>
          <p:nvSpPr>
            <p:cNvPr id="78" name="TextBox 77"/>
            <p:cNvSpPr txBox="1"/>
            <p:nvPr/>
          </p:nvSpPr>
          <p:spPr>
            <a:xfrm>
              <a:off x="3634599" y="3147209"/>
              <a:ext cx="1106289" cy="1200329"/>
            </a:xfrm>
            <a:prstGeom prst="rect">
              <a:avLst/>
            </a:prstGeom>
            <a:noFill/>
          </p:spPr>
          <p:txBody>
            <a:bodyPr wrap="square" rtlCol="0">
              <a:spAutoFit/>
            </a:bodyPr>
            <a:lstStyle/>
            <a:p>
              <a:pPr algn="ctr"/>
              <a:r>
                <a:rPr lang="en-US" sz="900" dirty="0">
                  <a:latin typeface="Calibri" panose="020F0502020204030204" pitchFamily="34" charset="0"/>
                </a:rPr>
                <a:t>Individuals each reviewed policies at 4+ institutions found in official documents and interviews with key personnel. Reported in Excel</a:t>
              </a:r>
            </a:p>
          </p:txBody>
        </p:sp>
        <p:sp>
          <p:nvSpPr>
            <p:cNvPr id="105" name="TextBox 104"/>
            <p:cNvSpPr txBox="1"/>
            <p:nvPr/>
          </p:nvSpPr>
          <p:spPr>
            <a:xfrm>
              <a:off x="7869130" y="3142219"/>
              <a:ext cx="1106289" cy="1200329"/>
            </a:xfrm>
            <a:prstGeom prst="rect">
              <a:avLst/>
            </a:prstGeom>
            <a:noFill/>
          </p:spPr>
          <p:txBody>
            <a:bodyPr wrap="square" rtlCol="0">
              <a:spAutoFit/>
            </a:bodyPr>
            <a:lstStyle/>
            <a:p>
              <a:pPr algn="ctr"/>
              <a:r>
                <a:rPr lang="en-US" sz="900" dirty="0">
                  <a:latin typeface="Calibri" panose="020F0502020204030204" pitchFamily="34" charset="0"/>
                </a:rPr>
                <a:t>Revised policies per discussion and guiding principles. Cost analysis examined. Three different options presented to President Hemphill</a:t>
              </a:r>
            </a:p>
          </p:txBody>
        </p:sp>
        <p:sp>
          <p:nvSpPr>
            <p:cNvPr id="113" name="TextBox 112"/>
            <p:cNvSpPr txBox="1"/>
            <p:nvPr/>
          </p:nvSpPr>
          <p:spPr>
            <a:xfrm>
              <a:off x="5675915" y="3223499"/>
              <a:ext cx="1216105" cy="1061829"/>
            </a:xfrm>
            <a:prstGeom prst="rect">
              <a:avLst/>
            </a:prstGeom>
            <a:noFill/>
          </p:spPr>
          <p:txBody>
            <a:bodyPr wrap="square" rtlCol="0">
              <a:spAutoFit/>
            </a:bodyPr>
            <a:lstStyle/>
            <a:p>
              <a:pPr algn="ctr"/>
              <a:r>
                <a:rPr lang="en-US" sz="900" dirty="0">
                  <a:latin typeface="Calibri" panose="020F0502020204030204" pitchFamily="34" charset="0"/>
                </a:rPr>
                <a:t>Content analysis to identify key themes and differences among institutions. Draft of 12 different variations on retreat policy created. </a:t>
              </a:r>
            </a:p>
          </p:txBody>
        </p:sp>
        <p:sp>
          <p:nvSpPr>
            <p:cNvPr id="114" name="Freeform 113"/>
            <p:cNvSpPr/>
            <p:nvPr/>
          </p:nvSpPr>
          <p:spPr>
            <a:xfrm>
              <a:off x="8968204" y="3129502"/>
              <a:ext cx="1014270" cy="104775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C2021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154" tIns="159154" rIns="159154" bIns="159154" numCol="1" spcCol="1270" anchor="ctr" anchorCtr="0">
              <a:noAutofit/>
            </a:bodyPr>
            <a:lstStyle/>
            <a:p>
              <a:pPr lvl="0" algn="ctr" defTabSz="400050">
                <a:lnSpc>
                  <a:spcPct val="90000"/>
                </a:lnSpc>
                <a:spcBef>
                  <a:spcPct val="0"/>
                </a:spcBef>
                <a:spcAft>
                  <a:spcPct val="35000"/>
                </a:spcAft>
              </a:pPr>
              <a:r>
                <a:rPr lang="en-US" sz="900" kern="1200" dirty="0"/>
                <a:t>Revised </a:t>
              </a:r>
              <a:r>
                <a:rPr lang="en-US" sz="900" dirty="0"/>
                <a:t>policies to improve clarity based on President feedback</a:t>
              </a:r>
              <a:endParaRPr lang="en-US" sz="900" kern="1200" dirty="0"/>
            </a:p>
          </p:txBody>
        </p:sp>
        <p:sp>
          <p:nvSpPr>
            <p:cNvPr id="119" name="TextBox 118"/>
            <p:cNvSpPr txBox="1"/>
            <p:nvPr/>
          </p:nvSpPr>
          <p:spPr>
            <a:xfrm flipH="1">
              <a:off x="5030618" y="4683171"/>
              <a:ext cx="369332" cy="983901"/>
            </a:xfrm>
            <a:prstGeom prst="rect">
              <a:avLst/>
            </a:prstGeom>
            <a:noFill/>
          </p:spPr>
          <p:txBody>
            <a:bodyPr vert="vert270" wrap="square" rtlCol="0">
              <a:spAutoFit/>
            </a:bodyPr>
            <a:lstStyle/>
            <a:p>
              <a:pPr algn="r"/>
              <a:r>
                <a:rPr lang="en-US" sz="1200" b="1" dirty="0">
                  <a:latin typeface="Calibri" panose="020F0502020204030204" pitchFamily="34" charset="0"/>
                </a:rPr>
                <a:t>Sept 2018</a:t>
              </a:r>
            </a:p>
          </p:txBody>
        </p:sp>
        <p:sp>
          <p:nvSpPr>
            <p:cNvPr id="120" name="TextBox 119"/>
            <p:cNvSpPr txBox="1"/>
            <p:nvPr/>
          </p:nvSpPr>
          <p:spPr>
            <a:xfrm flipH="1">
              <a:off x="7236667" y="4694588"/>
              <a:ext cx="369332" cy="972484"/>
            </a:xfrm>
            <a:prstGeom prst="rect">
              <a:avLst/>
            </a:prstGeom>
            <a:noFill/>
          </p:spPr>
          <p:txBody>
            <a:bodyPr vert="vert270" wrap="square" rtlCol="0">
              <a:spAutoFit/>
            </a:bodyPr>
            <a:lstStyle/>
            <a:p>
              <a:pPr algn="r"/>
              <a:r>
                <a:rPr lang="en-US" sz="1200" b="1" dirty="0">
                  <a:latin typeface="Calibri" panose="020F0502020204030204" pitchFamily="34" charset="0"/>
                </a:rPr>
                <a:t>Jan 2019</a:t>
              </a:r>
            </a:p>
          </p:txBody>
        </p:sp>
        <p:sp>
          <p:nvSpPr>
            <p:cNvPr id="121" name="TextBox 120"/>
            <p:cNvSpPr txBox="1"/>
            <p:nvPr/>
          </p:nvSpPr>
          <p:spPr>
            <a:xfrm flipH="1">
              <a:off x="9214019" y="4710967"/>
              <a:ext cx="369332" cy="983901"/>
            </a:xfrm>
            <a:prstGeom prst="rect">
              <a:avLst/>
            </a:prstGeom>
            <a:noFill/>
          </p:spPr>
          <p:txBody>
            <a:bodyPr vert="vert270" wrap="square" rtlCol="0">
              <a:spAutoFit/>
            </a:bodyPr>
            <a:lstStyle/>
            <a:p>
              <a:pPr algn="r"/>
              <a:r>
                <a:rPr lang="en-US" sz="1200" b="1" dirty="0">
                  <a:latin typeface="Calibri" panose="020F0502020204030204" pitchFamily="34" charset="0"/>
                </a:rPr>
                <a:t>March 2019</a:t>
              </a:r>
            </a:p>
          </p:txBody>
        </p:sp>
        <p:sp>
          <p:nvSpPr>
            <p:cNvPr id="61" name="Freeform 60"/>
            <p:cNvSpPr/>
            <p:nvPr/>
          </p:nvSpPr>
          <p:spPr>
            <a:xfrm>
              <a:off x="10902372" y="3082873"/>
              <a:ext cx="1047750" cy="104775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C2021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154" tIns="159154" rIns="159154" bIns="159154" numCol="1" spcCol="1270" anchor="ctr" anchorCtr="0">
              <a:noAutofit/>
            </a:bodyPr>
            <a:lstStyle/>
            <a:p>
              <a:pPr lvl="0" algn="ctr" defTabSz="400050">
                <a:lnSpc>
                  <a:spcPct val="90000"/>
                </a:lnSpc>
                <a:spcBef>
                  <a:spcPct val="0"/>
                </a:spcBef>
                <a:spcAft>
                  <a:spcPct val="35000"/>
                </a:spcAft>
              </a:pPr>
              <a:r>
                <a:rPr lang="en-US" sz="900" dirty="0"/>
                <a:t>Present to faculty senate for approval</a:t>
              </a:r>
              <a:endParaRPr lang="en-US" sz="900" kern="1200" dirty="0"/>
            </a:p>
          </p:txBody>
        </p:sp>
        <p:cxnSp>
          <p:nvCxnSpPr>
            <p:cNvPr id="63" name="Straight Connector 62"/>
            <p:cNvCxnSpPr/>
            <p:nvPr/>
          </p:nvCxnSpPr>
          <p:spPr>
            <a:xfrm>
              <a:off x="11315371" y="4610317"/>
              <a:ext cx="671" cy="72815"/>
            </a:xfrm>
            <a:prstGeom prst="line">
              <a:avLst/>
            </a:prstGeom>
            <a:ln w="19050">
              <a:solidFill>
                <a:srgbClr val="C2021B"/>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flipH="1">
              <a:off x="11138399" y="4713273"/>
              <a:ext cx="369332" cy="701106"/>
            </a:xfrm>
            <a:prstGeom prst="rect">
              <a:avLst/>
            </a:prstGeom>
            <a:noFill/>
          </p:spPr>
          <p:txBody>
            <a:bodyPr vert="vert270" wrap="square" rtlCol="0">
              <a:spAutoFit/>
            </a:bodyPr>
            <a:lstStyle/>
            <a:p>
              <a:pPr algn="r"/>
              <a:r>
                <a:rPr lang="en-US" sz="1200" b="1" dirty="0">
                  <a:latin typeface="Calibri" panose="020F0502020204030204" pitchFamily="34" charset="0"/>
                </a:rPr>
                <a:t>TBD</a:t>
              </a:r>
            </a:p>
          </p:txBody>
        </p:sp>
        <p:sp>
          <p:nvSpPr>
            <p:cNvPr id="71" name="TextBox 70"/>
            <p:cNvSpPr txBox="1"/>
            <p:nvPr/>
          </p:nvSpPr>
          <p:spPr>
            <a:xfrm>
              <a:off x="9873500" y="3164610"/>
              <a:ext cx="1106289" cy="923330"/>
            </a:xfrm>
            <a:prstGeom prst="rect">
              <a:avLst/>
            </a:prstGeom>
            <a:noFill/>
          </p:spPr>
          <p:txBody>
            <a:bodyPr wrap="square" rtlCol="0">
              <a:spAutoFit/>
            </a:bodyPr>
            <a:lstStyle/>
            <a:p>
              <a:pPr algn="ctr"/>
              <a:r>
                <a:rPr lang="en-US" sz="900" dirty="0">
                  <a:latin typeface="Calibri" panose="020F0502020204030204" pitchFamily="34" charset="0"/>
                </a:rPr>
                <a:t>Options reduced to two and to be presented to the faculty senate for discussion and feedback. </a:t>
              </a:r>
            </a:p>
          </p:txBody>
        </p:sp>
        <p:sp>
          <p:nvSpPr>
            <p:cNvPr id="56" name="Freeform 55"/>
            <p:cNvSpPr/>
            <p:nvPr/>
          </p:nvSpPr>
          <p:spPr>
            <a:xfrm>
              <a:off x="543428" y="3124019"/>
              <a:ext cx="1047750" cy="1047750"/>
            </a:xfrm>
            <a:custGeom>
              <a:avLst/>
              <a:gdLst>
                <a:gd name="connsiteX0" fmla="*/ 0 w 1047750"/>
                <a:gd name="connsiteY0" fmla="*/ 523875 h 1047750"/>
                <a:gd name="connsiteX1" fmla="*/ 523875 w 1047750"/>
                <a:gd name="connsiteY1" fmla="*/ 0 h 1047750"/>
                <a:gd name="connsiteX2" fmla="*/ 1047750 w 1047750"/>
                <a:gd name="connsiteY2" fmla="*/ 523875 h 1047750"/>
                <a:gd name="connsiteX3" fmla="*/ 523875 w 1047750"/>
                <a:gd name="connsiteY3" fmla="*/ 1047750 h 1047750"/>
                <a:gd name="connsiteX4" fmla="*/ 0 w 1047750"/>
                <a:gd name="connsiteY4" fmla="*/ 523875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1047750">
                  <a:moveTo>
                    <a:pt x="0" y="523875"/>
                  </a:moveTo>
                  <a:cubicBezTo>
                    <a:pt x="0" y="234547"/>
                    <a:pt x="234547" y="0"/>
                    <a:pt x="523875" y="0"/>
                  </a:cubicBezTo>
                  <a:cubicBezTo>
                    <a:pt x="813203" y="0"/>
                    <a:pt x="1047750" y="234547"/>
                    <a:pt x="1047750" y="523875"/>
                  </a:cubicBezTo>
                  <a:cubicBezTo>
                    <a:pt x="1047750" y="813203"/>
                    <a:pt x="813203" y="1047750"/>
                    <a:pt x="523875" y="1047750"/>
                  </a:cubicBezTo>
                  <a:cubicBezTo>
                    <a:pt x="234547" y="1047750"/>
                    <a:pt x="0" y="813203"/>
                    <a:pt x="0" y="523875"/>
                  </a:cubicBezTo>
                  <a:close/>
                </a:path>
              </a:pathLst>
            </a:custGeom>
            <a:solidFill>
              <a:srgbClr val="C2021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9154" tIns="159154" rIns="159154" bIns="159154" numCol="1" spcCol="1270" anchor="ctr" anchorCtr="0">
              <a:noAutofit/>
            </a:bodyPr>
            <a:lstStyle/>
            <a:p>
              <a:pPr lvl="0" algn="ctr" defTabSz="400050">
                <a:lnSpc>
                  <a:spcPct val="90000"/>
                </a:lnSpc>
                <a:spcBef>
                  <a:spcPct val="0"/>
                </a:spcBef>
                <a:spcAft>
                  <a:spcPct val="35000"/>
                </a:spcAft>
              </a:pPr>
              <a:r>
                <a:rPr lang="en-US" sz="900" kern="1200" dirty="0"/>
                <a:t>Committee formed and first meeting held with briefing from President Hemphill</a:t>
              </a:r>
            </a:p>
          </p:txBody>
        </p:sp>
        <p:cxnSp>
          <p:nvCxnSpPr>
            <p:cNvPr id="59" name="Straight Connector 58"/>
            <p:cNvCxnSpPr/>
            <p:nvPr/>
          </p:nvCxnSpPr>
          <p:spPr>
            <a:xfrm>
              <a:off x="1127704" y="4635005"/>
              <a:ext cx="671" cy="72815"/>
            </a:xfrm>
            <a:prstGeom prst="line">
              <a:avLst/>
            </a:prstGeom>
            <a:ln w="19050">
              <a:solidFill>
                <a:srgbClr val="C2021B"/>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flipH="1">
              <a:off x="943038" y="4744499"/>
              <a:ext cx="369332" cy="922574"/>
            </a:xfrm>
            <a:prstGeom prst="rect">
              <a:avLst/>
            </a:prstGeom>
            <a:noFill/>
          </p:spPr>
          <p:txBody>
            <a:bodyPr vert="vert270" wrap="square" rtlCol="0" anchor="ctr">
              <a:spAutoFit/>
            </a:bodyPr>
            <a:lstStyle/>
            <a:p>
              <a:pPr algn="r"/>
              <a:r>
                <a:rPr lang="en-US" sz="1200" b="1" dirty="0">
                  <a:latin typeface="Calibri" panose="020F0502020204030204" pitchFamily="34" charset="0"/>
                </a:rPr>
                <a:t>May 2018</a:t>
              </a:r>
            </a:p>
          </p:txBody>
        </p:sp>
        <p:sp>
          <p:nvSpPr>
            <p:cNvPr id="66" name="TextBox 65"/>
            <p:cNvSpPr txBox="1"/>
            <p:nvPr/>
          </p:nvSpPr>
          <p:spPr>
            <a:xfrm>
              <a:off x="1515460" y="3219126"/>
              <a:ext cx="1200370" cy="923330"/>
            </a:xfrm>
            <a:prstGeom prst="rect">
              <a:avLst/>
            </a:prstGeom>
            <a:noFill/>
          </p:spPr>
          <p:txBody>
            <a:bodyPr wrap="square" rtlCol="0">
              <a:spAutoFit/>
            </a:bodyPr>
            <a:lstStyle/>
            <a:p>
              <a:pPr algn="ctr"/>
              <a:r>
                <a:rPr lang="en-US" sz="900" dirty="0">
                  <a:latin typeface="Calibri" panose="020F0502020204030204" pitchFamily="34" charset="0"/>
                </a:rPr>
                <a:t>Understand the scope of the project and identify peer and Commonwealth institutions for policy review </a:t>
              </a:r>
            </a:p>
          </p:txBody>
        </p:sp>
        <p:sp>
          <p:nvSpPr>
            <p:cNvPr id="51" name="TextBox 50">
              <a:extLst>
                <a:ext uri="{FF2B5EF4-FFF2-40B4-BE49-F238E27FC236}">
                  <a16:creationId xmlns:a16="http://schemas.microsoft.com/office/drawing/2014/main" id="{BC05D06A-2FE4-434B-A083-9A9D82AD77DC}"/>
                </a:ext>
              </a:extLst>
            </p:cNvPr>
            <p:cNvSpPr txBox="1"/>
            <p:nvPr/>
          </p:nvSpPr>
          <p:spPr>
            <a:xfrm>
              <a:off x="4350140" y="2059895"/>
              <a:ext cx="915635" cy="276999"/>
            </a:xfrm>
            <a:prstGeom prst="rect">
              <a:avLst/>
            </a:prstGeom>
            <a:noFill/>
          </p:spPr>
          <p:txBody>
            <a:bodyPr wrap="none" rtlCol="0">
              <a:spAutoFit/>
            </a:bodyPr>
            <a:lstStyle/>
            <a:p>
              <a:r>
                <a:rPr lang="en-US" sz="1200" b="1" dirty="0"/>
                <a:t>Completed</a:t>
              </a:r>
            </a:p>
          </p:txBody>
        </p:sp>
        <p:sp>
          <p:nvSpPr>
            <p:cNvPr id="54" name="Left Brace 53">
              <a:extLst>
                <a:ext uri="{FF2B5EF4-FFF2-40B4-BE49-F238E27FC236}">
                  <a16:creationId xmlns:a16="http://schemas.microsoft.com/office/drawing/2014/main" id="{C61D222E-C292-4924-864B-00F083C1386A}"/>
                </a:ext>
              </a:extLst>
            </p:cNvPr>
            <p:cNvSpPr/>
            <p:nvPr/>
          </p:nvSpPr>
          <p:spPr>
            <a:xfrm rot="5400000">
              <a:off x="10667517" y="1352232"/>
              <a:ext cx="218313" cy="2474783"/>
            </a:xfrm>
            <a:prstGeom prst="lef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00B050"/>
                </a:solidFill>
              </a:endParaRPr>
            </a:p>
          </p:txBody>
        </p:sp>
        <p:sp>
          <p:nvSpPr>
            <p:cNvPr id="62" name="TextBox 61">
              <a:extLst>
                <a:ext uri="{FF2B5EF4-FFF2-40B4-BE49-F238E27FC236}">
                  <a16:creationId xmlns:a16="http://schemas.microsoft.com/office/drawing/2014/main" id="{FE914461-B4E8-4E90-BAFD-5B03D788D988}"/>
                </a:ext>
              </a:extLst>
            </p:cNvPr>
            <p:cNvSpPr txBox="1"/>
            <p:nvPr/>
          </p:nvSpPr>
          <p:spPr>
            <a:xfrm>
              <a:off x="10356911" y="2064126"/>
              <a:ext cx="761747" cy="276999"/>
            </a:xfrm>
            <a:prstGeom prst="rect">
              <a:avLst/>
            </a:prstGeom>
            <a:noFill/>
          </p:spPr>
          <p:txBody>
            <a:bodyPr wrap="none" rtlCol="0">
              <a:spAutoFit/>
            </a:bodyPr>
            <a:lstStyle/>
            <a:p>
              <a:r>
                <a:rPr lang="en-US" sz="1200" b="1" dirty="0"/>
                <a:t>Ongoing</a:t>
              </a:r>
            </a:p>
          </p:txBody>
        </p:sp>
        <p:sp>
          <p:nvSpPr>
            <p:cNvPr id="65" name="Left Brace 64">
              <a:extLst>
                <a:ext uri="{FF2B5EF4-FFF2-40B4-BE49-F238E27FC236}">
                  <a16:creationId xmlns:a16="http://schemas.microsoft.com/office/drawing/2014/main" id="{BBA38700-ABEA-4088-90DE-1FCD511DC4DD}"/>
                </a:ext>
              </a:extLst>
            </p:cNvPr>
            <p:cNvSpPr/>
            <p:nvPr/>
          </p:nvSpPr>
          <p:spPr>
            <a:xfrm rot="5400000">
              <a:off x="4761612" y="-1920570"/>
              <a:ext cx="218312" cy="9016256"/>
            </a:xfrm>
            <a:prstGeom prst="lef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tx1">
                    <a:lumMod val="50000"/>
                    <a:lumOff val="50000"/>
                  </a:schemeClr>
                </a:solidFill>
              </a:endParaRPr>
            </a:p>
          </p:txBody>
        </p:sp>
      </p:grpSp>
      <p:pic>
        <p:nvPicPr>
          <p:cNvPr id="79" name="Picture 78">
            <a:extLst>
              <a:ext uri="{FF2B5EF4-FFF2-40B4-BE49-F238E27FC236}">
                <a16:creationId xmlns:a16="http://schemas.microsoft.com/office/drawing/2014/main" id="{DE876EE8-6D33-4A90-BD03-CD4D707CE71F}"/>
              </a:ext>
            </a:extLst>
          </p:cNvPr>
          <p:cNvPicPr>
            <a:picLocks noChangeAspect="1"/>
          </p:cNvPicPr>
          <p:nvPr/>
        </p:nvPicPr>
        <p:blipFill>
          <a:blip r:embed="rId3"/>
          <a:stretch>
            <a:fillRect/>
          </a:stretch>
        </p:blipFill>
        <p:spPr>
          <a:xfrm rot="21262139">
            <a:off x="6658484" y="2369605"/>
            <a:ext cx="1302436" cy="946254"/>
          </a:xfrm>
          <a:prstGeom prst="rect">
            <a:avLst/>
          </a:prstGeom>
          <a:ln>
            <a:noFill/>
          </a:ln>
          <a:effectLst>
            <a:outerShdw blurRad="292100" dist="139700" dir="2700000" algn="tl" rotWithShape="0">
              <a:srgbClr val="333333">
                <a:alpha val="65000"/>
              </a:srgbClr>
            </a:outerShdw>
          </a:effectLst>
        </p:spPr>
      </p:pic>
      <p:grpSp>
        <p:nvGrpSpPr>
          <p:cNvPr id="5" name="Group 4">
            <a:extLst>
              <a:ext uri="{FF2B5EF4-FFF2-40B4-BE49-F238E27FC236}">
                <a16:creationId xmlns:a16="http://schemas.microsoft.com/office/drawing/2014/main" id="{2C70433C-7DB7-44C9-9ED9-51E758C2F60D}"/>
              </a:ext>
            </a:extLst>
          </p:cNvPr>
          <p:cNvGrpSpPr/>
          <p:nvPr/>
        </p:nvGrpSpPr>
        <p:grpSpPr>
          <a:xfrm>
            <a:off x="916764" y="1075578"/>
            <a:ext cx="3372795" cy="2367363"/>
            <a:chOff x="649455" y="914129"/>
            <a:chExt cx="3372795" cy="2367363"/>
          </a:xfrm>
        </p:grpSpPr>
        <p:pic>
          <p:nvPicPr>
            <p:cNvPr id="80" name="Picture 79">
              <a:extLst>
                <a:ext uri="{FF2B5EF4-FFF2-40B4-BE49-F238E27FC236}">
                  <a16:creationId xmlns:a16="http://schemas.microsoft.com/office/drawing/2014/main" id="{D012A16E-0707-4175-A149-95D2E818A8E6}"/>
                </a:ext>
              </a:extLst>
            </p:cNvPr>
            <p:cNvPicPr>
              <a:picLocks noChangeAspect="1"/>
            </p:cNvPicPr>
            <p:nvPr/>
          </p:nvPicPr>
          <p:blipFill>
            <a:blip r:embed="rId4"/>
            <a:stretch>
              <a:fillRect/>
            </a:stretch>
          </p:blipFill>
          <p:spPr>
            <a:xfrm rot="570806">
              <a:off x="1938312" y="2254409"/>
              <a:ext cx="2083938" cy="1027083"/>
            </a:xfrm>
            <a:prstGeom prst="rect">
              <a:avLst/>
            </a:prstGeom>
            <a:ln>
              <a:noFill/>
            </a:ln>
            <a:effectLst>
              <a:outerShdw blurRad="292100" dist="139700" dir="2700000" algn="tl" rotWithShape="0">
                <a:srgbClr val="333333">
                  <a:alpha val="65000"/>
                </a:srgbClr>
              </a:outerShdw>
            </a:effectLst>
          </p:spPr>
        </p:pic>
        <p:pic>
          <p:nvPicPr>
            <p:cNvPr id="81" name="Picture 80">
              <a:extLst>
                <a:ext uri="{FF2B5EF4-FFF2-40B4-BE49-F238E27FC236}">
                  <a16:creationId xmlns:a16="http://schemas.microsoft.com/office/drawing/2014/main" id="{DFD1A7B2-06A6-4D09-9AB8-44969F935CA8}"/>
                </a:ext>
              </a:extLst>
            </p:cNvPr>
            <p:cNvPicPr>
              <a:picLocks noChangeAspect="1"/>
            </p:cNvPicPr>
            <p:nvPr/>
          </p:nvPicPr>
          <p:blipFill>
            <a:blip r:embed="rId5"/>
            <a:stretch>
              <a:fillRect/>
            </a:stretch>
          </p:blipFill>
          <p:spPr>
            <a:xfrm rot="21286062">
              <a:off x="649455" y="2284203"/>
              <a:ext cx="1839658" cy="910910"/>
            </a:xfrm>
            <a:prstGeom prst="rect">
              <a:avLst/>
            </a:prstGeom>
            <a:ln>
              <a:noFill/>
            </a:ln>
            <a:effectLst>
              <a:outerShdw blurRad="292100" dist="139700" dir="2700000" algn="tl" rotWithShape="0">
                <a:srgbClr val="333333">
                  <a:alpha val="65000"/>
                </a:srgbClr>
              </a:outerShdw>
            </a:effectLst>
          </p:spPr>
        </p:pic>
        <p:pic>
          <p:nvPicPr>
            <p:cNvPr id="88" name="Picture 87">
              <a:extLst>
                <a:ext uri="{FF2B5EF4-FFF2-40B4-BE49-F238E27FC236}">
                  <a16:creationId xmlns:a16="http://schemas.microsoft.com/office/drawing/2014/main" id="{43E1E6A2-8C75-4007-815C-6DDFAECDF8ED}"/>
                </a:ext>
              </a:extLst>
            </p:cNvPr>
            <p:cNvPicPr>
              <a:picLocks noChangeAspect="1"/>
            </p:cNvPicPr>
            <p:nvPr/>
          </p:nvPicPr>
          <p:blipFill>
            <a:blip r:embed="rId6"/>
            <a:stretch>
              <a:fillRect/>
            </a:stretch>
          </p:blipFill>
          <p:spPr>
            <a:xfrm>
              <a:off x="1965564" y="914129"/>
              <a:ext cx="1623414" cy="1120755"/>
            </a:xfrm>
            <a:prstGeom prst="rect">
              <a:avLst/>
            </a:prstGeom>
            <a:ln>
              <a:noFill/>
            </a:ln>
            <a:effectLst>
              <a:outerShdw blurRad="292100" dist="139700" dir="2700000" algn="tl" rotWithShape="0">
                <a:srgbClr val="333333">
                  <a:alpha val="65000"/>
                </a:srgbClr>
              </a:outerShdw>
            </a:effectLst>
          </p:spPr>
        </p:pic>
        <p:pic>
          <p:nvPicPr>
            <p:cNvPr id="90" name="Picture 89">
              <a:extLst>
                <a:ext uri="{FF2B5EF4-FFF2-40B4-BE49-F238E27FC236}">
                  <a16:creationId xmlns:a16="http://schemas.microsoft.com/office/drawing/2014/main" id="{AE0D9BC1-C6D4-43B9-8839-1128A40B6593}"/>
                </a:ext>
              </a:extLst>
            </p:cNvPr>
            <p:cNvPicPr>
              <a:picLocks noChangeAspect="1"/>
            </p:cNvPicPr>
            <p:nvPr/>
          </p:nvPicPr>
          <p:blipFill>
            <a:blip r:embed="rId7"/>
            <a:stretch>
              <a:fillRect/>
            </a:stretch>
          </p:blipFill>
          <p:spPr>
            <a:xfrm rot="20914932">
              <a:off x="714324" y="1249155"/>
              <a:ext cx="1623414" cy="1136681"/>
            </a:xfrm>
            <a:prstGeom prst="rect">
              <a:avLst/>
            </a:prstGeom>
            <a:ln>
              <a:noFill/>
            </a:ln>
            <a:effectLst>
              <a:outerShdw blurRad="292100" dist="139700" dir="2700000" algn="tl" rotWithShape="0">
                <a:srgbClr val="333333">
                  <a:alpha val="65000"/>
                </a:srgbClr>
              </a:outerShdw>
            </a:effectLst>
          </p:spPr>
        </p:pic>
        <p:pic>
          <p:nvPicPr>
            <p:cNvPr id="91" name="Picture 90">
              <a:extLst>
                <a:ext uri="{FF2B5EF4-FFF2-40B4-BE49-F238E27FC236}">
                  <a16:creationId xmlns:a16="http://schemas.microsoft.com/office/drawing/2014/main" id="{032FA54B-AF5D-40D8-94F4-CA3A5B3D450A}"/>
                </a:ext>
              </a:extLst>
            </p:cNvPr>
            <p:cNvPicPr>
              <a:picLocks noChangeAspect="1"/>
            </p:cNvPicPr>
            <p:nvPr/>
          </p:nvPicPr>
          <p:blipFill>
            <a:blip r:embed="rId8"/>
            <a:stretch>
              <a:fillRect/>
            </a:stretch>
          </p:blipFill>
          <p:spPr>
            <a:xfrm rot="579030">
              <a:off x="2497374" y="1501805"/>
              <a:ext cx="1393798" cy="989231"/>
            </a:xfrm>
            <a:prstGeom prst="rect">
              <a:avLst/>
            </a:prstGeom>
            <a:ln>
              <a:noFill/>
            </a:ln>
            <a:effectLst>
              <a:outerShdw blurRad="292100" dist="139700" dir="2700000" algn="tl" rotWithShape="0">
                <a:srgbClr val="333333">
                  <a:alpha val="65000"/>
                </a:srgbClr>
              </a:outerShdw>
            </a:effectLst>
          </p:spPr>
        </p:pic>
      </p:grpSp>
      <p:pic>
        <p:nvPicPr>
          <p:cNvPr id="94" name="Picture 93">
            <a:extLst>
              <a:ext uri="{FF2B5EF4-FFF2-40B4-BE49-F238E27FC236}">
                <a16:creationId xmlns:a16="http://schemas.microsoft.com/office/drawing/2014/main" id="{C0308985-F556-48C0-9FAB-CFD49BF12BB9}"/>
              </a:ext>
            </a:extLst>
          </p:cNvPr>
          <p:cNvPicPr>
            <a:picLocks noChangeAspect="1"/>
          </p:cNvPicPr>
          <p:nvPr/>
        </p:nvPicPr>
        <p:blipFill>
          <a:blip r:embed="rId9"/>
          <a:stretch>
            <a:fillRect/>
          </a:stretch>
        </p:blipFill>
        <p:spPr>
          <a:xfrm>
            <a:off x="5272953" y="2082153"/>
            <a:ext cx="993971" cy="1204374"/>
          </a:xfrm>
          <a:prstGeom prst="rect">
            <a:avLst/>
          </a:prstGeom>
          <a:ln>
            <a:noFill/>
          </a:ln>
          <a:effectLst>
            <a:outerShdw blurRad="292100" dist="139700" dir="2700000" algn="tl" rotWithShape="0">
              <a:srgbClr val="333333">
                <a:alpha val="65000"/>
              </a:srgbClr>
            </a:outerShdw>
          </a:effectLst>
        </p:spPr>
      </p:pic>
      <p:pic>
        <p:nvPicPr>
          <p:cNvPr id="95" name="Picture 94">
            <a:extLst>
              <a:ext uri="{FF2B5EF4-FFF2-40B4-BE49-F238E27FC236}">
                <a16:creationId xmlns:a16="http://schemas.microsoft.com/office/drawing/2014/main" id="{CCD7F9B9-459A-4083-B191-150A5B6A893F}"/>
              </a:ext>
            </a:extLst>
          </p:cNvPr>
          <p:cNvPicPr>
            <a:picLocks noChangeAspect="1"/>
          </p:cNvPicPr>
          <p:nvPr/>
        </p:nvPicPr>
        <p:blipFill>
          <a:blip r:embed="rId10"/>
          <a:stretch>
            <a:fillRect/>
          </a:stretch>
        </p:blipFill>
        <p:spPr>
          <a:xfrm>
            <a:off x="7474735" y="1741658"/>
            <a:ext cx="951216" cy="1250778"/>
          </a:xfrm>
          <a:prstGeom prst="rect">
            <a:avLst/>
          </a:prstGeom>
          <a:ln>
            <a:noFill/>
          </a:ln>
          <a:effectLst>
            <a:outerShdw blurRad="292100" dist="139700" dir="2700000" algn="tl" rotWithShape="0">
              <a:srgbClr val="333333">
                <a:alpha val="65000"/>
              </a:srgbClr>
            </a:outerShdw>
          </a:effectLst>
        </p:spPr>
      </p:pic>
      <p:pic>
        <p:nvPicPr>
          <p:cNvPr id="96" name="Picture 95">
            <a:extLst>
              <a:ext uri="{FF2B5EF4-FFF2-40B4-BE49-F238E27FC236}">
                <a16:creationId xmlns:a16="http://schemas.microsoft.com/office/drawing/2014/main" id="{16ED245A-4739-4F81-8311-90930CEF487D}"/>
              </a:ext>
            </a:extLst>
          </p:cNvPr>
          <p:cNvPicPr>
            <a:picLocks noChangeAspect="1"/>
          </p:cNvPicPr>
          <p:nvPr/>
        </p:nvPicPr>
        <p:blipFill>
          <a:blip r:embed="rId11"/>
          <a:stretch>
            <a:fillRect/>
          </a:stretch>
        </p:blipFill>
        <p:spPr>
          <a:xfrm rot="473320">
            <a:off x="8106282" y="2049573"/>
            <a:ext cx="1026732" cy="13797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2559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F4FFB6-C9E0-4C8B-8DA0-3201EA6460F7}"/>
              </a:ext>
            </a:extLst>
          </p:cNvPr>
          <p:cNvSpPr txBox="1"/>
          <p:nvPr/>
        </p:nvSpPr>
        <p:spPr>
          <a:xfrm>
            <a:off x="5052060" y="491490"/>
            <a:ext cx="7395210" cy="646331"/>
          </a:xfrm>
          <a:prstGeom prst="rect">
            <a:avLst/>
          </a:prstGeom>
          <a:solidFill>
            <a:srgbClr val="C2021B"/>
          </a:solidFill>
        </p:spPr>
        <p:txBody>
          <a:bodyPr wrap="square" rtlCol="0">
            <a:spAutoFit/>
          </a:bodyPr>
          <a:lstStyle/>
          <a:p>
            <a:r>
              <a:rPr lang="en-US" sz="3600" dirty="0">
                <a:solidFill>
                  <a:schemeClr val="bg1"/>
                </a:solidFill>
              </a:rPr>
              <a:t>Guiding Principles </a:t>
            </a:r>
          </a:p>
        </p:txBody>
      </p:sp>
      <p:sp>
        <p:nvSpPr>
          <p:cNvPr id="3" name="Rectangle 2">
            <a:extLst>
              <a:ext uri="{FF2B5EF4-FFF2-40B4-BE49-F238E27FC236}">
                <a16:creationId xmlns:a16="http://schemas.microsoft.com/office/drawing/2014/main" id="{588A56FE-B8E7-4898-A2BD-384178E272A6}"/>
              </a:ext>
            </a:extLst>
          </p:cNvPr>
          <p:cNvSpPr/>
          <p:nvPr/>
        </p:nvSpPr>
        <p:spPr>
          <a:xfrm>
            <a:off x="486198" y="1919678"/>
            <a:ext cx="11491313" cy="3982822"/>
          </a:xfrm>
          <a:prstGeom prst="rect">
            <a:avLst/>
          </a:prstGeom>
        </p:spPr>
        <p:txBody>
          <a:bodyPr wrap="square">
            <a:spAutoFit/>
          </a:bodyPr>
          <a:lstStyle/>
          <a:p>
            <a:pPr marL="285750" lvl="0" indent="-285750">
              <a:buFont typeface="Arial" panose="020B0604020202020204" pitchFamily="34" charset="0"/>
              <a:buChar char="•"/>
            </a:pPr>
            <a:r>
              <a:rPr lang="en-US" sz="2400" dirty="0"/>
              <a:t>Employees are compensated for the job they have at that time. </a:t>
            </a:r>
          </a:p>
          <a:p>
            <a:pPr marL="285750" lvl="0" indent="-285750">
              <a:buFont typeface="Arial" panose="020B0604020202020204" pitchFamily="34" charset="0"/>
              <a:buChar char="•"/>
            </a:pPr>
            <a:r>
              <a:rPr lang="en-US" sz="2400" dirty="0"/>
              <a:t>There is no automatic link between salaries earned as an administrator and the salary earned upon return as a faculty member. </a:t>
            </a:r>
          </a:p>
          <a:p>
            <a:pPr marL="285750" lvl="0" indent="-285750">
              <a:buFont typeface="Arial" panose="020B0604020202020204" pitchFamily="34" charset="0"/>
              <a:buChar char="•"/>
            </a:pPr>
            <a:r>
              <a:rPr lang="en-US" sz="2400" dirty="0"/>
              <a:t>Appointments to administrative and professional faculty positions are term appointments. No aspects of tenure or continued appointment are assumed or involved. </a:t>
            </a:r>
          </a:p>
          <a:p>
            <a:pPr marL="285750" lvl="0" indent="-285750">
              <a:buFont typeface="Arial" panose="020B0604020202020204" pitchFamily="34" charset="0"/>
              <a:buChar char="•"/>
            </a:pPr>
            <a:r>
              <a:rPr lang="en-US" sz="2400" dirty="0"/>
              <a:t>An administrator’s post-administrative appointment to a department/cost center should not be a financial burden to that unit</a:t>
            </a:r>
            <a:r>
              <a:rPr lang="en-US" sz="2400" b="1" dirty="0"/>
              <a:t>. </a:t>
            </a:r>
            <a:r>
              <a:rPr lang="en-US" sz="2400" dirty="0"/>
              <a:t> </a:t>
            </a:r>
          </a:p>
          <a:p>
            <a:pPr marL="285750" lvl="0" indent="-285750">
              <a:buFont typeface="Arial" panose="020B0604020202020204" pitchFamily="34" charset="0"/>
              <a:buChar char="•"/>
            </a:pPr>
            <a:r>
              <a:rPr lang="en-US" sz="2400" dirty="0"/>
              <a:t>Salaries and retreat packages should balance length of service and performance in administrative positions with good stewardship of university resources.</a:t>
            </a:r>
          </a:p>
          <a:p>
            <a:pPr marL="342900" marR="0" lvl="0" indent="-342900">
              <a:lnSpc>
                <a:spcPct val="107000"/>
              </a:lnSpc>
              <a:spcBef>
                <a:spcPts val="0"/>
              </a:spcBef>
              <a:spcAft>
                <a:spcPts val="0"/>
              </a:spcAft>
              <a:buFont typeface="Courier New" panose="02070309020205020404" pitchFamily="49" charset="0"/>
              <a:buChar char="o"/>
            </a:pP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0378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F4FFB6-C9E0-4C8B-8DA0-3201EA6460F7}"/>
              </a:ext>
            </a:extLst>
          </p:cNvPr>
          <p:cNvSpPr txBox="1"/>
          <p:nvPr/>
        </p:nvSpPr>
        <p:spPr>
          <a:xfrm>
            <a:off x="5052060" y="491490"/>
            <a:ext cx="7395210" cy="646331"/>
          </a:xfrm>
          <a:prstGeom prst="rect">
            <a:avLst/>
          </a:prstGeom>
          <a:solidFill>
            <a:srgbClr val="C2021B"/>
          </a:solidFill>
        </p:spPr>
        <p:txBody>
          <a:bodyPr wrap="square" rtlCol="0">
            <a:spAutoFit/>
          </a:bodyPr>
          <a:lstStyle/>
          <a:p>
            <a:r>
              <a:rPr lang="en-US" sz="3600" dirty="0">
                <a:solidFill>
                  <a:schemeClr val="bg1"/>
                </a:solidFill>
              </a:rPr>
              <a:t>Key Recommendations</a:t>
            </a:r>
          </a:p>
        </p:txBody>
      </p:sp>
      <p:sp>
        <p:nvSpPr>
          <p:cNvPr id="3" name="Rectangle 2">
            <a:extLst>
              <a:ext uri="{FF2B5EF4-FFF2-40B4-BE49-F238E27FC236}">
                <a16:creationId xmlns:a16="http://schemas.microsoft.com/office/drawing/2014/main" id="{588A56FE-B8E7-4898-A2BD-384178E272A6}"/>
              </a:ext>
            </a:extLst>
          </p:cNvPr>
          <p:cNvSpPr/>
          <p:nvPr/>
        </p:nvSpPr>
        <p:spPr>
          <a:xfrm>
            <a:off x="587799" y="1400389"/>
            <a:ext cx="10238246" cy="3167342"/>
          </a:xfrm>
          <a:prstGeom prst="rect">
            <a:avLst/>
          </a:prstGeom>
        </p:spPr>
        <p:txBody>
          <a:bodyPr wrap="square">
            <a:spAutoFit/>
          </a:bodyPr>
          <a:lstStyle/>
          <a:p>
            <a:pPr marL="342900" marR="0" lvl="0" indent="-342900">
              <a:lnSpc>
                <a:spcPct val="107000"/>
              </a:lnSpc>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Guidelines only – Human Resources will write final policy</a:t>
            </a:r>
          </a:p>
          <a:p>
            <a:pPr marL="342900" marR="0" lvl="0" indent="-342900">
              <a:lnSpc>
                <a:spcPct val="107000"/>
              </a:lnSpc>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Apply to academic administrator positions including</a:t>
            </a:r>
          </a:p>
          <a:p>
            <a:pPr marL="914400" lvl="1" indent="-457200">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Provost and Associate Provosts</a:t>
            </a:r>
          </a:p>
          <a:p>
            <a:pPr marL="914400" lvl="1" indent="-457200">
              <a:lnSpc>
                <a:spcPct val="107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Deans and Associate Deans</a:t>
            </a:r>
          </a:p>
          <a:p>
            <a:pPr marL="342900" marR="0" lvl="0" indent="-342900">
              <a:lnSpc>
                <a:spcPct val="107000"/>
              </a:lnSpc>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Apply to internal </a:t>
            </a:r>
            <a:r>
              <a:rPr lang="en-US" sz="2800" i="1" dirty="0">
                <a:latin typeface="Calibri" panose="020F0502020204030204" pitchFamily="34" charset="0"/>
                <a:ea typeface="Calibri" panose="020F0502020204030204" pitchFamily="34" charset="0"/>
                <a:cs typeface="Times New Roman" panose="02020603050405020304" pitchFamily="18" charset="0"/>
              </a:rPr>
              <a:t>and</a:t>
            </a:r>
            <a:r>
              <a:rPr lang="en-US" sz="2800" dirty="0">
                <a:latin typeface="Calibri" panose="020F0502020204030204" pitchFamily="34" charset="0"/>
                <a:ea typeface="Calibri" panose="020F0502020204030204" pitchFamily="34" charset="0"/>
                <a:cs typeface="Times New Roman" panose="02020603050405020304" pitchFamily="18" charset="0"/>
              </a:rPr>
              <a:t> external hires</a:t>
            </a:r>
          </a:p>
          <a:p>
            <a:pPr marL="342900" marR="0" lvl="0" indent="-342900">
              <a:lnSpc>
                <a:spcPct val="107000"/>
              </a:lnSpc>
              <a:spcBef>
                <a:spcPts val="0"/>
              </a:spcBef>
              <a:spcAft>
                <a:spcPts val="0"/>
              </a:spcAft>
              <a:buFont typeface="Courier New" panose="02070309020205020404" pitchFamily="49" charset="0"/>
              <a:buChar char="o"/>
            </a:pPr>
            <a:r>
              <a:rPr lang="en-US" sz="2800" dirty="0">
                <a:latin typeface="Calibri" panose="020F0502020204030204" pitchFamily="34" charset="0"/>
                <a:ea typeface="Calibri" panose="020F0502020204030204" pitchFamily="34" charset="0"/>
                <a:cs typeface="Times New Roman" panose="02020603050405020304" pitchFamily="18" charset="0"/>
              </a:rPr>
              <a:t>Apply to </a:t>
            </a:r>
            <a:r>
              <a:rPr lang="en-US" sz="2800" i="1" dirty="0">
                <a:latin typeface="Calibri" panose="020F0502020204030204" pitchFamily="34" charset="0"/>
                <a:ea typeface="Calibri" panose="020F0502020204030204" pitchFamily="34" charset="0"/>
                <a:cs typeface="Times New Roman" panose="02020603050405020304" pitchFamily="18" charset="0"/>
              </a:rPr>
              <a:t>future</a:t>
            </a:r>
            <a:r>
              <a:rPr lang="en-US" sz="2800" dirty="0">
                <a:latin typeface="Calibri" panose="020F0502020204030204" pitchFamily="34" charset="0"/>
                <a:ea typeface="Calibri" panose="020F0502020204030204" pitchFamily="34" charset="0"/>
                <a:cs typeface="Times New Roman" panose="02020603050405020304" pitchFamily="18" charset="0"/>
              </a:rPr>
              <a:t> contracts only </a:t>
            </a:r>
          </a:p>
          <a:p>
            <a:pPr marL="342900" marR="0" lvl="0" indent="-342900">
              <a:lnSpc>
                <a:spcPct val="107000"/>
              </a:lnSpc>
              <a:spcBef>
                <a:spcPts val="0"/>
              </a:spcBef>
              <a:spcAft>
                <a:spcPts val="0"/>
              </a:spcAft>
              <a:buFont typeface="Courier New" panose="02070309020205020404" pitchFamily="49" charset="0"/>
              <a:buChar char="o"/>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2387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52060" y="491490"/>
            <a:ext cx="7395210" cy="646331"/>
          </a:xfrm>
          <a:prstGeom prst="rect">
            <a:avLst/>
          </a:prstGeom>
          <a:solidFill>
            <a:srgbClr val="C2021B"/>
          </a:solidFill>
        </p:spPr>
        <p:txBody>
          <a:bodyPr wrap="square" rtlCol="0">
            <a:spAutoFit/>
          </a:bodyPr>
          <a:lstStyle/>
          <a:p>
            <a:r>
              <a:rPr lang="en-US" sz="3600" dirty="0">
                <a:solidFill>
                  <a:schemeClr val="bg1"/>
                </a:solidFill>
              </a:rPr>
              <a:t>Key Recommendations Option 1</a:t>
            </a:r>
          </a:p>
        </p:txBody>
      </p:sp>
      <p:sp>
        <p:nvSpPr>
          <p:cNvPr id="2" name="Rectangle 1">
            <a:extLst>
              <a:ext uri="{FF2B5EF4-FFF2-40B4-BE49-F238E27FC236}">
                <a16:creationId xmlns:a16="http://schemas.microsoft.com/office/drawing/2014/main" id="{53AB4522-9006-4BF8-B949-C44EADF8F8D3}"/>
              </a:ext>
            </a:extLst>
          </p:cNvPr>
          <p:cNvSpPr/>
          <p:nvPr/>
        </p:nvSpPr>
        <p:spPr>
          <a:xfrm>
            <a:off x="-191911" y="1382286"/>
            <a:ext cx="11046404" cy="4093428"/>
          </a:xfrm>
          <a:prstGeom prst="rect">
            <a:avLst/>
          </a:prstGeom>
        </p:spPr>
        <p:txBody>
          <a:bodyPr wrap="square">
            <a:spAutoFit/>
          </a:bodyPr>
          <a:lstStyle/>
          <a:p>
            <a:pPr marL="914400" marR="0">
              <a:spcBef>
                <a:spcPts val="0"/>
              </a:spcBef>
              <a:spcAft>
                <a:spcPts val="0"/>
              </a:spcAft>
            </a:pPr>
            <a:r>
              <a:rPr lang="en-US" sz="1600" dirty="0">
                <a:solidFill>
                  <a:srgbClr val="1F497D"/>
                </a:solidFill>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pPr marL="457200" marR="0">
              <a:spcBef>
                <a:spcPts val="0"/>
              </a:spcBef>
              <a:spcAft>
                <a:spcPts val="0"/>
              </a:spcAft>
            </a:pPr>
            <a:r>
              <a:rPr lang="en-US" sz="1600" dirty="0">
                <a:solidFill>
                  <a:srgbClr val="1F497D"/>
                </a:solidFill>
                <a:latin typeface="Calibri" panose="020F0502020204030204" pitchFamily="34" charset="0"/>
                <a:ea typeface="Calibri" panose="020F0502020204030204" pitchFamily="34" charset="0"/>
              </a:rPr>
              <a:t>          </a:t>
            </a:r>
            <a:r>
              <a:rPr lang="en-US" sz="2000" dirty="0">
                <a:solidFill>
                  <a:srgbClr val="0070C0"/>
                </a:solidFill>
                <a:latin typeface="Arial" panose="020B0604020202020204" pitchFamily="34" charset="0"/>
                <a:ea typeface="Calibri" panose="020F0502020204030204" pitchFamily="34" charset="0"/>
              </a:rPr>
              <a:t>Option 1</a:t>
            </a:r>
            <a:r>
              <a:rPr lang="en-US" sz="2000" dirty="0">
                <a:solidFill>
                  <a:srgbClr val="1F497D"/>
                </a:solidFill>
                <a:latin typeface="Arial" panose="020B0604020202020204" pitchFamily="34" charset="0"/>
                <a:ea typeface="Calibri" panose="020F0502020204030204" pitchFamily="34" charset="0"/>
              </a:rPr>
              <a:t>: </a:t>
            </a:r>
            <a:r>
              <a:rPr lang="en-US" sz="2000" dirty="0">
                <a:solidFill>
                  <a:srgbClr val="2E75B6"/>
                </a:solidFill>
                <a:latin typeface="Arial" panose="020B0604020202020204" pitchFamily="34" charset="0"/>
                <a:ea typeface="Calibri" panose="020F0502020204030204" pitchFamily="34" charset="0"/>
              </a:rPr>
              <a:t>Faculty Prior or Average</a:t>
            </a:r>
            <a:endParaRPr lang="en-US" sz="1600" dirty="0">
              <a:latin typeface="Calibri" panose="020F0502020204030204" pitchFamily="34" charset="0"/>
              <a:ea typeface="Calibri" panose="020F0502020204030204" pitchFamily="34" charset="0"/>
            </a:endParaRPr>
          </a:p>
          <a:p>
            <a:pPr marL="914400" marR="0">
              <a:spcBef>
                <a:spcPts val="0"/>
              </a:spcBef>
              <a:spcAft>
                <a:spcPts val="0"/>
              </a:spcAft>
            </a:pPr>
            <a:r>
              <a:rPr lang="en-US" sz="1600" dirty="0">
                <a:latin typeface="Calibri" panose="020F0502020204030204" pitchFamily="34" charset="0"/>
                <a:ea typeface="Calibri" panose="020F0502020204030204" pitchFamily="34" charset="0"/>
              </a:rPr>
              <a:t> </a:t>
            </a:r>
          </a:p>
          <a:p>
            <a:pPr marL="914400"/>
            <a:r>
              <a:rPr lang="en-US" sz="1600" dirty="0">
                <a:latin typeface="Arial" panose="020B0604020202020204" pitchFamily="34" charset="0"/>
              </a:rPr>
              <a:t>For </a:t>
            </a:r>
            <a:r>
              <a:rPr lang="en-US" sz="1600" b="1" dirty="0">
                <a:latin typeface="Arial" panose="020B0604020202020204" pitchFamily="34" charset="0"/>
              </a:rPr>
              <a:t>internal promotions to administrative appointments</a:t>
            </a:r>
            <a:r>
              <a:rPr lang="en-US" sz="1600" dirty="0">
                <a:latin typeface="Arial" panose="020B0604020202020204" pitchFamily="34" charset="0"/>
              </a:rPr>
              <a:t>, A/P faculty returning to T/R positions will receive compensation </a:t>
            </a:r>
            <a:r>
              <a:rPr lang="en-US" sz="1600" b="1" dirty="0">
                <a:latin typeface="Arial" panose="020B0604020202020204" pitchFamily="34" charset="0"/>
              </a:rPr>
              <a:t>equivalent to the greater </a:t>
            </a:r>
            <a:r>
              <a:rPr lang="en-US" sz="1600" dirty="0">
                <a:latin typeface="Arial" panose="020B0604020202020204" pitchFamily="34" charset="0"/>
              </a:rPr>
              <a:t>of: </a:t>
            </a:r>
          </a:p>
          <a:p>
            <a:pPr marL="1600200" lvl="1" indent="-228600">
              <a:buFont typeface="+mj-lt"/>
              <a:buAutoNum type="arabicPeriod"/>
            </a:pPr>
            <a:r>
              <a:rPr lang="en-US" sz="1600" dirty="0">
                <a:latin typeface="Arial" panose="020B0604020202020204" pitchFamily="34" charset="0"/>
                <a:ea typeface="Calibri" panose="020F0502020204030204" pitchFamily="34" charset="0"/>
              </a:rPr>
              <a:t>the </a:t>
            </a:r>
            <a:r>
              <a:rPr lang="en-US" sz="1600" b="1" dirty="0">
                <a:latin typeface="Arial" panose="020B0604020202020204" pitchFamily="34" charset="0"/>
                <a:ea typeface="Calibri" panose="020F0502020204030204" pitchFamily="34" charset="0"/>
              </a:rPr>
              <a:t>institutional base pay as a T&amp;R faculty </a:t>
            </a:r>
            <a:r>
              <a:rPr lang="en-US" sz="1600" dirty="0">
                <a:latin typeface="Arial" panose="020B0604020202020204" pitchFamily="34" charset="0"/>
                <a:ea typeface="Calibri" panose="020F0502020204030204" pitchFamily="34" charset="0"/>
              </a:rPr>
              <a:t>prior to the administrative appointment plus any division wide T&amp;R faculty salary increase(s) &amp;/or change in faculty rank awarded during the administrative appointment or</a:t>
            </a:r>
          </a:p>
          <a:p>
            <a:pPr marL="1600200" lvl="1" indent="-228600">
              <a:buFont typeface="+mj-lt"/>
              <a:buAutoNum type="arabicPeriod"/>
            </a:pPr>
            <a:r>
              <a:rPr lang="en-US" sz="1600" dirty="0">
                <a:latin typeface="Arial" panose="020B0604020202020204" pitchFamily="34" charset="0"/>
                <a:ea typeface="Calibri" panose="020F0502020204030204" pitchFamily="34" charset="0"/>
              </a:rPr>
              <a:t>the </a:t>
            </a:r>
            <a:r>
              <a:rPr lang="en-US" sz="1600" b="1" dirty="0">
                <a:latin typeface="Arial" panose="020B0604020202020204" pitchFamily="34" charset="0"/>
                <a:ea typeface="Calibri" panose="020F0502020204030204" pitchFamily="34" charset="0"/>
              </a:rPr>
              <a:t>average institutional base pay of T&amp;R faculty of similar rank</a:t>
            </a:r>
            <a:r>
              <a:rPr lang="en-US" sz="1600" dirty="0">
                <a:latin typeface="Arial" panose="020B0604020202020204" pitchFamily="34" charset="0"/>
                <a:ea typeface="Calibri" panose="020F0502020204030204" pitchFamily="34" charset="0"/>
              </a:rPr>
              <a:t>, time of service and record of performance in the same academic unit. </a:t>
            </a:r>
            <a:endParaRPr lang="en-US" sz="1600" dirty="0">
              <a:latin typeface="Calibri" panose="020F0502020204030204" pitchFamily="34" charset="0"/>
              <a:ea typeface="Calibri" panose="020F0502020204030204" pitchFamily="34" charset="0"/>
            </a:endParaRPr>
          </a:p>
          <a:p>
            <a:pPr marL="1371600" lvl="1"/>
            <a:r>
              <a:rPr lang="en-US" sz="1600" b="1" dirty="0">
                <a:latin typeface="Arial" panose="020B060402020202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pPr marL="914400" marR="0">
              <a:spcBef>
                <a:spcPts val="0"/>
              </a:spcBef>
              <a:spcAft>
                <a:spcPts val="0"/>
              </a:spcAft>
            </a:pPr>
            <a:r>
              <a:rPr lang="en-US" sz="1600" dirty="0">
                <a:latin typeface="Arial" panose="020B0604020202020204" pitchFamily="34" charset="0"/>
                <a:ea typeface="Calibri" panose="020F0502020204030204" pitchFamily="34" charset="0"/>
              </a:rPr>
              <a:t>For </a:t>
            </a:r>
            <a:r>
              <a:rPr lang="en-US" sz="1600" b="1" dirty="0">
                <a:latin typeface="Arial" panose="020B0604020202020204" pitchFamily="34" charset="0"/>
                <a:ea typeface="Calibri" panose="020F0502020204030204" pitchFamily="34" charset="0"/>
              </a:rPr>
              <a:t>external hires with administrative appointments</a:t>
            </a:r>
            <a:r>
              <a:rPr lang="en-US" sz="1600" dirty="0">
                <a:latin typeface="Arial" panose="020B0604020202020204" pitchFamily="34" charset="0"/>
                <a:ea typeface="Calibri" panose="020F0502020204030204" pitchFamily="34" charset="0"/>
              </a:rPr>
              <a:t>, A/P faculty transitioning to a T&amp;R position will receive compensation equivalent to:</a:t>
            </a:r>
            <a:endParaRPr lang="en-US" sz="1600" dirty="0">
              <a:latin typeface="Calibri" panose="020F0502020204030204" pitchFamily="34" charset="0"/>
              <a:ea typeface="Calibri" panose="020F0502020204030204" pitchFamily="34" charset="0"/>
            </a:endParaRPr>
          </a:p>
          <a:p>
            <a:pPr marL="914400" marR="0" indent="457200">
              <a:spcBef>
                <a:spcPts val="0"/>
              </a:spcBef>
              <a:spcAft>
                <a:spcPts val="0"/>
              </a:spcAft>
            </a:pPr>
            <a:r>
              <a:rPr lang="en-US" sz="1600" dirty="0">
                <a:latin typeface="Arial" panose="020B0604020202020204" pitchFamily="34" charset="0"/>
                <a:ea typeface="Calibri" panose="020F0502020204030204" pitchFamily="34" charset="0"/>
              </a:rPr>
              <a:t>1.  the average institutional base pay of T&amp;R faculty of similar rank, time of service and record of performance in the same academic unit.</a:t>
            </a:r>
            <a:endParaRPr lang="en-US" sz="1600" dirty="0">
              <a:latin typeface="Calibri" panose="020F0502020204030204" pitchFamily="34" charset="0"/>
              <a:ea typeface="Calibri" panose="020F0502020204030204" pitchFamily="34" charset="0"/>
            </a:endParaRPr>
          </a:p>
          <a:p>
            <a:pPr marL="914400" marR="0" indent="457200">
              <a:spcBef>
                <a:spcPts val="0"/>
              </a:spcBef>
              <a:spcAft>
                <a:spcPts val="0"/>
              </a:spcAft>
            </a:pPr>
            <a:r>
              <a:rPr lang="en-US" sz="1600" dirty="0">
                <a:latin typeface="Arial" panose="020B060402020202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2765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52060" y="491490"/>
            <a:ext cx="7395210" cy="646331"/>
          </a:xfrm>
          <a:prstGeom prst="rect">
            <a:avLst/>
          </a:prstGeom>
          <a:solidFill>
            <a:srgbClr val="C2021B"/>
          </a:solidFill>
        </p:spPr>
        <p:txBody>
          <a:bodyPr wrap="square" rtlCol="0">
            <a:spAutoFit/>
          </a:bodyPr>
          <a:lstStyle/>
          <a:p>
            <a:r>
              <a:rPr lang="en-US" sz="3600" dirty="0">
                <a:solidFill>
                  <a:schemeClr val="bg1"/>
                </a:solidFill>
              </a:rPr>
              <a:t>Key Recommendations Option 2</a:t>
            </a:r>
          </a:p>
        </p:txBody>
      </p:sp>
      <p:sp>
        <p:nvSpPr>
          <p:cNvPr id="2" name="Rectangle 1">
            <a:extLst>
              <a:ext uri="{FF2B5EF4-FFF2-40B4-BE49-F238E27FC236}">
                <a16:creationId xmlns:a16="http://schemas.microsoft.com/office/drawing/2014/main" id="{53AB4522-9006-4BF8-B949-C44EADF8F8D3}"/>
              </a:ext>
            </a:extLst>
          </p:cNvPr>
          <p:cNvSpPr/>
          <p:nvPr/>
        </p:nvSpPr>
        <p:spPr>
          <a:xfrm>
            <a:off x="0" y="1340874"/>
            <a:ext cx="11814048" cy="5078313"/>
          </a:xfrm>
          <a:prstGeom prst="rect">
            <a:avLst/>
          </a:prstGeom>
        </p:spPr>
        <p:txBody>
          <a:bodyPr wrap="square">
            <a:spAutoFit/>
          </a:bodyPr>
          <a:lstStyle/>
          <a:p>
            <a:pPr marL="914400" marR="0">
              <a:spcBef>
                <a:spcPts val="0"/>
              </a:spcBef>
              <a:spcAft>
                <a:spcPts val="0"/>
              </a:spcAft>
            </a:pPr>
            <a:r>
              <a:rPr lang="en-US" sz="1600" dirty="0">
                <a:solidFill>
                  <a:srgbClr val="1F497D"/>
                </a:solidFill>
                <a:latin typeface="Calibri" panose="020F0502020204030204" pitchFamily="34" charset="0"/>
                <a:ea typeface="Calibri" panose="020F0502020204030204" pitchFamily="34" charset="0"/>
              </a:rPr>
              <a:t> </a:t>
            </a:r>
            <a:r>
              <a:rPr lang="en-US" sz="2000" dirty="0">
                <a:solidFill>
                  <a:srgbClr val="2E74B5"/>
                </a:solidFill>
                <a:latin typeface="Arial" panose="020B0604020202020204" pitchFamily="34" charset="0"/>
                <a:ea typeface="Calibri" panose="020F0502020204030204" pitchFamily="34" charset="0"/>
              </a:rPr>
              <a:t>Option 2: Administrative Graduated Return</a:t>
            </a:r>
            <a:endParaRPr lang="en-US" sz="1600" dirty="0">
              <a:latin typeface="Calibri" panose="020F0502020204030204" pitchFamily="34" charset="0"/>
              <a:ea typeface="Calibri" panose="020F0502020204030204" pitchFamily="34" charset="0"/>
            </a:endParaRPr>
          </a:p>
          <a:p>
            <a:pPr marL="457200" marR="0">
              <a:spcBef>
                <a:spcPts val="0"/>
              </a:spcBef>
              <a:spcAft>
                <a:spcPts val="0"/>
              </a:spcAft>
            </a:pPr>
            <a:r>
              <a:rPr lang="en-US" sz="1600" dirty="0">
                <a:solidFill>
                  <a:srgbClr val="1F497D"/>
                </a:solidFill>
                <a:latin typeface="Arial" panose="020B060402020202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pPr marL="914400" marR="0">
              <a:spcBef>
                <a:spcPts val="0"/>
              </a:spcBef>
              <a:spcAft>
                <a:spcPts val="0"/>
              </a:spcAft>
            </a:pPr>
            <a:r>
              <a:rPr lang="en-US" sz="1600" dirty="0">
                <a:latin typeface="Arial" panose="020B0604020202020204" pitchFamily="34" charset="0"/>
                <a:ea typeface="Calibri" panose="020F0502020204030204" pitchFamily="34" charset="0"/>
              </a:rPr>
              <a:t>A/P faculty relinquishing an administrative appointment who served in the A/P position for three or more years shall receive compensation that </a:t>
            </a:r>
            <a:r>
              <a:rPr lang="en-US" sz="1600" b="1" i="1" dirty="0">
                <a:latin typeface="Arial" panose="020B0604020202020204" pitchFamily="34" charset="0"/>
                <a:ea typeface="Calibri" panose="020F0502020204030204" pitchFamily="34" charset="0"/>
              </a:rPr>
              <a:t>equals the monthly total administrative salary increased by the total months to be appointed in the T&amp;R position for a period of one year only </a:t>
            </a:r>
            <a:r>
              <a:rPr lang="en-US" sz="1600" i="1" dirty="0">
                <a:latin typeface="Arial" panose="020B0604020202020204" pitchFamily="34" charset="0"/>
                <a:ea typeface="Calibri" panose="020F0502020204030204" pitchFamily="34" charset="0"/>
              </a:rPr>
              <a:t>(e.g. A/P total administrative salary = $140,000 / 12 A/P mo. = $11,666.67 A/P monthly salary x 9 T&amp;R mo. =  $105,000 T&amp;R salary). </a:t>
            </a:r>
            <a:r>
              <a:rPr lang="en-US" sz="1600" b="1" dirty="0">
                <a:latin typeface="Arial" panose="020B0604020202020204" pitchFamily="34" charset="0"/>
                <a:ea typeface="Calibri" panose="020F0502020204030204" pitchFamily="34" charset="0"/>
              </a:rPr>
              <a:t>After that, and for A/P faculty who served less than three years</a:t>
            </a:r>
            <a:r>
              <a:rPr lang="en-US" sz="1600" dirty="0">
                <a:latin typeface="Arial" panose="020B0604020202020204" pitchFamily="34" charset="0"/>
                <a:ea typeface="Calibri" panose="020F0502020204030204" pitchFamily="34" charset="0"/>
              </a:rPr>
              <a:t>, compensation will be determined based on the administrative appointment being from an internal promotion or external hire.</a:t>
            </a:r>
            <a:endParaRPr lang="en-US" sz="1600" dirty="0">
              <a:latin typeface="Calibri" panose="020F0502020204030204" pitchFamily="34" charset="0"/>
              <a:ea typeface="Calibri" panose="020F0502020204030204" pitchFamily="34" charset="0"/>
            </a:endParaRPr>
          </a:p>
          <a:p>
            <a:pPr marL="914400" marR="0">
              <a:spcBef>
                <a:spcPts val="0"/>
              </a:spcBef>
              <a:spcAft>
                <a:spcPts val="0"/>
              </a:spcAft>
            </a:pPr>
            <a:r>
              <a:rPr lang="en-US" sz="1600" dirty="0">
                <a:latin typeface="Calibri" panose="020F0502020204030204" pitchFamily="34" charset="0"/>
                <a:ea typeface="Calibri" panose="020F0502020204030204" pitchFamily="34" charset="0"/>
              </a:rPr>
              <a:t> </a:t>
            </a:r>
          </a:p>
          <a:p>
            <a:pPr marL="914400" marR="0">
              <a:spcBef>
                <a:spcPts val="0"/>
              </a:spcBef>
              <a:spcAft>
                <a:spcPts val="0"/>
              </a:spcAft>
            </a:pPr>
            <a:r>
              <a:rPr lang="en-US" sz="1600" dirty="0">
                <a:latin typeface="Arial" panose="020B0604020202020204" pitchFamily="34" charset="0"/>
                <a:ea typeface="Calibri" panose="020F0502020204030204" pitchFamily="34" charset="0"/>
              </a:rPr>
              <a:t>For internal promotions to administrative appointments, A/P faculty returning to T/R positions will receive compensation equivalent to the greater of:  </a:t>
            </a:r>
            <a:endParaRPr lang="en-US" sz="1600" dirty="0">
              <a:latin typeface="Calibri" panose="020F0502020204030204" pitchFamily="34" charset="0"/>
              <a:ea typeface="Calibri" panose="020F0502020204030204" pitchFamily="34" charset="0"/>
            </a:endParaRPr>
          </a:p>
          <a:p>
            <a:pPr marL="1600200" lvl="1" indent="-228600">
              <a:buFont typeface="+mj-lt"/>
              <a:buAutoNum type="arabicPeriod"/>
            </a:pPr>
            <a:r>
              <a:rPr lang="en-US" sz="1600" dirty="0">
                <a:latin typeface="Arial" panose="020B0604020202020204" pitchFamily="34" charset="0"/>
                <a:ea typeface="Calibri" panose="020F0502020204030204" pitchFamily="34" charset="0"/>
              </a:rPr>
              <a:t>the institutional base pay as a T&amp;R faculty prior to the administrative appointment plus any division wide T&amp;R faculty salary increase(s) &amp;/or change in faculty rank awarded during the administrative appointment or </a:t>
            </a:r>
            <a:endParaRPr lang="en-US" sz="1600" dirty="0">
              <a:latin typeface="Calibri" panose="020F0502020204030204" pitchFamily="34" charset="0"/>
              <a:ea typeface="Calibri" panose="020F0502020204030204" pitchFamily="34" charset="0"/>
            </a:endParaRPr>
          </a:p>
          <a:p>
            <a:pPr marL="1600200" lvl="1" indent="-228600">
              <a:buFont typeface="+mj-lt"/>
              <a:buAutoNum type="arabicPeriod"/>
            </a:pPr>
            <a:r>
              <a:rPr lang="en-US" sz="1600" dirty="0">
                <a:latin typeface="Arial" panose="020B0604020202020204" pitchFamily="34" charset="0"/>
                <a:ea typeface="Calibri" panose="020F0502020204030204" pitchFamily="34" charset="0"/>
              </a:rPr>
              <a:t>the average institutional base pay of T&amp;R faculty of similar rank, time of service and record of performance in the same academic unit. </a:t>
            </a:r>
            <a:endParaRPr lang="en-US" sz="1600" dirty="0">
              <a:latin typeface="Calibri" panose="020F0502020204030204" pitchFamily="34" charset="0"/>
              <a:ea typeface="Calibri" panose="020F0502020204030204" pitchFamily="34" charset="0"/>
            </a:endParaRPr>
          </a:p>
          <a:p>
            <a:pPr marL="914400"/>
            <a:r>
              <a:rPr lang="en-US" sz="1600" dirty="0">
                <a:latin typeface="Arial" panose="020B0604020202020204" pitchFamily="34" charset="0"/>
              </a:rPr>
              <a:t> </a:t>
            </a:r>
            <a:endParaRPr lang="en-US" sz="1600" dirty="0"/>
          </a:p>
          <a:p>
            <a:pPr marL="914400"/>
            <a:r>
              <a:rPr lang="en-US" sz="1600" dirty="0">
                <a:latin typeface="Arial" panose="020B0604020202020204" pitchFamily="34" charset="0"/>
              </a:rPr>
              <a:t>For external hires with administrative appointments, A/P faculty transitioning to T/R positions will receive compensation equivalent to:</a:t>
            </a:r>
            <a:endParaRPr lang="en-US" sz="1600" dirty="0"/>
          </a:p>
          <a:p>
            <a:pPr marL="1714500" lvl="1" indent="-342900">
              <a:buFont typeface="+mj-lt"/>
              <a:buAutoNum type="arabicPeriod"/>
            </a:pPr>
            <a:r>
              <a:rPr lang="en-US" sz="1600" dirty="0">
                <a:latin typeface="Arial" panose="020B0604020202020204" pitchFamily="34" charset="0"/>
              </a:rPr>
              <a:t>the average institutional base pay of T&amp;R faculty of similar rank, time of service and record of performance in the same academic unit.</a:t>
            </a:r>
            <a:endParaRPr lang="en-US" sz="1600" dirty="0"/>
          </a:p>
        </p:txBody>
      </p:sp>
    </p:spTree>
    <p:extLst>
      <p:ext uri="{BB962C8B-B14F-4D97-AF65-F5344CB8AC3E}">
        <p14:creationId xmlns:p14="http://schemas.microsoft.com/office/powerpoint/2010/main" val="677901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4132</TotalTime>
  <Words>636</Words>
  <Application>Microsoft Macintosh PowerPoint</Application>
  <PresentationFormat>Widescreen</PresentationFormat>
  <Paragraphs>170</Paragraphs>
  <Slides>11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Courier New</vt:lpstr>
      <vt:lpstr>Times New Roman</vt:lpstr>
      <vt:lpstr>Wingdings</vt:lpstr>
      <vt:lpstr>Office Theme</vt:lpstr>
      <vt:lpstr>Research, Review &amp; Recommendations re: Administrators with Tenured Faculty Appointments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Machin, Jane</dc:creator>
  <cp:lastModifiedBy>Channell, Timothy</cp:lastModifiedBy>
  <cp:revision>158</cp:revision>
  <dcterms:created xsi:type="dcterms:W3CDTF">2017-04-13T12:28:49Z</dcterms:created>
  <dcterms:modified xsi:type="dcterms:W3CDTF">2019-04-30T13:37:41Z</dcterms:modified>
</cp:coreProperties>
</file>