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7" r:id="rId6"/>
    <p:sldId id="268" r:id="rId7"/>
    <p:sldId id="269" r:id="rId8"/>
    <p:sldId id="264" r:id="rId9"/>
    <p:sldId id="270" r:id="rId10"/>
    <p:sldId id="272" r:id="rId11"/>
    <p:sldId id="273" r:id="rId12"/>
    <p:sldId id="274" r:id="rId13"/>
    <p:sldId id="275" r:id="rId14"/>
    <p:sldId id="276" r:id="rId15"/>
    <p:sldId id="281" r:id="rId16"/>
    <p:sldId id="278" r:id="rId17"/>
    <p:sldId id="280" r:id="rId18"/>
    <p:sldId id="265" r:id="rId19"/>
    <p:sldId id="282" r:id="rId20"/>
    <p:sldId id="266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192C6-916C-48A6-9DE0-ED2F963A8D87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32437-6D6E-4768-A141-D73A4F68AC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5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32437-6D6E-4768-A141-D73A4F68ACF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2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 about programs: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DISCUSSIONS about expanding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graduate programs began in June 2012.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Ed. D.:  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Highlighting the mathematics cohort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Sandy sent a draft of an “executive summary” to Dennis, Bill K., me, and you. 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would be the most opportune time to introduce the concept to Monica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Osei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M.S. in Education: Earth Science and Environmental Sciences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Fall 2015 start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Emphasis upon: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preparing teachers to teach science in “virtual” settings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scientific technologies being used in earth/environmental science fields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development (guide students into fields they could enter with a bachelor degree in earth/environmental science)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summer institutes for teachers and students (grades 6-12)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problem-based learning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Distance-delivered from the Abingdon site (possibly hire faculty within the area)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2013 Workshop at SWVA Higher Ed Center (Orion is talking with his faculty)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for grants---Tobacco Commission, VDE Math Science Partnerships next year (using the RFP as an outline for “next steps” in program development)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Education Health Promotion Master’s degree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will soon require MS for license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 delivery: three 4-week courses per semester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On-line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“teach out” the undergraduate degree in HEHP.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need to submit this as a new graduate program to SCHEV.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M.S. in Education: concentration in Appalachian Studies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Workshop for Cultural Competence for Education, Health and Industry at the SWVA HEC.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Faculty members are meeting with the Superintendents in that region in November, 2012 at the HEC.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Abroad: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9-credit hour summer institutes:  Costa Rica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-Pascal France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Fits into rising junior or earlier:  CORE classes and early introductory courses in the major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Meetings during Spring semester; 3 weeks on-line coursework; 2-3 week study abroad trip; 3-week on-line coursework.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stronger alignment with academic outcomes.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f)     M.S. in ESHE:  a general degree with concentrations to meet the needs of individuals in sport medicine, strength and conditioning, and/or other emerging areas (long term goal---).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g)    M.S. in Education technology: reviewing this concentration.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32437-6D6E-4768-A141-D73A4F68AC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2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 about programs: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Ed. D.:  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Highlighting the mathematics cohort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Sandy sent a draft of an “executive summary” to Dennis, Bill K., me, and you. 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would be the most opportune time to introduce the concept to Monica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Osei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M.S. in Education: Earth Science and Environmental Sciences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Fall 2015 start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Emphasis upon: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preparing teachers to teach science in “virtual” settings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scientific technologies being used in earth/environmental science fields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development (guide students into fields they could enter with a bachelor degree in earth/environmental science)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summer institutes for teachers and students (grades 6-12)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problem-based learning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Distance-delivered from the Abingdon site (possibly hire faculty within the area)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2013 Workshop at SWVA Higher Ed Center (Orion is talking with his faculty)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for grants---Tobacco Commission, VDE Math Science Partnerships next year (using the RFP as an outline for “next steps” in program development)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 Education Health Promotion Master’s degree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will soon require MS for license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 delivery: three 4-week courses per semester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On-line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“teach out” the undergraduate degree in HEHP.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need to submit this as a new graduate program to SCHEV.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M.S. in Education: concentration in Appalachian Studies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Workshop for Cultural Competence for Education, Health and Industry at the SWVA HEC.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Faculty members are meeting with the Superintendents in that region in November, 2012 at the HEC.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Abroad: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9-credit hour summer institutes:  Costa Rica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-Pascal France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Fits into rising junior or earlier:  CORE classes and early introductory courses in the major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Meetings during Spring semester; 3 weeks on-line coursework; 2-3 week study abroad trip; 3-week on-line coursework.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stronger alignment with academic outcomes.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f)     M.S. in ESHE:  a general degree with concentrations to meet the needs of individuals in sport medicine, strength and conditioning, and/or other emerging areas (long term goal---).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g)    M.S. in Education technology: reviewing this concentration.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32437-6D6E-4768-A141-D73A4F68AC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been able to attend</a:t>
            </a:r>
            <a:r>
              <a:rPr lang="en-US" baseline="0" dirty="0" smtClean="0"/>
              <a:t> the SACS and SCHEV training sessions.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32437-6D6E-4768-A141-D73A4F68AC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2F5FB8-BC5D-4395-8FC7-36E8963B54B0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9B7BB0-B388-489A-914A-CB7146FB432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pb.virginia.gov/budget/buddoc13/secretary.cfm?sa=3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O3ZOKDmorj0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College of Education and Human Development Update and 2012-2013 Dean’s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10000"/>
            <a:ext cx="7854696" cy="1752600"/>
          </a:xfrm>
        </p:spPr>
        <p:txBody>
          <a:bodyPr/>
          <a:lstStyle/>
          <a:p>
            <a:r>
              <a:rPr lang="en-US" dirty="0" smtClean="0"/>
              <a:t>April 2, 2013</a:t>
            </a:r>
            <a:endParaRPr lang="en-US" dirty="0"/>
          </a:p>
        </p:txBody>
      </p:sp>
      <p:pic>
        <p:nvPicPr>
          <p:cNvPr id="4" name="~PP3924.WAV">
            <a:hlinkClick r:id="" action="ppaction://media"/>
          </p:cNvPr>
          <p:cNvPicPr>
            <a:picLocks noRot="1" noChangeAspect="1"/>
          </p:cNvPicPr>
          <p:nvPr>
            <a:wavAudioFile r:embed="rId1" name="~PP3924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07052"/>
      </p:ext>
    </p:extLst>
  </p:cSld>
  <p:clrMapOvr>
    <a:masterClrMapping/>
  </p:clrMapOvr>
  <p:transition advTm="43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2012-2013 Dean’s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My primary goal was to continue development within the following areas and especially to continuously move toward aligning program, budget, and personnel development and support.</a:t>
            </a:r>
          </a:p>
          <a:p>
            <a:r>
              <a:rPr lang="en-US" dirty="0" smtClean="0">
                <a:latin typeface="+mj-lt"/>
              </a:rPr>
              <a:t>Program and curriculum development</a:t>
            </a:r>
          </a:p>
          <a:p>
            <a:r>
              <a:rPr lang="en-US" dirty="0" smtClean="0">
                <a:latin typeface="+mj-lt"/>
              </a:rPr>
              <a:t>Budget development</a:t>
            </a:r>
          </a:p>
          <a:p>
            <a:r>
              <a:rPr lang="en-US" dirty="0" smtClean="0">
                <a:latin typeface="+mj-lt"/>
              </a:rPr>
              <a:t>Personnel development and support</a:t>
            </a:r>
          </a:p>
          <a:p>
            <a:r>
              <a:rPr lang="en-US" dirty="0" smtClean="0">
                <a:latin typeface="+mj-lt"/>
              </a:rPr>
              <a:t>Policy development</a:t>
            </a:r>
          </a:p>
          <a:p>
            <a:pPr marL="0" indent="0">
              <a:buNone/>
            </a:pPr>
            <a:endParaRPr lang="en-US" sz="1100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The Provost requested all deans to add goals in the following areas:</a:t>
            </a:r>
          </a:p>
          <a:p>
            <a:r>
              <a:rPr lang="en-US" dirty="0" smtClean="0">
                <a:latin typeface="+mj-lt"/>
              </a:rPr>
              <a:t>Student learning outcomes</a:t>
            </a:r>
          </a:p>
          <a:p>
            <a:r>
              <a:rPr lang="en-US" dirty="0" smtClean="0">
                <a:latin typeface="+mj-lt"/>
              </a:rPr>
              <a:t>Scholarly performance and “stretch” goals</a:t>
            </a:r>
          </a:p>
          <a:p>
            <a:r>
              <a:rPr lang="en-US" dirty="0" smtClean="0">
                <a:latin typeface="+mj-lt"/>
              </a:rPr>
              <a:t>College advancement</a:t>
            </a: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~PP3312.WAV">
            <a:hlinkClick r:id="" action="ppaction://media"/>
          </p:cNvPr>
          <p:cNvPicPr>
            <a:picLocks noRot="1" noChangeAspect="1"/>
          </p:cNvPicPr>
          <p:nvPr>
            <a:wavAudioFile r:embed="rId1" name="~PP3312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27338"/>
      </p:ext>
    </p:extLst>
  </p:cSld>
  <p:clrMapOvr>
    <a:masterClrMapping/>
  </p:clrMapOvr>
  <p:transition advTm="353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9131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Program and Curriculum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Increase graduate programs</a:t>
            </a:r>
          </a:p>
          <a:p>
            <a:pPr lvl="1"/>
            <a:r>
              <a:rPr lang="en-US" dirty="0" smtClean="0">
                <a:latin typeface="+mj-lt"/>
              </a:rPr>
              <a:t>Ed. D.</a:t>
            </a:r>
          </a:p>
          <a:p>
            <a:pPr lvl="1"/>
            <a:r>
              <a:rPr lang="en-US" dirty="0" smtClean="0">
                <a:latin typeface="+mj-lt"/>
              </a:rPr>
              <a:t>Expand Educational leadership enrollments</a:t>
            </a:r>
          </a:p>
          <a:p>
            <a:pPr lvl="1"/>
            <a:r>
              <a:rPr lang="en-US" dirty="0" smtClean="0">
                <a:latin typeface="+mj-lt"/>
              </a:rPr>
              <a:t>Health Promotion and Disease Prevention</a:t>
            </a:r>
          </a:p>
          <a:p>
            <a:pPr lvl="1"/>
            <a:r>
              <a:rPr lang="en-US" dirty="0" smtClean="0">
                <a:latin typeface="+mj-lt"/>
              </a:rPr>
              <a:t>Nutrition and Dietetics</a:t>
            </a:r>
          </a:p>
          <a:p>
            <a:pPr lvl="1"/>
            <a:r>
              <a:rPr lang="en-US" dirty="0" smtClean="0">
                <a:latin typeface="+mj-lt"/>
              </a:rPr>
              <a:t>Athletic Training</a:t>
            </a:r>
          </a:p>
          <a:p>
            <a:pPr lvl="1"/>
            <a:r>
              <a:rPr lang="en-US" dirty="0" smtClean="0">
                <a:latin typeface="+mj-lt"/>
              </a:rPr>
              <a:t>Expanding COED Mental Health to 60 hours; developing Family/Couples Therapy</a:t>
            </a:r>
          </a:p>
          <a:p>
            <a:pPr lvl="1"/>
            <a:r>
              <a:rPr lang="en-US" dirty="0" smtClean="0">
                <a:latin typeface="+mj-lt"/>
              </a:rPr>
              <a:t>Graduate program in RCPT</a:t>
            </a:r>
          </a:p>
          <a:p>
            <a:pPr lvl="1"/>
            <a:r>
              <a:rPr lang="en-US" dirty="0" smtClean="0">
                <a:latin typeface="+mj-lt"/>
              </a:rPr>
              <a:t>Appalachian Studies: renewed 18 hour concentration in MS in Education</a:t>
            </a:r>
          </a:p>
          <a:p>
            <a:pPr lvl="1"/>
            <a:r>
              <a:rPr lang="en-US" dirty="0" smtClean="0">
                <a:latin typeface="+mj-lt"/>
              </a:rPr>
              <a:t>M.S. in Education: Environmental/Earth Science (CSAT is leading)</a:t>
            </a:r>
          </a:p>
          <a:p>
            <a:pPr lvl="1"/>
            <a:endParaRPr lang="en-US" dirty="0" smtClean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4" name="~PP175.WAV">
            <a:hlinkClick r:id="" action="ppaction://media"/>
          </p:cNvPr>
          <p:cNvPicPr>
            <a:picLocks noRot="1" noChangeAspect="1"/>
          </p:cNvPicPr>
          <p:nvPr>
            <a:wavAudioFile r:embed="rId1" name="~PP175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8119"/>
      </p:ext>
    </p:extLst>
  </p:cSld>
  <p:clrMapOvr>
    <a:masterClrMapping/>
  </p:clrMapOvr>
  <p:transition advTm="230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Program and Curriculum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Initiatives in other colleges:</a:t>
            </a:r>
          </a:p>
          <a:p>
            <a:r>
              <a:rPr lang="en-US" dirty="0" smtClean="0">
                <a:latin typeface="+mj-lt"/>
              </a:rPr>
              <a:t>Professional MBA</a:t>
            </a:r>
          </a:p>
          <a:p>
            <a:r>
              <a:rPr lang="en-US" dirty="0" smtClean="0">
                <a:latin typeface="+mj-lt"/>
              </a:rPr>
              <a:t>Concentrations in IT management, healthcare management</a:t>
            </a:r>
          </a:p>
          <a:p>
            <a:r>
              <a:rPr lang="en-US" dirty="0" smtClean="0">
                <a:latin typeface="+mj-lt"/>
              </a:rPr>
              <a:t>CSAT: M.S. in Data Management</a:t>
            </a:r>
          </a:p>
          <a:p>
            <a:r>
              <a:rPr lang="en-US" dirty="0" smtClean="0">
                <a:latin typeface="+mj-lt"/>
              </a:rPr>
              <a:t>Professional Science Masters</a:t>
            </a:r>
          </a:p>
          <a:p>
            <a:r>
              <a:rPr lang="en-US" dirty="0" smtClean="0">
                <a:latin typeface="+mj-lt"/>
              </a:rPr>
              <a:t>CVPA: MFA in Design Thinking</a:t>
            </a:r>
          </a:p>
          <a:p>
            <a:r>
              <a:rPr lang="en-US" dirty="0" smtClean="0">
                <a:latin typeface="+mj-lt"/>
              </a:rPr>
              <a:t>CHBS: Post-</a:t>
            </a:r>
            <a:r>
              <a:rPr lang="en-US" dirty="0" err="1" smtClean="0">
                <a:latin typeface="+mj-lt"/>
              </a:rPr>
              <a:t>bac</a:t>
            </a:r>
            <a:r>
              <a:rPr lang="en-US" dirty="0" smtClean="0">
                <a:latin typeface="+mj-lt"/>
              </a:rPr>
              <a:t> certificates in social research and in crime analysis and in digital literacy</a:t>
            </a:r>
          </a:p>
          <a:p>
            <a:r>
              <a:rPr lang="en-US" dirty="0" smtClean="0">
                <a:latin typeface="+mj-lt"/>
              </a:rPr>
              <a:t>OTD: doctorate in Occupational Therapy</a:t>
            </a:r>
          </a:p>
          <a:p>
            <a:r>
              <a:rPr lang="en-US" dirty="0" smtClean="0">
                <a:latin typeface="+mj-lt"/>
              </a:rPr>
              <a:t>Expand MSW</a:t>
            </a:r>
          </a:p>
          <a:p>
            <a:r>
              <a:rPr lang="en-US" dirty="0" smtClean="0">
                <a:latin typeface="+mj-lt"/>
              </a:rPr>
              <a:t>PhD in Social Work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837.WAV">
            <a:hlinkClick r:id="" action="ppaction://media"/>
          </p:cNvPr>
          <p:cNvPicPr>
            <a:picLocks noRot="1" noChangeAspect="1"/>
          </p:cNvPicPr>
          <p:nvPr>
            <a:wavAudioFile r:embed="rId1" name="~PP837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1419"/>
      </p:ext>
    </p:extLst>
  </p:cSld>
  <p:clrMapOvr>
    <a:masterClrMapping/>
  </p:clrMapOvr>
  <p:transition advTm="41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59131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Program and Curriculum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“High-impact” student engagement </a:t>
            </a:r>
          </a:p>
          <a:p>
            <a:r>
              <a:rPr lang="en-US" dirty="0" smtClean="0">
                <a:latin typeface="+mj-lt"/>
              </a:rPr>
              <a:t>Study Abroad:</a:t>
            </a:r>
          </a:p>
          <a:p>
            <a:pPr lvl="1"/>
            <a:r>
              <a:rPr lang="en-US" dirty="0" smtClean="0">
                <a:latin typeface="+mj-lt"/>
              </a:rPr>
              <a:t>Enhance academic outcomes</a:t>
            </a:r>
          </a:p>
          <a:p>
            <a:pPr lvl="1"/>
            <a:r>
              <a:rPr lang="en-US" dirty="0" smtClean="0">
                <a:latin typeface="+mj-lt"/>
              </a:rPr>
              <a:t>Incorporate as part of an integrated semester </a:t>
            </a:r>
          </a:p>
          <a:p>
            <a:pPr lvl="1"/>
            <a:r>
              <a:rPr lang="en-US" dirty="0" smtClean="0">
                <a:latin typeface="+mj-lt"/>
              </a:rPr>
              <a:t>“Piggy-back” on existing programs in </a:t>
            </a:r>
            <a:r>
              <a:rPr lang="en-US" dirty="0" err="1" smtClean="0">
                <a:latin typeface="+mj-lt"/>
              </a:rPr>
              <a:t>Blaise</a:t>
            </a:r>
            <a:r>
              <a:rPr lang="en-US" dirty="0" smtClean="0">
                <a:latin typeface="+mj-lt"/>
              </a:rPr>
              <a:t>-Pascal and Costa Rica</a:t>
            </a:r>
          </a:p>
          <a:p>
            <a:pPr lvl="1"/>
            <a:r>
              <a:rPr lang="en-US" dirty="0" smtClean="0">
                <a:latin typeface="+mj-lt"/>
              </a:rPr>
              <a:t>Work with faculty to determine if these efforts could become IDS concentrations</a:t>
            </a:r>
          </a:p>
          <a:p>
            <a:pPr lvl="1"/>
            <a:r>
              <a:rPr lang="en-US" dirty="0" smtClean="0">
                <a:latin typeface="+mj-lt"/>
              </a:rPr>
              <a:t>Possible Spanish integrated semester </a:t>
            </a:r>
          </a:p>
          <a:p>
            <a:pPr lvl="1"/>
            <a:r>
              <a:rPr lang="en-US" dirty="0" smtClean="0">
                <a:latin typeface="+mj-lt"/>
              </a:rPr>
              <a:t>Science?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284.WAV">
            <a:hlinkClick r:id="" action="ppaction://media"/>
          </p:cNvPr>
          <p:cNvPicPr>
            <a:picLocks noRot="1" noChangeAspect="1"/>
          </p:cNvPicPr>
          <p:nvPr>
            <a:wavAudioFile r:embed="rId1" name="~PP284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8532"/>
      </p:ext>
    </p:extLst>
  </p:cSld>
  <p:clrMapOvr>
    <a:masterClrMapping/>
  </p:clrMapOvr>
  <p:transition advTm="126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Program and Curriculum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SACS and SCHEV requirements are addressed from the beginning of the curriculum development process.</a:t>
            </a:r>
          </a:p>
          <a:p>
            <a:pPr lvl="1"/>
            <a:r>
              <a:rPr lang="en-US" dirty="0" smtClean="0">
                <a:latin typeface="+mj-lt"/>
              </a:rPr>
              <a:t>Bill Kennan is SCHEV contact</a:t>
            </a:r>
          </a:p>
          <a:p>
            <a:pPr lvl="1"/>
            <a:r>
              <a:rPr lang="en-US" dirty="0" smtClean="0">
                <a:latin typeface="+mj-lt"/>
              </a:rPr>
              <a:t>Ebenezer  Kolajo (Assistant VPAA for Academic Assessment) is SACS Liaison</a:t>
            </a:r>
          </a:p>
          <a:p>
            <a:pPr marL="393192" lvl="1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Program development will probably take at least two years (one year to put through Radford and one year to achieve SCHEV and then SACS approvals)</a:t>
            </a:r>
            <a:endParaRPr lang="en-US" dirty="0">
              <a:latin typeface="+mj-lt"/>
            </a:endParaRPr>
          </a:p>
        </p:txBody>
      </p:sp>
      <p:pic>
        <p:nvPicPr>
          <p:cNvPr id="4" name="~PP2968.WAV">
            <a:hlinkClick r:id="" action="ppaction://media"/>
          </p:cNvPr>
          <p:cNvPicPr>
            <a:picLocks noRot="1" noChangeAspect="1"/>
          </p:cNvPicPr>
          <p:nvPr>
            <a:wavAudioFile r:embed="rId1" name="~PP2968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0005"/>
      </p:ext>
    </p:extLst>
  </p:cSld>
  <p:clrMapOvr>
    <a:masterClrMapping/>
  </p:clrMapOvr>
  <p:transition advTm="31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initiatives 2011-2012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Additional instructional travel.</a:t>
            </a:r>
          </a:p>
          <a:p>
            <a:pPr lvl="1"/>
            <a:r>
              <a:rPr lang="en-US" dirty="0" smtClean="0">
                <a:latin typeface="+mj-lt"/>
              </a:rPr>
              <a:t>CEHD now manages “outreach travel”</a:t>
            </a:r>
          </a:p>
          <a:p>
            <a:r>
              <a:rPr lang="en-US" dirty="0" smtClean="0">
                <a:latin typeface="+mj-lt"/>
              </a:rPr>
              <a:t>Positions:</a:t>
            </a:r>
          </a:p>
          <a:p>
            <a:pPr lvl="1"/>
            <a:r>
              <a:rPr lang="en-US" dirty="0" smtClean="0">
                <a:latin typeface="+mj-lt"/>
              </a:rPr>
              <a:t>Athletic Training (new)</a:t>
            </a:r>
          </a:p>
          <a:p>
            <a:pPr lvl="1"/>
            <a:r>
              <a:rPr lang="en-US" dirty="0" smtClean="0">
                <a:latin typeface="+mj-lt"/>
              </a:rPr>
              <a:t>Counselor Education (replacing)</a:t>
            </a:r>
          </a:p>
          <a:p>
            <a:pPr lvl="1"/>
            <a:r>
              <a:rPr lang="en-US" dirty="0" smtClean="0">
                <a:latin typeface="+mj-lt"/>
              </a:rPr>
              <a:t>Mathematics Ed (new)</a:t>
            </a:r>
          </a:p>
          <a:p>
            <a:pPr lvl="1"/>
            <a:r>
              <a:rPr lang="en-US" dirty="0" smtClean="0">
                <a:latin typeface="+mj-lt"/>
              </a:rPr>
              <a:t>Ed. D. Director (new)</a:t>
            </a:r>
          </a:p>
          <a:p>
            <a:pPr lvl="1"/>
            <a:r>
              <a:rPr lang="en-US" dirty="0" smtClean="0">
                <a:latin typeface="+mj-lt"/>
              </a:rPr>
              <a:t>Tourism (replacing)</a:t>
            </a:r>
          </a:p>
          <a:p>
            <a:pPr lvl="1"/>
            <a:r>
              <a:rPr lang="en-US" dirty="0" smtClean="0">
                <a:latin typeface="+mj-lt"/>
              </a:rPr>
              <a:t>Still working on: Replacing faculty moving into chairs’ position, and replacing retiring faculty member, and moving APST adjunct to SP.</a:t>
            </a:r>
          </a:p>
          <a:p>
            <a:pPr lvl="1"/>
            <a:endParaRPr lang="en-US" dirty="0" smtClean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4" name="~PP2873.WAV">
            <a:hlinkClick r:id="" action="ppaction://media"/>
          </p:cNvPr>
          <p:cNvPicPr>
            <a:picLocks noRot="1" noChangeAspect="1"/>
          </p:cNvPicPr>
          <p:nvPr>
            <a:wavAudioFile r:embed="rId1" name="~PP2873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7048"/>
      </p:ext>
    </p:extLst>
  </p:cSld>
  <p:clrMapOvr>
    <a:masterClrMapping/>
  </p:clrMapOvr>
  <p:transition advTm="102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CEHD Budget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+mj-lt"/>
              </a:rPr>
              <a:t>CEHD  Five Budget </a:t>
            </a:r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nitiatives 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 smtClean="0">
                <a:latin typeface="+mj-lt"/>
              </a:rPr>
              <a:t>Submitted to Provost 1-30-2013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ESHE FTTR: Exercise Science/Kinesiology/AT (fill behind Dr. Sallee) * made it onto the final AALT budget initiatives list.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APST: change adjunct to Special Purpose:  this has become all the more critical with the 29-hours wk. limitation.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Professional Advisor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STEL FTTR: Early Childhood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RCPT FTTR: Tourism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Upgrade ½ time receptionist to FT program assistant.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pic>
        <p:nvPicPr>
          <p:cNvPr id="4" name="~PP105.WAV">
            <a:hlinkClick r:id="" action="ppaction://media"/>
          </p:cNvPr>
          <p:cNvPicPr>
            <a:picLocks noRot="1" noChangeAspect="1"/>
          </p:cNvPicPr>
          <p:nvPr>
            <a:wavAudioFile r:embed="rId1" name="~PP105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68243"/>
      </p:ext>
    </p:extLst>
  </p:cSld>
  <p:clrMapOvr>
    <a:masterClrMapping/>
  </p:clrMapOvr>
  <p:transition advTm="58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 Budget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A few of the additional items on CEHD budget initiative for 2013-2015 include:</a:t>
            </a:r>
          </a:p>
          <a:p>
            <a:r>
              <a:rPr lang="en-US" dirty="0" smtClean="0">
                <a:latin typeface="+mj-lt"/>
              </a:rPr>
              <a:t>COED SP and FTTR to assist with expanding programs</a:t>
            </a:r>
          </a:p>
          <a:p>
            <a:r>
              <a:rPr lang="en-US" dirty="0" smtClean="0">
                <a:latin typeface="+mj-lt"/>
              </a:rPr>
              <a:t>ESHE FTTR, Sports Administration, and HPDP FTTR to manage enrollment growth</a:t>
            </a:r>
          </a:p>
          <a:p>
            <a:r>
              <a:rPr lang="en-US" dirty="0" smtClean="0">
                <a:latin typeface="+mj-lt"/>
              </a:rPr>
              <a:t>ESHE summer stipends for accreditations and program development</a:t>
            </a:r>
          </a:p>
          <a:p>
            <a:r>
              <a:rPr lang="en-US" dirty="0" smtClean="0">
                <a:latin typeface="+mj-lt"/>
              </a:rPr>
              <a:t>Stipends for ATTR preceptors</a:t>
            </a:r>
          </a:p>
          <a:p>
            <a:r>
              <a:rPr lang="en-US" dirty="0" smtClean="0">
                <a:latin typeface="+mj-lt"/>
              </a:rPr>
              <a:t>APST administrative assistant and archivist</a:t>
            </a:r>
          </a:p>
          <a:p>
            <a:r>
              <a:rPr lang="en-US" dirty="0" smtClean="0">
                <a:latin typeface="+mj-lt"/>
              </a:rPr>
              <a:t>GAMES Lab </a:t>
            </a:r>
          </a:p>
          <a:p>
            <a:r>
              <a:rPr lang="en-US" dirty="0" smtClean="0">
                <a:latin typeface="+mj-lt"/>
              </a:rPr>
              <a:t>ESHE space renovations</a:t>
            </a:r>
          </a:p>
          <a:p>
            <a:r>
              <a:rPr lang="en-US" dirty="0" smtClean="0">
                <a:latin typeface="+mj-lt"/>
              </a:rPr>
              <a:t>Integrative Behavioral Health</a:t>
            </a:r>
          </a:p>
          <a:p>
            <a:r>
              <a:rPr lang="en-US" dirty="0" smtClean="0">
                <a:latin typeface="+mj-lt"/>
              </a:rPr>
              <a:t>Center for Assessment and Literacy Learning</a:t>
            </a:r>
          </a:p>
          <a:p>
            <a:r>
              <a:rPr lang="en-US" dirty="0" smtClean="0">
                <a:latin typeface="+mj-lt"/>
              </a:rPr>
              <a:t>“Healthy Campus” initiative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pic>
        <p:nvPicPr>
          <p:cNvPr id="4" name="~PP3181.WAV">
            <a:hlinkClick r:id="" action="ppaction://media"/>
          </p:cNvPr>
          <p:cNvPicPr>
            <a:picLocks noRot="1" noChangeAspect="1"/>
          </p:cNvPicPr>
          <p:nvPr>
            <a:wavAudioFile r:embed="rId1" name="~PP3181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3866"/>
      </p:ext>
    </p:extLst>
  </p:cSld>
  <p:clrMapOvr>
    <a:masterClrMapping/>
  </p:clrMapOvr>
  <p:transition advTm="60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CEHD Budget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September: Departments update their 6-year plans.</a:t>
            </a:r>
          </a:p>
          <a:p>
            <a:pPr lvl="1"/>
            <a:r>
              <a:rPr lang="en-US" dirty="0" smtClean="0">
                <a:latin typeface="+mj-lt"/>
              </a:rPr>
              <a:t>develop New </a:t>
            </a:r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nitiatives (positions, programs, innovative approaches toward reaching university goals, etc.)</a:t>
            </a:r>
          </a:p>
          <a:p>
            <a:r>
              <a:rPr lang="en-US" dirty="0" smtClean="0">
                <a:latin typeface="+mj-lt"/>
              </a:rPr>
              <a:t>October: CEHD Leadership Team reviews departmental plans and updates CEHD 6-year plan. </a:t>
            </a:r>
          </a:p>
          <a:p>
            <a:pPr lvl="1"/>
            <a:r>
              <a:rPr lang="en-US" dirty="0" err="1" smtClean="0">
                <a:latin typeface="+mj-lt"/>
              </a:rPr>
              <a:t>Interative</a:t>
            </a:r>
            <a:r>
              <a:rPr lang="en-US" dirty="0" smtClean="0">
                <a:latin typeface="+mj-lt"/>
              </a:rPr>
              <a:t> process: setting priorities and obtaining data and information for rationale for New Initiatives</a:t>
            </a:r>
          </a:p>
          <a:p>
            <a:r>
              <a:rPr lang="en-US" dirty="0" smtClean="0">
                <a:latin typeface="+mj-lt"/>
              </a:rPr>
              <a:t>November:  College 6-year plan and priorities shared with Provost and with AALT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December-February: finalizing AALT budget priorities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3699.WAV">
            <a:hlinkClick r:id="" action="ppaction://media"/>
          </p:cNvPr>
          <p:cNvPicPr>
            <a:picLocks noRot="1" noChangeAspect="1"/>
          </p:cNvPicPr>
          <p:nvPr>
            <a:wavAudioFile r:embed="rId1" name="~PP3699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67823"/>
      </p:ext>
    </p:extLst>
  </p:cSld>
  <p:clrMapOvr>
    <a:masterClrMapping/>
  </p:clrMapOvr>
  <p:transition advTm="49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Affairs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AALT Goals:</a:t>
            </a:r>
          </a:p>
          <a:p>
            <a:pPr lvl="1"/>
            <a:r>
              <a:rPr lang="en-US" sz="2600" dirty="0" smtClean="0">
                <a:latin typeface="+mj-lt"/>
              </a:rPr>
              <a:t>High impact student engagement (student research, common readers, experiential/service learning, study abroad, internships, integrated semesters, etc.)</a:t>
            </a:r>
          </a:p>
          <a:p>
            <a:pPr lvl="1"/>
            <a:r>
              <a:rPr lang="en-US" sz="2600" dirty="0" smtClean="0">
                <a:latin typeface="+mj-lt"/>
              </a:rPr>
              <a:t>Linking liberal education with professional preparation</a:t>
            </a:r>
          </a:p>
          <a:p>
            <a:pPr lvl="1"/>
            <a:r>
              <a:rPr lang="en-US" sz="2600" dirty="0" smtClean="0">
                <a:latin typeface="+mj-lt"/>
              </a:rPr>
              <a:t>Promoting health and allied health</a:t>
            </a:r>
          </a:p>
          <a:p>
            <a:pPr lvl="1"/>
            <a:r>
              <a:rPr lang="en-US" sz="2600" dirty="0" smtClean="0">
                <a:latin typeface="+mj-lt"/>
              </a:rPr>
              <a:t>Focus on enrollment, retention, student success</a:t>
            </a:r>
          </a:p>
          <a:p>
            <a:pPr lvl="1"/>
            <a:r>
              <a:rPr lang="en-US" sz="2600" dirty="0" smtClean="0">
                <a:latin typeface="+mj-lt"/>
              </a:rPr>
              <a:t>Improving the working environment, including salaries </a:t>
            </a:r>
            <a:endParaRPr lang="en-US" sz="2600" dirty="0">
              <a:latin typeface="+mj-lt"/>
            </a:endParaRPr>
          </a:p>
        </p:txBody>
      </p:sp>
      <p:pic>
        <p:nvPicPr>
          <p:cNvPr id="4" name="~PP1521.WAV">
            <a:hlinkClick r:id="" action="ppaction://media"/>
          </p:cNvPr>
          <p:cNvPicPr>
            <a:picLocks noRot="1" noChangeAspect="1"/>
          </p:cNvPicPr>
          <p:nvPr>
            <a:wavAudioFile r:embed="rId1" name="~PP1521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51623"/>
      </p:ext>
    </p:extLst>
  </p:cSld>
  <p:clrMapOvr>
    <a:masterClrMapping/>
  </p:clrMapOvr>
  <p:transition advTm="38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4394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 have a feeling we’re not in Kansas anymore…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~PP2965.WAV">
            <a:hlinkClick r:id="" action="ppaction://media"/>
          </p:cNvPr>
          <p:cNvPicPr>
            <a:picLocks noRot="1" noChangeAspect="1"/>
          </p:cNvPicPr>
          <p:nvPr>
            <a:wavAudioFile r:embed="rId1" name="~PP2965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20916"/>
      </p:ext>
    </p:extLst>
  </p:cSld>
  <p:clrMapOvr>
    <a:masterClrMapping/>
  </p:clrMapOvr>
  <p:transition advTm="31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AALT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Sources of funds:</a:t>
            </a:r>
          </a:p>
          <a:p>
            <a:r>
              <a:rPr lang="en-US" dirty="0" smtClean="0">
                <a:latin typeface="+mj-lt"/>
              </a:rPr>
              <a:t>“new” money from increased enrollments:  nearly all will be used to cover existing unavoidable costs (increased faculty salaries, adjuncts, health, etc.)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Reduced state funding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Tuition:  BOV must approve tuition increases </a:t>
            </a: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~PP3626.WAV">
            <a:hlinkClick r:id="" action="ppaction://media"/>
          </p:cNvPr>
          <p:cNvPicPr>
            <a:picLocks noRot="1" noChangeAspect="1"/>
          </p:cNvPicPr>
          <p:nvPr>
            <a:wavAudioFile r:embed="rId1" name="~PP3626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76133"/>
      </p:ext>
    </p:extLst>
  </p:cSld>
  <p:clrMapOvr>
    <a:masterClrMapping/>
  </p:clrMapOvr>
  <p:transition advTm="38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Increase faculty/staff giving from 16% in the college to 50%</a:t>
            </a:r>
          </a:p>
          <a:p>
            <a:pPr lvl="1"/>
            <a:r>
              <a:rPr lang="en-US" dirty="0" smtClean="0">
                <a:latin typeface="+mj-lt"/>
              </a:rPr>
              <a:t>Encourage the use of departmental foundation funds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Cultivate donor giving, particularly to support study abroad scholarships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Collaborate with the Advancement Office in presentations, outreach</a:t>
            </a: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~PP3506.WAV">
            <a:hlinkClick r:id="" action="ppaction://media"/>
          </p:cNvPr>
          <p:cNvPicPr>
            <a:picLocks noRot="1" noChangeAspect="1"/>
          </p:cNvPicPr>
          <p:nvPr>
            <a:wavAudioFile r:embed="rId1" name="~PP3506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3551"/>
      </p:ext>
    </p:extLst>
  </p:cSld>
  <p:clrMapOvr>
    <a:masterClrMapping/>
  </p:clrMapOvr>
  <p:transition advTm="143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Faculty Productivity: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4747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College faculty have been awarded $2.5 to $3.8 million in grant dollars from 2006-2012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2012: submitted $14,000,000 and received $2.84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Goal 1: strategies for obtaining larger grants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3265.WAV">
            <a:hlinkClick r:id="" action="ppaction://media"/>
          </p:cNvPr>
          <p:cNvPicPr>
            <a:picLocks noRot="1" noChangeAspect="1"/>
          </p:cNvPicPr>
          <p:nvPr>
            <a:wavAudioFile r:embed="rId1" name="~PP3265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37220"/>
      </p:ext>
    </p:extLst>
  </p:cSld>
  <p:clrMapOvr>
    <a:masterClrMapping/>
  </p:clrMapOvr>
  <p:transition advTm="97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Faculty Productivity: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008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Past 10 years:</a:t>
            </a:r>
          </a:p>
          <a:p>
            <a:pPr lvl="1"/>
            <a:r>
              <a:rPr lang="en-US" dirty="0" smtClean="0">
                <a:latin typeface="+mj-lt"/>
              </a:rPr>
              <a:t>COED 209</a:t>
            </a:r>
          </a:p>
          <a:p>
            <a:pPr lvl="1"/>
            <a:r>
              <a:rPr lang="en-US" dirty="0" smtClean="0">
                <a:latin typeface="+mj-lt"/>
              </a:rPr>
              <a:t>ESHE  240</a:t>
            </a:r>
          </a:p>
          <a:p>
            <a:pPr lvl="1"/>
            <a:r>
              <a:rPr lang="en-US" dirty="0" smtClean="0">
                <a:latin typeface="+mj-lt"/>
              </a:rPr>
              <a:t>STEL   960</a:t>
            </a:r>
          </a:p>
          <a:p>
            <a:pPr lvl="1"/>
            <a:r>
              <a:rPr lang="en-US" dirty="0" smtClean="0">
                <a:latin typeface="+mj-lt"/>
              </a:rPr>
              <a:t>RCPT    98</a:t>
            </a:r>
          </a:p>
          <a:p>
            <a:pPr lvl="1"/>
            <a:r>
              <a:rPr lang="en-US" dirty="0" smtClean="0">
                <a:latin typeface="+mj-lt"/>
              </a:rPr>
              <a:t>APST    55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Goal: promote awareness within the college.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200.WAV">
            <a:hlinkClick r:id="" action="ppaction://media"/>
          </p:cNvPr>
          <p:cNvPicPr>
            <a:picLocks noRot="1" noChangeAspect="1"/>
          </p:cNvPicPr>
          <p:nvPr>
            <a:wavAudioFile r:embed="rId1" name="~PP200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0025"/>
      </p:ext>
    </p:extLst>
  </p:cSld>
  <p:clrMapOvr>
    <a:masterClrMapping/>
  </p:clrMapOvr>
  <p:transition advTm="123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Faculty Productivity: Scholarly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Faculty members have authored or co-authored thirteen books, thirty-one book chapters, ninety-eight refereed journal articles.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Goal: to facilitate research into teaching and learning; and promote publication of presentations, grant-work, projects… those activities faculty in which faculty are already involved.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~PP3328.WAV">
            <a:hlinkClick r:id="" action="ppaction://media"/>
          </p:cNvPr>
          <p:cNvPicPr>
            <a:picLocks noRot="1" noChangeAspect="1"/>
          </p:cNvPicPr>
          <p:nvPr>
            <a:wavAudioFile r:embed="rId1" name="~PP3328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9766"/>
      </p:ext>
    </p:extLst>
  </p:cSld>
  <p:clrMapOvr>
    <a:masterClrMapping/>
  </p:clrMapOvr>
  <p:transition advTm="101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~PP1710.WAV">
            <a:hlinkClick r:id="" action="ppaction://media"/>
          </p:cNvPr>
          <p:cNvPicPr>
            <a:picLocks noRot="1" noChangeAspect="1"/>
          </p:cNvPicPr>
          <p:nvPr>
            <a:wavAudioFile r:embed="rId1" name="~PP1710.WAV"/>
          </p:nvPr>
        </p:nvPicPr>
        <p:blipFill>
          <a:blip r:embed="rId3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4806"/>
      </p:ext>
    </p:extLst>
  </p:cSld>
  <p:clrMapOvr>
    <a:masterClrMapping/>
  </p:clrMapOvr>
  <p:transition advTm="207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"/>
            <a:ext cx="9220200" cy="6761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" y="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0" y="18722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Education gone viral</a:t>
            </a:r>
            <a:endParaRPr lang="en-US" sz="66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  <p:pic>
        <p:nvPicPr>
          <p:cNvPr id="6" name="~PP373.WAV">
            <a:hlinkClick r:id="" action="ppaction://media"/>
          </p:cNvPr>
          <p:cNvPicPr>
            <a:picLocks noRot="1" noChangeAspect="1"/>
          </p:cNvPicPr>
          <p:nvPr>
            <a:wavAudioFile r:embed="rId1" name="~PP373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58267"/>
      </p:ext>
    </p:extLst>
  </p:cSld>
  <p:clrMapOvr>
    <a:masterClrMapping/>
  </p:clrMapOvr>
  <p:transition advTm="5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914400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800" b="1" dirty="0"/>
              <a:t>N</a:t>
            </a:r>
            <a:r>
              <a:rPr lang="en-US" sz="4800" b="1" dirty="0" smtClean="0"/>
              <a:t>ew on-line option: MOOCS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953000"/>
          </a:xfrm>
        </p:spPr>
      </p:pic>
      <p:pic>
        <p:nvPicPr>
          <p:cNvPr id="5" name="~PP2893.WAV">
            <a:hlinkClick r:id="" action="ppaction://media"/>
          </p:cNvPr>
          <p:cNvPicPr>
            <a:picLocks noRot="1" noChangeAspect="1"/>
          </p:cNvPicPr>
          <p:nvPr>
            <a:wavAudioFile r:embed="rId1" name="~PP2893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0414"/>
      </p:ext>
    </p:extLst>
  </p:cSld>
  <p:clrMapOvr>
    <a:masterClrMapping/>
  </p:clrMapOvr>
  <p:transition advTm="3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"/>
            <a:ext cx="4001295" cy="6882228"/>
          </a:xfrm>
        </p:spPr>
      </p:pic>
      <p:pic>
        <p:nvPicPr>
          <p:cNvPr id="3" name="~PP394.WAV">
            <a:hlinkClick r:id="" action="ppaction://media"/>
          </p:cNvPr>
          <p:cNvPicPr>
            <a:picLocks noRot="1" noChangeAspect="1"/>
          </p:cNvPicPr>
          <p:nvPr>
            <a:wavAudioFile r:embed="rId1" name="~PP394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1678"/>
      </p:ext>
    </p:extLst>
  </p:cSld>
  <p:clrMapOvr>
    <a:masterClrMapping/>
  </p:clrMapOvr>
  <p:transition advTm="42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950"/>
            <a:ext cx="4060134" cy="6830049"/>
          </a:xfrm>
        </p:spPr>
      </p:pic>
      <p:pic>
        <p:nvPicPr>
          <p:cNvPr id="3" name="~PP62.WAV">
            <a:hlinkClick r:id="" action="ppaction://media"/>
          </p:cNvPr>
          <p:cNvPicPr>
            <a:picLocks noRot="1" noChangeAspect="1"/>
          </p:cNvPicPr>
          <p:nvPr>
            <a:wavAudioFile r:embed="rId1" name="~PP62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09148"/>
      </p:ext>
    </p:extLst>
  </p:cSld>
  <p:clrMapOvr>
    <a:masterClrMapping/>
  </p:clrMapOvr>
  <p:transition advTm="15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282"/>
            <a:ext cx="6781799" cy="6781799"/>
          </a:xfrm>
        </p:spPr>
      </p:pic>
      <p:pic>
        <p:nvPicPr>
          <p:cNvPr id="3" name="~PP1788.WAV">
            <a:hlinkClick r:id="" action="ppaction://media"/>
          </p:cNvPr>
          <p:cNvPicPr>
            <a:picLocks noRot="1" noChangeAspect="1"/>
          </p:cNvPicPr>
          <p:nvPr>
            <a:wavAudioFile r:embed="rId1" name="~PP1788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28331"/>
      </p:ext>
    </p:extLst>
  </p:cSld>
  <p:clrMapOvr>
    <a:masterClrMapping/>
  </p:clrMapOvr>
  <p:transition advTm="26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9580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Governor has submitted 52 amendments to 2012-2014 Biennial Budget bill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General Assembly reconvenes April 6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Summary Office </a:t>
            </a:r>
            <a:r>
              <a:rPr lang="en-US" sz="2400" dirty="0">
                <a:latin typeface="+mj-lt"/>
              </a:rPr>
              <a:t>of Education budgets: </a:t>
            </a:r>
            <a:r>
              <a:rPr lang="en-US" sz="2400" dirty="0">
                <a:latin typeface="+mj-lt"/>
                <a:hlinkClick r:id="rId3"/>
              </a:rPr>
              <a:t>http://</a:t>
            </a:r>
            <a:r>
              <a:rPr lang="en-US" sz="2400" dirty="0" smtClean="0">
                <a:latin typeface="+mj-lt"/>
                <a:hlinkClick r:id="rId3"/>
              </a:rPr>
              <a:t>dpb.virginia.gov/budget/buddoc13/secretary.cfm?sa=3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Sequestration could impact VA: $14 m K-12; $13.9 m children with disabilities; work-study; head start; etc.</a:t>
            </a:r>
          </a:p>
        </p:txBody>
      </p:sp>
      <p:pic>
        <p:nvPicPr>
          <p:cNvPr id="4" name="~PP131.WAV">
            <a:hlinkClick r:id="" action="ppaction://media"/>
          </p:cNvPr>
          <p:cNvPicPr>
            <a:picLocks noRot="1" noChangeAspect="1"/>
          </p:cNvPicPr>
          <p:nvPr>
            <a:wavAudioFile r:embed="rId1" name="~PP131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09592"/>
      </p:ext>
    </p:extLst>
  </p:cSld>
  <p:clrMapOvr>
    <a:masterClrMapping/>
  </p:clrMapOvr>
  <p:transition advTm="43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that we’ve set the context…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youtu.be/O3ZOKDmorj0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~PP2304.WAV">
            <a:hlinkClick r:id="" action="ppaction://media"/>
          </p:cNvPr>
          <p:cNvPicPr>
            <a:picLocks noRot="1" noChangeAspect="1"/>
          </p:cNvPicPr>
          <p:nvPr>
            <a:wavAudioFile r:embed="rId1" name="~PP2304.WAV"/>
          </p:nvPr>
        </p:nvPicPr>
        <p:blipFill>
          <a:blip r:embed="rId4" cstate="print"/>
          <a:stretch>
            <a:fillRect/>
          </a:stretch>
        </p:blipFill>
        <p:spPr>
          <a:xfrm>
            <a:off x="8726488" y="64404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10988"/>
      </p:ext>
    </p:extLst>
  </p:cSld>
  <p:clrMapOvr>
    <a:masterClrMapping/>
  </p:clrMapOvr>
  <p:transition advTm="5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622</TotalTime>
  <Words>1080</Words>
  <Application>Microsoft Office PowerPoint</Application>
  <PresentationFormat>On-screen Show (4:3)</PresentationFormat>
  <Paragraphs>235</Paragraphs>
  <Slides>25</Slides>
  <Notes>4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College of Education and Human Development Update and 2012-2013 Dean’s Report</vt:lpstr>
      <vt:lpstr>I have a feeling we’re not in Kansas anymore…</vt:lpstr>
      <vt:lpstr>PowerPoint Presentation</vt:lpstr>
      <vt:lpstr>New on-line option: MOOCS</vt:lpstr>
      <vt:lpstr>PowerPoint Presentation</vt:lpstr>
      <vt:lpstr>PowerPoint Presentation</vt:lpstr>
      <vt:lpstr>PowerPoint Presentation</vt:lpstr>
      <vt:lpstr>VA Budget</vt:lpstr>
      <vt:lpstr>Now that we’ve set the context…</vt:lpstr>
      <vt:lpstr>2012-2013 Dean’s Goals</vt:lpstr>
      <vt:lpstr>Program and Curriculum Development</vt:lpstr>
      <vt:lpstr>Program and Curriculum Development</vt:lpstr>
      <vt:lpstr>Program and Curriculum Development</vt:lpstr>
      <vt:lpstr>Program and Curriculum Development</vt:lpstr>
      <vt:lpstr>Budget initiatives 2011-2012</vt:lpstr>
      <vt:lpstr>CEHD Budget Development</vt:lpstr>
      <vt:lpstr>RU Budget Development</vt:lpstr>
      <vt:lpstr>CEHD Budget Development</vt:lpstr>
      <vt:lpstr>Academic Affairs Budget</vt:lpstr>
      <vt:lpstr>Update on AALT Budget</vt:lpstr>
      <vt:lpstr>Advancement Goals</vt:lpstr>
      <vt:lpstr>Faculty Productivity: Grants</vt:lpstr>
      <vt:lpstr>Faculty Productivity: Presentations</vt:lpstr>
      <vt:lpstr>Faculty Productivity: Scholarly Work</vt:lpstr>
      <vt:lpstr>Summary</vt:lpstr>
    </vt:vector>
  </TitlesOfParts>
  <Company>Radford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of Education and Human Development Update</dc:title>
  <dc:creator>Shoemaker, Patricia B</dc:creator>
  <cp:lastModifiedBy>Radford University</cp:lastModifiedBy>
  <cp:revision>42</cp:revision>
  <dcterms:created xsi:type="dcterms:W3CDTF">2013-02-12T01:37:01Z</dcterms:created>
  <dcterms:modified xsi:type="dcterms:W3CDTF">2013-04-02T18:33:28Z</dcterms:modified>
</cp:coreProperties>
</file>