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66" r:id="rId2"/>
    <p:sldId id="257" r:id="rId3"/>
    <p:sldId id="258" r:id="rId4"/>
    <p:sldId id="259" r:id="rId5"/>
    <p:sldId id="260" r:id="rId6"/>
    <p:sldId id="261" r:id="rId7"/>
    <p:sldId id="264" r:id="rId8"/>
    <p:sldId id="265" r:id="rId9"/>
    <p:sldId id="262" r:id="rId10"/>
    <p:sldId id="268" r:id="rId11"/>
    <p:sldId id="269" r:id="rId12"/>
    <p:sldId id="267" r:id="rId13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4" d="100"/>
          <a:sy n="74" d="100"/>
        </p:scale>
        <p:origin x="-533" y="43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C7302B-E15A-4218-8D55-6DD1C45D5B50}" type="datetimeFigureOut">
              <a:rPr lang="en-US" smtClean="0"/>
              <a:t>8/17/2015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B649B4-93FE-45F4-9814-D38C1F2E2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8374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4CAD9C-44FE-44F4-BD22-C40AF4A04AC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76482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4CAD9C-44FE-44F4-BD22-C40AF4A04AC7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7648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4CAD9C-44FE-44F4-BD22-C40AF4A04AC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7648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4CAD9C-44FE-44F4-BD22-C40AF4A04AC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7648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4CAD9C-44FE-44F4-BD22-C40AF4A04AC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7648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4CAD9C-44FE-44F4-BD22-C40AF4A04AC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7648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4CAD9C-44FE-44F4-BD22-C40AF4A04AC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7648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4CAD9C-44FE-44F4-BD22-C40AF4A04AC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76482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4CAD9C-44FE-44F4-BD22-C40AF4A04AC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76482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4CAD9C-44FE-44F4-BD22-C40AF4A04AC7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7648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D6B45-3832-463D-8A1A-E271109F0901}" type="datetimeFigureOut">
              <a:rPr lang="en-US" smtClean="0"/>
              <a:t>8/17/2015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39442-0889-4872-A00E-53E372ACF3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351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D6B45-3832-463D-8A1A-E271109F0901}" type="datetimeFigureOut">
              <a:rPr lang="en-US" smtClean="0"/>
              <a:t>8/17/2015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39442-0889-4872-A00E-53E372ACF3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1518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D6B45-3832-463D-8A1A-E271109F0901}" type="datetimeFigureOut">
              <a:rPr lang="en-US" smtClean="0"/>
              <a:t>8/17/2015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39442-0889-4872-A00E-53E372ACF3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2419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/>
          <p:cNvCxnSpPr/>
          <p:nvPr userDrawn="1"/>
        </p:nvCxnSpPr>
        <p:spPr>
          <a:xfrm>
            <a:off x="497840" y="1082080"/>
            <a:ext cx="818896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" name="Title 25"/>
          <p:cNvSpPr>
            <a:spLocks noGrp="1"/>
          </p:cNvSpPr>
          <p:nvPr>
            <p:ph type="title" hasCustomPrompt="1"/>
          </p:nvPr>
        </p:nvSpPr>
        <p:spPr>
          <a:xfrm>
            <a:off x="457200" y="434002"/>
            <a:ext cx="8229600" cy="857250"/>
          </a:xfrm>
          <a:prstGeom prst="rect">
            <a:avLst/>
          </a:prstGeom>
        </p:spPr>
        <p:txBody>
          <a:bodyPr vert="horz"/>
          <a:lstStyle>
            <a:lvl1pPr algn="l">
              <a:defRPr sz="3200" b="1">
                <a:solidFill>
                  <a:srgbClr val="BC0523"/>
                </a:solidFill>
                <a:latin typeface="Trebuchet MS"/>
                <a:cs typeface="Trebuchet MS"/>
              </a:defRPr>
            </a:lvl1pPr>
          </a:lstStyle>
          <a:p>
            <a:r>
              <a:rPr lang="en-US" dirty="0" smtClean="0"/>
              <a:t>PAGE HEADER</a:t>
            </a:r>
            <a:endParaRPr lang="en-US" dirty="0"/>
          </a:p>
        </p:txBody>
      </p:sp>
      <p:sp>
        <p:nvSpPr>
          <p:cNvPr id="31" name="Text Placeholder 30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1433513"/>
            <a:ext cx="8229600" cy="152558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800" b="1" i="0" baseline="0">
                <a:solidFill>
                  <a:schemeClr val="tx1">
                    <a:lumMod val="65000"/>
                    <a:lumOff val="35000"/>
                  </a:schemeClr>
                </a:solidFill>
                <a:latin typeface="Trebuchet MS"/>
                <a:cs typeface="Trebuchet MS"/>
              </a:defRPr>
            </a:lvl1pPr>
            <a:lvl3pPr marL="914400" indent="0">
              <a:buNone/>
              <a:defRPr/>
            </a:lvl3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Insert paragraph text here.</a:t>
            </a:r>
          </a:p>
        </p:txBody>
      </p:sp>
      <p:sp>
        <p:nvSpPr>
          <p:cNvPr id="35" name="Text Placeholder 34"/>
          <p:cNvSpPr>
            <a:spLocks noGrp="1"/>
          </p:cNvSpPr>
          <p:nvPr>
            <p:ph type="body" sz="quarter" idx="11" hasCustomPrompt="1"/>
          </p:nvPr>
        </p:nvSpPr>
        <p:spPr>
          <a:xfrm>
            <a:off x="457200" y="3006726"/>
            <a:ext cx="8229600" cy="1270000"/>
          </a:xfrm>
          <a:prstGeom prst="rect">
            <a:avLst/>
          </a:prstGeom>
        </p:spPr>
        <p:txBody>
          <a:bodyPr vert="horz"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Trebuchet MS"/>
                <a:cs typeface="Trebuchet MS"/>
              </a:defRPr>
            </a:lvl1pPr>
          </a:lstStyle>
          <a:p>
            <a:pPr lvl="0"/>
            <a:r>
              <a:rPr lang="en-US" dirty="0" smtClean="0"/>
              <a:t>Insert bullet text here.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dirty="0" smtClean="0"/>
              <a:t>Insert bullet text here.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dirty="0" smtClean="0"/>
              <a:t>Insert bullet text here.</a:t>
            </a:r>
          </a:p>
          <a:p>
            <a:pPr lvl="0"/>
            <a:endParaRPr lang="en-US" dirty="0" smtClean="0"/>
          </a:p>
        </p:txBody>
      </p:sp>
      <p:sp>
        <p:nvSpPr>
          <p:cNvPr id="6" name="Rectangle 5"/>
          <p:cNvSpPr/>
          <p:nvPr userDrawn="1"/>
        </p:nvSpPr>
        <p:spPr>
          <a:xfrm>
            <a:off x="0" y="4688842"/>
            <a:ext cx="9144000" cy="454659"/>
          </a:xfrm>
          <a:prstGeom prst="rect">
            <a:avLst/>
          </a:prstGeom>
          <a:solidFill>
            <a:srgbClr val="BC0523"/>
          </a:solidFill>
          <a:ln>
            <a:noFill/>
          </a:ln>
          <a:effectLst/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 Placeholder 14"/>
          <p:cNvSpPr>
            <a:spLocks noGrp="1"/>
          </p:cNvSpPr>
          <p:nvPr>
            <p:ph type="body" sz="quarter" idx="12" hasCustomPrompt="1"/>
          </p:nvPr>
        </p:nvSpPr>
        <p:spPr>
          <a:xfrm>
            <a:off x="27460" y="4736382"/>
            <a:ext cx="3213444" cy="43564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800" b="0" i="0">
                <a:solidFill>
                  <a:schemeClr val="bg1"/>
                </a:solidFill>
                <a:latin typeface="Trebuchet MS"/>
                <a:cs typeface="Trebuchet MS"/>
              </a:defRPr>
            </a:lvl1pPr>
          </a:lstStyle>
          <a:p>
            <a:pPr lvl="0"/>
            <a:r>
              <a:rPr lang="en-US" dirty="0" smtClean="0"/>
              <a:t>(Department/office)</a:t>
            </a:r>
          </a:p>
        </p:txBody>
      </p:sp>
      <p:pic>
        <p:nvPicPr>
          <p:cNvPr id="12" name="Picture 11" descr="RadfordHorizontal-logo-White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97743" y="4821052"/>
            <a:ext cx="2403040" cy="1907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71185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/>
          <p:cNvCxnSpPr/>
          <p:nvPr userDrawn="1"/>
        </p:nvCxnSpPr>
        <p:spPr>
          <a:xfrm>
            <a:off x="497840" y="1082080"/>
            <a:ext cx="818896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" name="Title 25"/>
          <p:cNvSpPr>
            <a:spLocks noGrp="1"/>
          </p:cNvSpPr>
          <p:nvPr>
            <p:ph type="title" hasCustomPrompt="1"/>
          </p:nvPr>
        </p:nvSpPr>
        <p:spPr>
          <a:xfrm>
            <a:off x="457200" y="434002"/>
            <a:ext cx="8229600" cy="857250"/>
          </a:xfrm>
          <a:prstGeom prst="rect">
            <a:avLst/>
          </a:prstGeom>
        </p:spPr>
        <p:txBody>
          <a:bodyPr vert="horz"/>
          <a:lstStyle>
            <a:lvl1pPr algn="l">
              <a:defRPr sz="3200" b="1">
                <a:solidFill>
                  <a:srgbClr val="BC0523"/>
                </a:solidFill>
                <a:latin typeface="Trebuchet MS"/>
                <a:cs typeface="Trebuchet MS"/>
              </a:defRPr>
            </a:lvl1pPr>
          </a:lstStyle>
          <a:p>
            <a:r>
              <a:rPr lang="en-US" dirty="0" smtClean="0"/>
              <a:t>PAGE HEADER</a:t>
            </a:r>
            <a:endParaRPr lang="en-US" dirty="0"/>
          </a:p>
        </p:txBody>
      </p:sp>
      <p:sp>
        <p:nvSpPr>
          <p:cNvPr id="31" name="Text Placeholder 30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1433513"/>
            <a:ext cx="8229600" cy="152558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800" b="1" i="0" baseline="0">
                <a:solidFill>
                  <a:schemeClr val="tx1">
                    <a:lumMod val="65000"/>
                    <a:lumOff val="35000"/>
                  </a:schemeClr>
                </a:solidFill>
                <a:latin typeface="Trebuchet MS"/>
                <a:cs typeface="Trebuchet MS"/>
              </a:defRPr>
            </a:lvl1pPr>
            <a:lvl3pPr marL="914400" indent="0">
              <a:buNone/>
              <a:defRPr/>
            </a:lvl3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Insert paragraph text here.</a:t>
            </a:r>
          </a:p>
        </p:txBody>
      </p:sp>
      <p:sp>
        <p:nvSpPr>
          <p:cNvPr id="35" name="Text Placeholder 34"/>
          <p:cNvSpPr>
            <a:spLocks noGrp="1"/>
          </p:cNvSpPr>
          <p:nvPr>
            <p:ph type="body" sz="quarter" idx="11" hasCustomPrompt="1"/>
          </p:nvPr>
        </p:nvSpPr>
        <p:spPr>
          <a:xfrm>
            <a:off x="457200" y="3006726"/>
            <a:ext cx="8229600" cy="1270000"/>
          </a:xfrm>
          <a:prstGeom prst="rect">
            <a:avLst/>
          </a:prstGeom>
        </p:spPr>
        <p:txBody>
          <a:bodyPr vert="horz"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Trebuchet MS"/>
                <a:cs typeface="Trebuchet MS"/>
              </a:defRPr>
            </a:lvl1pPr>
          </a:lstStyle>
          <a:p>
            <a:pPr lvl="0"/>
            <a:r>
              <a:rPr lang="en-US" dirty="0" smtClean="0"/>
              <a:t>Insert bullet text here.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dirty="0" smtClean="0"/>
              <a:t>Insert bullet text here.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dirty="0" smtClean="0"/>
              <a:t>Insert bullet text here.</a:t>
            </a:r>
          </a:p>
          <a:p>
            <a:pPr lvl="0"/>
            <a:endParaRPr lang="en-US" dirty="0" smtClean="0"/>
          </a:p>
        </p:txBody>
      </p:sp>
      <p:sp>
        <p:nvSpPr>
          <p:cNvPr id="6" name="Rectangle 5"/>
          <p:cNvSpPr/>
          <p:nvPr userDrawn="1"/>
        </p:nvSpPr>
        <p:spPr>
          <a:xfrm>
            <a:off x="0" y="4688842"/>
            <a:ext cx="9144000" cy="454659"/>
          </a:xfrm>
          <a:prstGeom prst="rect">
            <a:avLst/>
          </a:prstGeom>
          <a:solidFill>
            <a:srgbClr val="BC0523"/>
          </a:solidFill>
          <a:ln>
            <a:noFill/>
          </a:ln>
          <a:effectLst/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 Placeholder 14"/>
          <p:cNvSpPr>
            <a:spLocks noGrp="1"/>
          </p:cNvSpPr>
          <p:nvPr>
            <p:ph type="body" sz="quarter" idx="12" hasCustomPrompt="1"/>
          </p:nvPr>
        </p:nvSpPr>
        <p:spPr>
          <a:xfrm>
            <a:off x="27460" y="4736382"/>
            <a:ext cx="3213444" cy="43564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800" b="0" i="0">
                <a:solidFill>
                  <a:schemeClr val="bg1"/>
                </a:solidFill>
                <a:latin typeface="Trebuchet MS"/>
                <a:cs typeface="Trebuchet MS"/>
              </a:defRPr>
            </a:lvl1pPr>
          </a:lstStyle>
          <a:p>
            <a:pPr lvl="0"/>
            <a:r>
              <a:rPr lang="en-US" dirty="0" smtClean="0"/>
              <a:t>(Department/office)</a:t>
            </a:r>
          </a:p>
        </p:txBody>
      </p:sp>
      <p:pic>
        <p:nvPicPr>
          <p:cNvPr id="12" name="Picture 11" descr="RadfordHorizontal-logo-White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97743" y="4821052"/>
            <a:ext cx="2403040" cy="1907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71185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/>
          <p:cNvCxnSpPr/>
          <p:nvPr userDrawn="1"/>
        </p:nvCxnSpPr>
        <p:spPr>
          <a:xfrm>
            <a:off x="497840" y="1082080"/>
            <a:ext cx="818896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" name="Title 25"/>
          <p:cNvSpPr>
            <a:spLocks noGrp="1"/>
          </p:cNvSpPr>
          <p:nvPr>
            <p:ph type="title" hasCustomPrompt="1"/>
          </p:nvPr>
        </p:nvSpPr>
        <p:spPr>
          <a:xfrm>
            <a:off x="457200" y="434002"/>
            <a:ext cx="8229600" cy="857250"/>
          </a:xfrm>
          <a:prstGeom prst="rect">
            <a:avLst/>
          </a:prstGeom>
        </p:spPr>
        <p:txBody>
          <a:bodyPr vert="horz"/>
          <a:lstStyle>
            <a:lvl1pPr algn="l">
              <a:defRPr sz="3200" b="1">
                <a:solidFill>
                  <a:srgbClr val="BC0523"/>
                </a:solidFill>
                <a:latin typeface="Trebuchet MS"/>
                <a:cs typeface="Trebuchet MS"/>
              </a:defRPr>
            </a:lvl1pPr>
          </a:lstStyle>
          <a:p>
            <a:r>
              <a:rPr lang="en-US" dirty="0" smtClean="0"/>
              <a:t>PAGE HEADER</a:t>
            </a:r>
            <a:endParaRPr lang="en-US" dirty="0"/>
          </a:p>
        </p:txBody>
      </p:sp>
      <p:sp>
        <p:nvSpPr>
          <p:cNvPr id="31" name="Text Placeholder 30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1433513"/>
            <a:ext cx="8229600" cy="152558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800" b="1" i="0" baseline="0">
                <a:solidFill>
                  <a:schemeClr val="tx1">
                    <a:lumMod val="65000"/>
                    <a:lumOff val="35000"/>
                  </a:schemeClr>
                </a:solidFill>
                <a:latin typeface="Trebuchet MS"/>
                <a:cs typeface="Trebuchet MS"/>
              </a:defRPr>
            </a:lvl1pPr>
            <a:lvl3pPr marL="914400" indent="0">
              <a:buNone/>
              <a:defRPr/>
            </a:lvl3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Insert paragraph text here.</a:t>
            </a:r>
          </a:p>
        </p:txBody>
      </p:sp>
      <p:sp>
        <p:nvSpPr>
          <p:cNvPr id="35" name="Text Placeholder 34"/>
          <p:cNvSpPr>
            <a:spLocks noGrp="1"/>
          </p:cNvSpPr>
          <p:nvPr>
            <p:ph type="body" sz="quarter" idx="11" hasCustomPrompt="1"/>
          </p:nvPr>
        </p:nvSpPr>
        <p:spPr>
          <a:xfrm>
            <a:off x="457200" y="3006726"/>
            <a:ext cx="8229600" cy="1270000"/>
          </a:xfrm>
          <a:prstGeom prst="rect">
            <a:avLst/>
          </a:prstGeom>
        </p:spPr>
        <p:txBody>
          <a:bodyPr vert="horz"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Trebuchet MS"/>
                <a:cs typeface="Trebuchet MS"/>
              </a:defRPr>
            </a:lvl1pPr>
          </a:lstStyle>
          <a:p>
            <a:pPr lvl="0"/>
            <a:r>
              <a:rPr lang="en-US" dirty="0" smtClean="0"/>
              <a:t>Insert bullet text here.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dirty="0" smtClean="0"/>
              <a:t>Insert bullet text here.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dirty="0" smtClean="0"/>
              <a:t>Insert bullet text here.</a:t>
            </a:r>
          </a:p>
          <a:p>
            <a:pPr lvl="0"/>
            <a:endParaRPr lang="en-US" dirty="0" smtClean="0"/>
          </a:p>
        </p:txBody>
      </p:sp>
      <p:sp>
        <p:nvSpPr>
          <p:cNvPr id="6" name="Rectangle 5"/>
          <p:cNvSpPr/>
          <p:nvPr userDrawn="1"/>
        </p:nvSpPr>
        <p:spPr>
          <a:xfrm>
            <a:off x="0" y="4688842"/>
            <a:ext cx="9144000" cy="454659"/>
          </a:xfrm>
          <a:prstGeom prst="rect">
            <a:avLst/>
          </a:prstGeom>
          <a:solidFill>
            <a:srgbClr val="BC0523"/>
          </a:solidFill>
          <a:ln>
            <a:noFill/>
          </a:ln>
          <a:effectLst/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 Placeholder 14"/>
          <p:cNvSpPr>
            <a:spLocks noGrp="1"/>
          </p:cNvSpPr>
          <p:nvPr>
            <p:ph type="body" sz="quarter" idx="12" hasCustomPrompt="1"/>
          </p:nvPr>
        </p:nvSpPr>
        <p:spPr>
          <a:xfrm>
            <a:off x="27460" y="4736382"/>
            <a:ext cx="3213444" cy="43564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800" b="0" i="0">
                <a:solidFill>
                  <a:schemeClr val="bg1"/>
                </a:solidFill>
                <a:latin typeface="Trebuchet MS"/>
                <a:cs typeface="Trebuchet MS"/>
              </a:defRPr>
            </a:lvl1pPr>
          </a:lstStyle>
          <a:p>
            <a:pPr lvl="0"/>
            <a:r>
              <a:rPr lang="en-US" dirty="0" smtClean="0"/>
              <a:t>(Department/office)</a:t>
            </a:r>
          </a:p>
        </p:txBody>
      </p:sp>
      <p:pic>
        <p:nvPicPr>
          <p:cNvPr id="12" name="Picture 11" descr="RadfordHorizontal-logo-White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97743" y="4821052"/>
            <a:ext cx="2403040" cy="1907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71185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/>
          <p:cNvCxnSpPr/>
          <p:nvPr userDrawn="1"/>
        </p:nvCxnSpPr>
        <p:spPr>
          <a:xfrm>
            <a:off x="497840" y="1082080"/>
            <a:ext cx="818896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" name="Title 25"/>
          <p:cNvSpPr>
            <a:spLocks noGrp="1"/>
          </p:cNvSpPr>
          <p:nvPr>
            <p:ph type="title" hasCustomPrompt="1"/>
          </p:nvPr>
        </p:nvSpPr>
        <p:spPr>
          <a:xfrm>
            <a:off x="457200" y="434002"/>
            <a:ext cx="8229600" cy="857250"/>
          </a:xfrm>
          <a:prstGeom prst="rect">
            <a:avLst/>
          </a:prstGeom>
        </p:spPr>
        <p:txBody>
          <a:bodyPr vert="horz"/>
          <a:lstStyle>
            <a:lvl1pPr algn="l">
              <a:defRPr sz="3200" b="1">
                <a:solidFill>
                  <a:srgbClr val="BC0523"/>
                </a:solidFill>
                <a:latin typeface="Trebuchet MS"/>
                <a:cs typeface="Trebuchet MS"/>
              </a:defRPr>
            </a:lvl1pPr>
          </a:lstStyle>
          <a:p>
            <a:r>
              <a:rPr lang="en-US" dirty="0" smtClean="0"/>
              <a:t>PAGE HEADER</a:t>
            </a:r>
            <a:endParaRPr lang="en-US" dirty="0"/>
          </a:p>
        </p:txBody>
      </p:sp>
      <p:sp>
        <p:nvSpPr>
          <p:cNvPr id="31" name="Text Placeholder 30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1433513"/>
            <a:ext cx="8229600" cy="152558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800" b="1" i="0" baseline="0">
                <a:solidFill>
                  <a:schemeClr val="tx1">
                    <a:lumMod val="65000"/>
                    <a:lumOff val="35000"/>
                  </a:schemeClr>
                </a:solidFill>
                <a:latin typeface="Trebuchet MS"/>
                <a:cs typeface="Trebuchet MS"/>
              </a:defRPr>
            </a:lvl1pPr>
            <a:lvl3pPr marL="914400" indent="0">
              <a:buNone/>
              <a:defRPr/>
            </a:lvl3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Insert paragraph text here.</a:t>
            </a:r>
          </a:p>
        </p:txBody>
      </p:sp>
      <p:sp>
        <p:nvSpPr>
          <p:cNvPr id="35" name="Text Placeholder 34"/>
          <p:cNvSpPr>
            <a:spLocks noGrp="1"/>
          </p:cNvSpPr>
          <p:nvPr>
            <p:ph type="body" sz="quarter" idx="11" hasCustomPrompt="1"/>
          </p:nvPr>
        </p:nvSpPr>
        <p:spPr>
          <a:xfrm>
            <a:off x="457200" y="3006726"/>
            <a:ext cx="8229600" cy="1270000"/>
          </a:xfrm>
          <a:prstGeom prst="rect">
            <a:avLst/>
          </a:prstGeom>
        </p:spPr>
        <p:txBody>
          <a:bodyPr vert="horz"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Trebuchet MS"/>
                <a:cs typeface="Trebuchet MS"/>
              </a:defRPr>
            </a:lvl1pPr>
          </a:lstStyle>
          <a:p>
            <a:pPr lvl="0"/>
            <a:r>
              <a:rPr lang="en-US" dirty="0" smtClean="0"/>
              <a:t>Insert bullet text here.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dirty="0" smtClean="0"/>
              <a:t>Insert bullet text here.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dirty="0" smtClean="0"/>
              <a:t>Insert bullet text here.</a:t>
            </a:r>
          </a:p>
          <a:p>
            <a:pPr lvl="0"/>
            <a:endParaRPr lang="en-US" dirty="0" smtClean="0"/>
          </a:p>
        </p:txBody>
      </p:sp>
      <p:sp>
        <p:nvSpPr>
          <p:cNvPr id="6" name="Rectangle 5"/>
          <p:cNvSpPr/>
          <p:nvPr userDrawn="1"/>
        </p:nvSpPr>
        <p:spPr>
          <a:xfrm>
            <a:off x="0" y="4688842"/>
            <a:ext cx="9144000" cy="454659"/>
          </a:xfrm>
          <a:prstGeom prst="rect">
            <a:avLst/>
          </a:prstGeom>
          <a:solidFill>
            <a:srgbClr val="BC0523"/>
          </a:solidFill>
          <a:ln>
            <a:noFill/>
          </a:ln>
          <a:effectLst/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 Placeholder 14"/>
          <p:cNvSpPr>
            <a:spLocks noGrp="1"/>
          </p:cNvSpPr>
          <p:nvPr>
            <p:ph type="body" sz="quarter" idx="12" hasCustomPrompt="1"/>
          </p:nvPr>
        </p:nvSpPr>
        <p:spPr>
          <a:xfrm>
            <a:off x="27460" y="4736382"/>
            <a:ext cx="3213444" cy="43564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800" b="0" i="0">
                <a:solidFill>
                  <a:schemeClr val="bg1"/>
                </a:solidFill>
                <a:latin typeface="Trebuchet MS"/>
                <a:cs typeface="Trebuchet MS"/>
              </a:defRPr>
            </a:lvl1pPr>
          </a:lstStyle>
          <a:p>
            <a:pPr lvl="0"/>
            <a:r>
              <a:rPr lang="en-US" dirty="0" smtClean="0"/>
              <a:t>(Department/office)</a:t>
            </a:r>
          </a:p>
        </p:txBody>
      </p:sp>
      <p:pic>
        <p:nvPicPr>
          <p:cNvPr id="12" name="Picture 11" descr="RadfordHorizontal-logo-White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97743" y="4821052"/>
            <a:ext cx="2403040" cy="1907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71185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/>
          <p:cNvCxnSpPr/>
          <p:nvPr userDrawn="1"/>
        </p:nvCxnSpPr>
        <p:spPr>
          <a:xfrm>
            <a:off x="497840" y="1082080"/>
            <a:ext cx="818896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" name="Title 25"/>
          <p:cNvSpPr>
            <a:spLocks noGrp="1"/>
          </p:cNvSpPr>
          <p:nvPr>
            <p:ph type="title" hasCustomPrompt="1"/>
          </p:nvPr>
        </p:nvSpPr>
        <p:spPr>
          <a:xfrm>
            <a:off x="457200" y="434002"/>
            <a:ext cx="8229600" cy="857250"/>
          </a:xfrm>
          <a:prstGeom prst="rect">
            <a:avLst/>
          </a:prstGeom>
        </p:spPr>
        <p:txBody>
          <a:bodyPr vert="horz"/>
          <a:lstStyle>
            <a:lvl1pPr algn="l">
              <a:defRPr sz="3200" b="1">
                <a:solidFill>
                  <a:srgbClr val="BC0523"/>
                </a:solidFill>
                <a:latin typeface="Trebuchet MS"/>
                <a:cs typeface="Trebuchet MS"/>
              </a:defRPr>
            </a:lvl1pPr>
          </a:lstStyle>
          <a:p>
            <a:r>
              <a:rPr lang="en-US" dirty="0" smtClean="0"/>
              <a:t>PAGE HEADER</a:t>
            </a:r>
            <a:endParaRPr lang="en-US" dirty="0"/>
          </a:p>
        </p:txBody>
      </p:sp>
      <p:sp>
        <p:nvSpPr>
          <p:cNvPr id="31" name="Text Placeholder 30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1433513"/>
            <a:ext cx="8229600" cy="152558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800" b="1" i="0" baseline="0">
                <a:solidFill>
                  <a:schemeClr val="tx1">
                    <a:lumMod val="65000"/>
                    <a:lumOff val="35000"/>
                  </a:schemeClr>
                </a:solidFill>
                <a:latin typeface="Trebuchet MS"/>
                <a:cs typeface="Trebuchet MS"/>
              </a:defRPr>
            </a:lvl1pPr>
            <a:lvl3pPr marL="914400" indent="0">
              <a:buNone/>
              <a:defRPr/>
            </a:lvl3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Insert paragraph text here.</a:t>
            </a:r>
          </a:p>
        </p:txBody>
      </p:sp>
      <p:sp>
        <p:nvSpPr>
          <p:cNvPr id="35" name="Text Placeholder 34"/>
          <p:cNvSpPr>
            <a:spLocks noGrp="1"/>
          </p:cNvSpPr>
          <p:nvPr>
            <p:ph type="body" sz="quarter" idx="11" hasCustomPrompt="1"/>
          </p:nvPr>
        </p:nvSpPr>
        <p:spPr>
          <a:xfrm>
            <a:off x="457200" y="3006726"/>
            <a:ext cx="8229600" cy="1270000"/>
          </a:xfrm>
          <a:prstGeom prst="rect">
            <a:avLst/>
          </a:prstGeom>
        </p:spPr>
        <p:txBody>
          <a:bodyPr vert="horz"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Trebuchet MS"/>
                <a:cs typeface="Trebuchet MS"/>
              </a:defRPr>
            </a:lvl1pPr>
          </a:lstStyle>
          <a:p>
            <a:pPr lvl="0"/>
            <a:r>
              <a:rPr lang="en-US" dirty="0" smtClean="0"/>
              <a:t>Insert bullet text here.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dirty="0" smtClean="0"/>
              <a:t>Insert bullet text here.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dirty="0" smtClean="0"/>
              <a:t>Insert bullet text here.</a:t>
            </a:r>
          </a:p>
          <a:p>
            <a:pPr lvl="0"/>
            <a:endParaRPr lang="en-US" dirty="0" smtClean="0"/>
          </a:p>
        </p:txBody>
      </p:sp>
      <p:sp>
        <p:nvSpPr>
          <p:cNvPr id="6" name="Rectangle 5"/>
          <p:cNvSpPr/>
          <p:nvPr userDrawn="1"/>
        </p:nvSpPr>
        <p:spPr>
          <a:xfrm>
            <a:off x="0" y="4688842"/>
            <a:ext cx="9144000" cy="454659"/>
          </a:xfrm>
          <a:prstGeom prst="rect">
            <a:avLst/>
          </a:prstGeom>
          <a:solidFill>
            <a:srgbClr val="BC0523"/>
          </a:solidFill>
          <a:ln>
            <a:noFill/>
          </a:ln>
          <a:effectLst/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 Placeholder 14"/>
          <p:cNvSpPr>
            <a:spLocks noGrp="1"/>
          </p:cNvSpPr>
          <p:nvPr>
            <p:ph type="body" sz="quarter" idx="12" hasCustomPrompt="1"/>
          </p:nvPr>
        </p:nvSpPr>
        <p:spPr>
          <a:xfrm>
            <a:off x="27460" y="4736382"/>
            <a:ext cx="3213444" cy="43564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800" b="0" i="0">
                <a:solidFill>
                  <a:schemeClr val="bg1"/>
                </a:solidFill>
                <a:latin typeface="Trebuchet MS"/>
                <a:cs typeface="Trebuchet MS"/>
              </a:defRPr>
            </a:lvl1pPr>
          </a:lstStyle>
          <a:p>
            <a:pPr lvl="0"/>
            <a:r>
              <a:rPr lang="en-US" dirty="0" smtClean="0"/>
              <a:t>(Department/office)</a:t>
            </a:r>
          </a:p>
        </p:txBody>
      </p:sp>
      <p:pic>
        <p:nvPicPr>
          <p:cNvPr id="12" name="Picture 11" descr="RadfordHorizontal-logo-White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97743" y="4821052"/>
            <a:ext cx="2403040" cy="1907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71185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/>
          <p:cNvCxnSpPr/>
          <p:nvPr userDrawn="1"/>
        </p:nvCxnSpPr>
        <p:spPr>
          <a:xfrm>
            <a:off x="497840" y="1082080"/>
            <a:ext cx="818896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" name="Title 25"/>
          <p:cNvSpPr>
            <a:spLocks noGrp="1"/>
          </p:cNvSpPr>
          <p:nvPr>
            <p:ph type="title" hasCustomPrompt="1"/>
          </p:nvPr>
        </p:nvSpPr>
        <p:spPr>
          <a:xfrm>
            <a:off x="457200" y="434002"/>
            <a:ext cx="8229600" cy="857250"/>
          </a:xfrm>
          <a:prstGeom prst="rect">
            <a:avLst/>
          </a:prstGeom>
        </p:spPr>
        <p:txBody>
          <a:bodyPr vert="horz"/>
          <a:lstStyle>
            <a:lvl1pPr algn="l">
              <a:defRPr sz="3200" b="1">
                <a:solidFill>
                  <a:srgbClr val="BC0523"/>
                </a:solidFill>
                <a:latin typeface="Trebuchet MS"/>
                <a:cs typeface="Trebuchet MS"/>
              </a:defRPr>
            </a:lvl1pPr>
          </a:lstStyle>
          <a:p>
            <a:r>
              <a:rPr lang="en-US" dirty="0" smtClean="0"/>
              <a:t>PAGE HEADER</a:t>
            </a:r>
            <a:endParaRPr lang="en-US" dirty="0"/>
          </a:p>
        </p:txBody>
      </p:sp>
      <p:sp>
        <p:nvSpPr>
          <p:cNvPr id="31" name="Text Placeholder 30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1433513"/>
            <a:ext cx="8229600" cy="152558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800" b="1" i="0" baseline="0">
                <a:solidFill>
                  <a:schemeClr val="tx1">
                    <a:lumMod val="65000"/>
                    <a:lumOff val="35000"/>
                  </a:schemeClr>
                </a:solidFill>
                <a:latin typeface="Trebuchet MS"/>
                <a:cs typeface="Trebuchet MS"/>
              </a:defRPr>
            </a:lvl1pPr>
            <a:lvl3pPr marL="914400" indent="0">
              <a:buNone/>
              <a:defRPr/>
            </a:lvl3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Insert paragraph text here.</a:t>
            </a:r>
          </a:p>
        </p:txBody>
      </p:sp>
      <p:sp>
        <p:nvSpPr>
          <p:cNvPr id="35" name="Text Placeholder 34"/>
          <p:cNvSpPr>
            <a:spLocks noGrp="1"/>
          </p:cNvSpPr>
          <p:nvPr>
            <p:ph type="body" sz="quarter" idx="11" hasCustomPrompt="1"/>
          </p:nvPr>
        </p:nvSpPr>
        <p:spPr>
          <a:xfrm>
            <a:off x="457200" y="3006726"/>
            <a:ext cx="8229600" cy="1270000"/>
          </a:xfrm>
          <a:prstGeom prst="rect">
            <a:avLst/>
          </a:prstGeom>
        </p:spPr>
        <p:txBody>
          <a:bodyPr vert="horz"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Trebuchet MS"/>
                <a:cs typeface="Trebuchet MS"/>
              </a:defRPr>
            </a:lvl1pPr>
          </a:lstStyle>
          <a:p>
            <a:pPr lvl="0"/>
            <a:r>
              <a:rPr lang="en-US" dirty="0" smtClean="0"/>
              <a:t>Insert bullet text here.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dirty="0" smtClean="0"/>
              <a:t>Insert bullet text here.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dirty="0" smtClean="0"/>
              <a:t>Insert bullet text here.</a:t>
            </a:r>
          </a:p>
          <a:p>
            <a:pPr lvl="0"/>
            <a:endParaRPr lang="en-US" dirty="0" smtClean="0"/>
          </a:p>
        </p:txBody>
      </p:sp>
      <p:sp>
        <p:nvSpPr>
          <p:cNvPr id="6" name="Rectangle 5"/>
          <p:cNvSpPr/>
          <p:nvPr userDrawn="1"/>
        </p:nvSpPr>
        <p:spPr>
          <a:xfrm>
            <a:off x="0" y="4688842"/>
            <a:ext cx="9144000" cy="454659"/>
          </a:xfrm>
          <a:prstGeom prst="rect">
            <a:avLst/>
          </a:prstGeom>
          <a:solidFill>
            <a:srgbClr val="BC0523"/>
          </a:solidFill>
          <a:ln>
            <a:noFill/>
          </a:ln>
          <a:effectLst/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 Placeholder 14"/>
          <p:cNvSpPr>
            <a:spLocks noGrp="1"/>
          </p:cNvSpPr>
          <p:nvPr>
            <p:ph type="body" sz="quarter" idx="12" hasCustomPrompt="1"/>
          </p:nvPr>
        </p:nvSpPr>
        <p:spPr>
          <a:xfrm>
            <a:off x="27460" y="4736382"/>
            <a:ext cx="3213444" cy="43564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800" b="0" i="0">
                <a:solidFill>
                  <a:schemeClr val="bg1"/>
                </a:solidFill>
                <a:latin typeface="Trebuchet MS"/>
                <a:cs typeface="Trebuchet MS"/>
              </a:defRPr>
            </a:lvl1pPr>
          </a:lstStyle>
          <a:p>
            <a:pPr lvl="0"/>
            <a:r>
              <a:rPr lang="en-US" dirty="0" smtClean="0"/>
              <a:t>(Department/office)</a:t>
            </a:r>
          </a:p>
        </p:txBody>
      </p:sp>
      <p:pic>
        <p:nvPicPr>
          <p:cNvPr id="12" name="Picture 11" descr="RadfordHorizontal-logo-White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97743" y="4821052"/>
            <a:ext cx="2403040" cy="1907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711851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/>
          <p:cNvCxnSpPr/>
          <p:nvPr userDrawn="1"/>
        </p:nvCxnSpPr>
        <p:spPr>
          <a:xfrm>
            <a:off x="497840" y="1082080"/>
            <a:ext cx="818896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" name="Title 25"/>
          <p:cNvSpPr>
            <a:spLocks noGrp="1"/>
          </p:cNvSpPr>
          <p:nvPr>
            <p:ph type="title" hasCustomPrompt="1"/>
          </p:nvPr>
        </p:nvSpPr>
        <p:spPr>
          <a:xfrm>
            <a:off x="457200" y="434002"/>
            <a:ext cx="8229600" cy="857250"/>
          </a:xfrm>
          <a:prstGeom prst="rect">
            <a:avLst/>
          </a:prstGeom>
        </p:spPr>
        <p:txBody>
          <a:bodyPr vert="horz"/>
          <a:lstStyle>
            <a:lvl1pPr algn="l">
              <a:defRPr sz="3200" b="1">
                <a:solidFill>
                  <a:srgbClr val="BC0523"/>
                </a:solidFill>
                <a:latin typeface="Trebuchet MS"/>
                <a:cs typeface="Trebuchet MS"/>
              </a:defRPr>
            </a:lvl1pPr>
          </a:lstStyle>
          <a:p>
            <a:r>
              <a:rPr lang="en-US" dirty="0" smtClean="0"/>
              <a:t>PAGE HEADER</a:t>
            </a:r>
            <a:endParaRPr lang="en-US" dirty="0"/>
          </a:p>
        </p:txBody>
      </p:sp>
      <p:sp>
        <p:nvSpPr>
          <p:cNvPr id="31" name="Text Placeholder 30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1433513"/>
            <a:ext cx="8229600" cy="152558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800" b="1" i="0" baseline="0">
                <a:solidFill>
                  <a:schemeClr val="tx1">
                    <a:lumMod val="65000"/>
                    <a:lumOff val="35000"/>
                  </a:schemeClr>
                </a:solidFill>
                <a:latin typeface="Trebuchet MS"/>
                <a:cs typeface="Trebuchet MS"/>
              </a:defRPr>
            </a:lvl1pPr>
            <a:lvl3pPr marL="914400" indent="0">
              <a:buNone/>
              <a:defRPr/>
            </a:lvl3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Insert paragraph text here.</a:t>
            </a:r>
          </a:p>
        </p:txBody>
      </p:sp>
      <p:sp>
        <p:nvSpPr>
          <p:cNvPr id="35" name="Text Placeholder 34"/>
          <p:cNvSpPr>
            <a:spLocks noGrp="1"/>
          </p:cNvSpPr>
          <p:nvPr>
            <p:ph type="body" sz="quarter" idx="11" hasCustomPrompt="1"/>
          </p:nvPr>
        </p:nvSpPr>
        <p:spPr>
          <a:xfrm>
            <a:off x="457200" y="3006726"/>
            <a:ext cx="8229600" cy="1270000"/>
          </a:xfrm>
          <a:prstGeom prst="rect">
            <a:avLst/>
          </a:prstGeom>
        </p:spPr>
        <p:txBody>
          <a:bodyPr vert="horz"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Trebuchet MS"/>
                <a:cs typeface="Trebuchet MS"/>
              </a:defRPr>
            </a:lvl1pPr>
          </a:lstStyle>
          <a:p>
            <a:pPr lvl="0"/>
            <a:r>
              <a:rPr lang="en-US" dirty="0" smtClean="0"/>
              <a:t>Insert bullet text here.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dirty="0" smtClean="0"/>
              <a:t>Insert bullet text here.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dirty="0" smtClean="0"/>
              <a:t>Insert bullet text here.</a:t>
            </a:r>
          </a:p>
          <a:p>
            <a:pPr lvl="0"/>
            <a:endParaRPr lang="en-US" dirty="0" smtClean="0"/>
          </a:p>
        </p:txBody>
      </p:sp>
      <p:sp>
        <p:nvSpPr>
          <p:cNvPr id="6" name="Rectangle 5"/>
          <p:cNvSpPr/>
          <p:nvPr userDrawn="1"/>
        </p:nvSpPr>
        <p:spPr>
          <a:xfrm>
            <a:off x="0" y="4688842"/>
            <a:ext cx="9144000" cy="454659"/>
          </a:xfrm>
          <a:prstGeom prst="rect">
            <a:avLst/>
          </a:prstGeom>
          <a:solidFill>
            <a:srgbClr val="BC0523"/>
          </a:solidFill>
          <a:ln>
            <a:noFill/>
          </a:ln>
          <a:effectLst/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 Placeholder 14"/>
          <p:cNvSpPr>
            <a:spLocks noGrp="1"/>
          </p:cNvSpPr>
          <p:nvPr>
            <p:ph type="body" sz="quarter" idx="12" hasCustomPrompt="1"/>
          </p:nvPr>
        </p:nvSpPr>
        <p:spPr>
          <a:xfrm>
            <a:off x="27460" y="4736382"/>
            <a:ext cx="3213444" cy="43564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800" b="0" i="0">
                <a:solidFill>
                  <a:schemeClr val="bg1"/>
                </a:solidFill>
                <a:latin typeface="Trebuchet MS"/>
                <a:cs typeface="Trebuchet MS"/>
              </a:defRPr>
            </a:lvl1pPr>
          </a:lstStyle>
          <a:p>
            <a:pPr lvl="0"/>
            <a:r>
              <a:rPr lang="en-US" dirty="0" smtClean="0"/>
              <a:t>(Department/office)</a:t>
            </a:r>
          </a:p>
        </p:txBody>
      </p:sp>
      <p:pic>
        <p:nvPicPr>
          <p:cNvPr id="12" name="Picture 11" descr="RadfordHorizontal-logo-White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97743" y="4821052"/>
            <a:ext cx="2403040" cy="1907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711851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7"/>
          <p:cNvSpPr>
            <a:spLocks noGrp="1"/>
          </p:cNvSpPr>
          <p:nvPr>
            <p:ph type="title" hasCustomPrompt="1"/>
          </p:nvPr>
        </p:nvSpPr>
        <p:spPr>
          <a:xfrm>
            <a:off x="0" y="1468096"/>
            <a:ext cx="9144000" cy="857250"/>
          </a:xfrm>
          <a:prstGeom prst="rect">
            <a:avLst/>
          </a:prstGeom>
        </p:spPr>
        <p:txBody>
          <a:bodyPr vert="horz"/>
          <a:lstStyle>
            <a:lvl1pPr>
              <a:defRPr b="1" i="0">
                <a:solidFill>
                  <a:srgbClr val="BC0523"/>
                </a:solidFill>
                <a:latin typeface="Trebuchet MS"/>
                <a:cs typeface="Trebuchet MS"/>
              </a:defRPr>
            </a:lvl1pPr>
          </a:lstStyle>
          <a:p>
            <a:r>
              <a:rPr lang="en-US" dirty="0" smtClean="0"/>
              <a:t>PRESENTATION TITLE</a:t>
            </a:r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0" y="4688841"/>
            <a:ext cx="9144000" cy="454659"/>
          </a:xfrm>
          <a:prstGeom prst="rect">
            <a:avLst/>
          </a:prstGeom>
          <a:solidFill>
            <a:srgbClr val="BC0523"/>
          </a:solidFill>
          <a:ln>
            <a:noFill/>
          </a:ln>
          <a:effectLst/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0" hasCustomPrompt="1"/>
          </p:nvPr>
        </p:nvSpPr>
        <p:spPr>
          <a:xfrm>
            <a:off x="27460" y="4736382"/>
            <a:ext cx="3213444" cy="43564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800" b="0" i="0">
                <a:solidFill>
                  <a:schemeClr val="bg1"/>
                </a:solidFill>
                <a:latin typeface="Trebuchet MS"/>
                <a:cs typeface="Trebuchet MS"/>
              </a:defRPr>
            </a:lvl1pPr>
          </a:lstStyle>
          <a:p>
            <a:pPr lvl="0"/>
            <a:r>
              <a:rPr lang="en-US" dirty="0" smtClean="0"/>
              <a:t>(Department/office)</a:t>
            </a:r>
          </a:p>
        </p:txBody>
      </p:sp>
      <p:sp>
        <p:nvSpPr>
          <p:cNvPr id="7" name="Text Placeholder 14"/>
          <p:cNvSpPr>
            <a:spLocks noGrp="1"/>
          </p:cNvSpPr>
          <p:nvPr>
            <p:ph type="body" sz="quarter" idx="11" hasCustomPrompt="1"/>
          </p:nvPr>
        </p:nvSpPr>
        <p:spPr>
          <a:xfrm>
            <a:off x="7537623" y="4736382"/>
            <a:ext cx="1606378" cy="43564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800" b="0" i="0">
                <a:solidFill>
                  <a:schemeClr val="bg1"/>
                </a:solidFill>
                <a:latin typeface="Trebuchet MS"/>
                <a:cs typeface="Trebuchet MS"/>
              </a:defRPr>
            </a:lvl1pPr>
          </a:lstStyle>
          <a:p>
            <a:pPr lvl="0"/>
            <a:r>
              <a:rPr lang="en-US" dirty="0" smtClean="0"/>
              <a:t>Month &amp; Year</a:t>
            </a:r>
          </a:p>
        </p:txBody>
      </p:sp>
      <p:pic>
        <p:nvPicPr>
          <p:cNvPr id="8" name="Picture 7" descr="RadfordPowerPointLogo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9941" y="2983307"/>
            <a:ext cx="2092407" cy="7606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90344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D6B45-3832-463D-8A1A-E271109F0901}" type="datetimeFigureOut">
              <a:rPr lang="en-US" smtClean="0"/>
              <a:t>8/17/2015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39442-0889-4872-A00E-53E372ACF3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56245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/>
          <p:cNvCxnSpPr/>
          <p:nvPr userDrawn="1"/>
        </p:nvCxnSpPr>
        <p:spPr>
          <a:xfrm>
            <a:off x="497840" y="1082080"/>
            <a:ext cx="818896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" name="Title 25"/>
          <p:cNvSpPr>
            <a:spLocks noGrp="1"/>
          </p:cNvSpPr>
          <p:nvPr>
            <p:ph type="title" hasCustomPrompt="1"/>
          </p:nvPr>
        </p:nvSpPr>
        <p:spPr>
          <a:xfrm>
            <a:off x="457200" y="434002"/>
            <a:ext cx="8229600" cy="857250"/>
          </a:xfrm>
          <a:prstGeom prst="rect">
            <a:avLst/>
          </a:prstGeom>
        </p:spPr>
        <p:txBody>
          <a:bodyPr vert="horz"/>
          <a:lstStyle>
            <a:lvl1pPr algn="l">
              <a:defRPr sz="3200" b="1">
                <a:solidFill>
                  <a:srgbClr val="BC0523"/>
                </a:solidFill>
                <a:latin typeface="Trebuchet MS"/>
                <a:cs typeface="Trebuchet MS"/>
              </a:defRPr>
            </a:lvl1pPr>
          </a:lstStyle>
          <a:p>
            <a:r>
              <a:rPr lang="en-US" dirty="0" smtClean="0"/>
              <a:t>PAGE HEADER</a:t>
            </a:r>
            <a:endParaRPr lang="en-US" dirty="0"/>
          </a:p>
        </p:txBody>
      </p:sp>
      <p:sp>
        <p:nvSpPr>
          <p:cNvPr id="31" name="Text Placeholder 30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1433513"/>
            <a:ext cx="8229600" cy="152558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800" b="1" i="0" baseline="0">
                <a:solidFill>
                  <a:schemeClr val="tx1">
                    <a:lumMod val="65000"/>
                    <a:lumOff val="35000"/>
                  </a:schemeClr>
                </a:solidFill>
                <a:latin typeface="Trebuchet MS"/>
                <a:cs typeface="Trebuchet MS"/>
              </a:defRPr>
            </a:lvl1pPr>
            <a:lvl3pPr marL="914400" indent="0">
              <a:buNone/>
              <a:defRPr/>
            </a:lvl3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Insert paragraph text here.</a:t>
            </a:r>
          </a:p>
        </p:txBody>
      </p:sp>
      <p:sp>
        <p:nvSpPr>
          <p:cNvPr id="35" name="Text Placeholder 34"/>
          <p:cNvSpPr>
            <a:spLocks noGrp="1"/>
          </p:cNvSpPr>
          <p:nvPr>
            <p:ph type="body" sz="quarter" idx="11" hasCustomPrompt="1"/>
          </p:nvPr>
        </p:nvSpPr>
        <p:spPr>
          <a:xfrm>
            <a:off x="457200" y="3006725"/>
            <a:ext cx="8229600" cy="1270000"/>
          </a:xfrm>
          <a:prstGeom prst="rect">
            <a:avLst/>
          </a:prstGeom>
        </p:spPr>
        <p:txBody>
          <a:bodyPr vert="horz"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Trebuchet MS"/>
                <a:cs typeface="Trebuchet MS"/>
              </a:defRPr>
            </a:lvl1pPr>
          </a:lstStyle>
          <a:p>
            <a:pPr lvl="0"/>
            <a:r>
              <a:rPr lang="en-US" dirty="0" smtClean="0"/>
              <a:t>Insert bullet text here.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dirty="0" smtClean="0"/>
              <a:t>Insert bullet text here.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dirty="0" smtClean="0"/>
              <a:t>Insert bullet text here.</a:t>
            </a:r>
          </a:p>
          <a:p>
            <a:pPr lvl="0"/>
            <a:endParaRPr lang="en-US" dirty="0" smtClean="0"/>
          </a:p>
        </p:txBody>
      </p:sp>
      <p:sp>
        <p:nvSpPr>
          <p:cNvPr id="6" name="Rectangle 5"/>
          <p:cNvSpPr/>
          <p:nvPr userDrawn="1"/>
        </p:nvSpPr>
        <p:spPr>
          <a:xfrm>
            <a:off x="0" y="4688841"/>
            <a:ext cx="9144000" cy="454659"/>
          </a:xfrm>
          <a:prstGeom prst="rect">
            <a:avLst/>
          </a:prstGeom>
          <a:solidFill>
            <a:srgbClr val="BC0523"/>
          </a:solidFill>
          <a:ln>
            <a:noFill/>
          </a:ln>
          <a:effectLst/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 Placeholder 14"/>
          <p:cNvSpPr>
            <a:spLocks noGrp="1"/>
          </p:cNvSpPr>
          <p:nvPr>
            <p:ph type="body" sz="quarter" idx="12" hasCustomPrompt="1"/>
          </p:nvPr>
        </p:nvSpPr>
        <p:spPr>
          <a:xfrm>
            <a:off x="27460" y="4736382"/>
            <a:ext cx="3213444" cy="43564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800" b="0" i="0">
                <a:solidFill>
                  <a:schemeClr val="bg1"/>
                </a:solidFill>
                <a:latin typeface="Trebuchet MS"/>
                <a:cs typeface="Trebuchet MS"/>
              </a:defRPr>
            </a:lvl1pPr>
          </a:lstStyle>
          <a:p>
            <a:pPr lvl="0"/>
            <a:r>
              <a:rPr lang="en-US" dirty="0" smtClean="0"/>
              <a:t>(Department/office)</a:t>
            </a:r>
          </a:p>
        </p:txBody>
      </p:sp>
      <p:pic>
        <p:nvPicPr>
          <p:cNvPr id="12" name="Picture 11" descr="RadfordHorizontal-logo-White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97743" y="4821051"/>
            <a:ext cx="2403040" cy="1907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608892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/>
          <p:cNvCxnSpPr/>
          <p:nvPr userDrawn="1"/>
        </p:nvCxnSpPr>
        <p:spPr>
          <a:xfrm>
            <a:off x="497840" y="1082080"/>
            <a:ext cx="818896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" name="Title 25"/>
          <p:cNvSpPr>
            <a:spLocks noGrp="1"/>
          </p:cNvSpPr>
          <p:nvPr>
            <p:ph type="title" hasCustomPrompt="1"/>
          </p:nvPr>
        </p:nvSpPr>
        <p:spPr>
          <a:xfrm>
            <a:off x="457200" y="434002"/>
            <a:ext cx="8229600" cy="857250"/>
          </a:xfrm>
          <a:prstGeom prst="rect">
            <a:avLst/>
          </a:prstGeom>
        </p:spPr>
        <p:txBody>
          <a:bodyPr vert="horz"/>
          <a:lstStyle>
            <a:lvl1pPr algn="l">
              <a:defRPr sz="3200" b="1">
                <a:solidFill>
                  <a:srgbClr val="BC0523"/>
                </a:solidFill>
                <a:latin typeface="Trebuchet MS"/>
                <a:cs typeface="Trebuchet MS"/>
              </a:defRPr>
            </a:lvl1pPr>
          </a:lstStyle>
          <a:p>
            <a:r>
              <a:rPr lang="en-US" dirty="0" smtClean="0"/>
              <a:t>PAGE HEADER</a:t>
            </a:r>
            <a:endParaRPr lang="en-US" dirty="0"/>
          </a:p>
        </p:txBody>
      </p:sp>
      <p:sp>
        <p:nvSpPr>
          <p:cNvPr id="31" name="Text Placeholder 30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1433513"/>
            <a:ext cx="8229600" cy="152558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800" b="1" i="0" baseline="0">
                <a:solidFill>
                  <a:schemeClr val="tx1">
                    <a:lumMod val="65000"/>
                    <a:lumOff val="35000"/>
                  </a:schemeClr>
                </a:solidFill>
                <a:latin typeface="Trebuchet MS"/>
                <a:cs typeface="Trebuchet MS"/>
              </a:defRPr>
            </a:lvl1pPr>
            <a:lvl3pPr marL="914400" indent="0">
              <a:buNone/>
              <a:defRPr/>
            </a:lvl3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Insert paragraph text here.</a:t>
            </a:r>
          </a:p>
        </p:txBody>
      </p:sp>
      <p:sp>
        <p:nvSpPr>
          <p:cNvPr id="35" name="Text Placeholder 34"/>
          <p:cNvSpPr>
            <a:spLocks noGrp="1"/>
          </p:cNvSpPr>
          <p:nvPr>
            <p:ph type="body" sz="quarter" idx="11" hasCustomPrompt="1"/>
          </p:nvPr>
        </p:nvSpPr>
        <p:spPr>
          <a:xfrm>
            <a:off x="457200" y="3006725"/>
            <a:ext cx="8229600" cy="1270000"/>
          </a:xfrm>
          <a:prstGeom prst="rect">
            <a:avLst/>
          </a:prstGeom>
        </p:spPr>
        <p:txBody>
          <a:bodyPr vert="horz"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Trebuchet MS"/>
                <a:cs typeface="Trebuchet MS"/>
              </a:defRPr>
            </a:lvl1pPr>
          </a:lstStyle>
          <a:p>
            <a:pPr lvl="0"/>
            <a:r>
              <a:rPr lang="en-US" dirty="0" smtClean="0"/>
              <a:t>Insert bullet text here.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dirty="0" smtClean="0"/>
              <a:t>Insert bullet text here.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dirty="0" smtClean="0"/>
              <a:t>Insert bullet text here.</a:t>
            </a:r>
          </a:p>
          <a:p>
            <a:pPr lvl="0"/>
            <a:endParaRPr lang="en-US" dirty="0" smtClean="0"/>
          </a:p>
        </p:txBody>
      </p:sp>
      <p:sp>
        <p:nvSpPr>
          <p:cNvPr id="6" name="Rectangle 5"/>
          <p:cNvSpPr/>
          <p:nvPr userDrawn="1"/>
        </p:nvSpPr>
        <p:spPr>
          <a:xfrm>
            <a:off x="0" y="4688841"/>
            <a:ext cx="9144000" cy="454659"/>
          </a:xfrm>
          <a:prstGeom prst="rect">
            <a:avLst/>
          </a:prstGeom>
          <a:solidFill>
            <a:srgbClr val="BC0523"/>
          </a:solidFill>
          <a:ln>
            <a:noFill/>
          </a:ln>
          <a:effectLst/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 Placeholder 14"/>
          <p:cNvSpPr>
            <a:spLocks noGrp="1"/>
          </p:cNvSpPr>
          <p:nvPr>
            <p:ph type="body" sz="quarter" idx="12" hasCustomPrompt="1"/>
          </p:nvPr>
        </p:nvSpPr>
        <p:spPr>
          <a:xfrm>
            <a:off x="27460" y="4736382"/>
            <a:ext cx="3213444" cy="43564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800" b="0" i="0">
                <a:solidFill>
                  <a:schemeClr val="bg1"/>
                </a:solidFill>
                <a:latin typeface="Trebuchet MS"/>
                <a:cs typeface="Trebuchet MS"/>
              </a:defRPr>
            </a:lvl1pPr>
          </a:lstStyle>
          <a:p>
            <a:pPr lvl="0"/>
            <a:r>
              <a:rPr lang="en-US" dirty="0" smtClean="0"/>
              <a:t>(Department/office)</a:t>
            </a:r>
          </a:p>
        </p:txBody>
      </p:sp>
      <p:pic>
        <p:nvPicPr>
          <p:cNvPr id="12" name="Picture 11" descr="RadfordHorizontal-logo-White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97743" y="4821051"/>
            <a:ext cx="2403040" cy="1907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60889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D6B45-3832-463D-8A1A-E271109F0901}" type="datetimeFigureOut">
              <a:rPr lang="en-US" smtClean="0"/>
              <a:t>8/17/2015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39442-0889-4872-A00E-53E372ACF3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8385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D6B45-3832-463D-8A1A-E271109F0901}" type="datetimeFigureOut">
              <a:rPr lang="en-US" smtClean="0"/>
              <a:t>8/17/2015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39442-0889-4872-A00E-53E372ACF3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802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D6B45-3832-463D-8A1A-E271109F0901}" type="datetimeFigureOut">
              <a:rPr lang="en-US" smtClean="0"/>
              <a:t>8/17/2015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39442-0889-4872-A00E-53E372ACF3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3570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D6B45-3832-463D-8A1A-E271109F0901}" type="datetimeFigureOut">
              <a:rPr lang="en-US" smtClean="0"/>
              <a:t>8/17/2015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39442-0889-4872-A00E-53E372ACF3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7262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D6B45-3832-463D-8A1A-E271109F0901}" type="datetimeFigureOut">
              <a:rPr lang="en-US" smtClean="0"/>
              <a:t>8/17/2015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39442-0889-4872-A00E-53E372ACF3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69262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D6B45-3832-463D-8A1A-E271109F0901}" type="datetimeFigureOut">
              <a:rPr lang="en-US" smtClean="0"/>
              <a:t>8/17/2015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39442-0889-4872-A00E-53E372ACF3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7086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D6B45-3832-463D-8A1A-E271109F0901}" type="datetimeFigureOut">
              <a:rPr lang="en-US" smtClean="0"/>
              <a:t>8/17/2015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39442-0889-4872-A00E-53E372ACF3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333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0D6B45-3832-463D-8A1A-E271109F0901}" type="datetimeFigureOut">
              <a:rPr lang="en-US" smtClean="0"/>
              <a:t>8/17/2015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239442-0889-4872-A00E-53E372ACF3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3051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bct@radford.edu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y.radford.edu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all" dirty="0" smtClean="0"/>
              <a:t>Student alert processes</a:t>
            </a:r>
            <a:endParaRPr lang="en-US" cap="all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Advising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August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27011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all" dirty="0" smtClean="0"/>
              <a:t>Alerts in faculty feedback</a:t>
            </a:r>
            <a:endParaRPr lang="en-US" cap="all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457200" y="1433512"/>
            <a:ext cx="4251960" cy="3138487"/>
          </a:xfrm>
        </p:spPr>
        <p:txBody>
          <a:bodyPr/>
          <a:lstStyle/>
          <a:p>
            <a:r>
              <a:rPr lang="en-US" dirty="0" smtClean="0"/>
              <a:t>You can also add Alerts through the Faculty Feedback </a:t>
            </a:r>
            <a:r>
              <a:rPr lang="en-US" dirty="0" smtClean="0"/>
              <a:t>Survey if the student is in a class you’re teaching.</a:t>
            </a:r>
            <a:endParaRPr lang="en-US" dirty="0" smtClean="0"/>
          </a:p>
          <a:p>
            <a:pPr marL="285750" indent="-285750">
              <a:buFontTx/>
              <a:buChar char="-"/>
            </a:pPr>
            <a:r>
              <a:rPr lang="en-US" dirty="0" smtClean="0"/>
              <a:t>Click on the “Alerts” tab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Then, Click “Faculty </a:t>
            </a:r>
          </a:p>
          <a:p>
            <a:r>
              <a:rPr lang="en-US" dirty="0"/>
              <a:t> </a:t>
            </a:r>
            <a:r>
              <a:rPr lang="en-US" dirty="0" smtClean="0"/>
              <a:t>    Feedback Surveys” (the </a:t>
            </a:r>
          </a:p>
          <a:p>
            <a:r>
              <a:rPr lang="en-US" dirty="0"/>
              <a:t> </a:t>
            </a:r>
            <a:r>
              <a:rPr lang="en-US" dirty="0" smtClean="0"/>
              <a:t>    second option on the left).</a:t>
            </a: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Advising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9160" y="1493315"/>
            <a:ext cx="4252786" cy="2522426"/>
          </a:xfrm>
          <a:prstGeom prst="rect">
            <a:avLst/>
          </a:prstGeom>
        </p:spPr>
      </p:pic>
      <p:sp>
        <p:nvSpPr>
          <p:cNvPr id="10" name="Right Arrow 9"/>
          <p:cNvSpPr/>
          <p:nvPr/>
        </p:nvSpPr>
        <p:spPr>
          <a:xfrm>
            <a:off x="3986698" y="2399257"/>
            <a:ext cx="999650" cy="710541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Arrow 10"/>
          <p:cNvSpPr/>
          <p:nvPr/>
        </p:nvSpPr>
        <p:spPr>
          <a:xfrm rot="5400000">
            <a:off x="6298039" y="1070622"/>
            <a:ext cx="999650" cy="710541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0341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all" dirty="0" smtClean="0"/>
              <a:t>Alerts in faculty feedback</a:t>
            </a:r>
            <a:endParaRPr lang="en-US" cap="all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457200" y="1433512"/>
            <a:ext cx="4251960" cy="3138487"/>
          </a:xfrm>
        </p:spPr>
        <p:txBody>
          <a:bodyPr/>
          <a:lstStyle/>
          <a:p>
            <a:pPr marL="285750" indent="-285750">
              <a:buFontTx/>
              <a:buChar char="-"/>
            </a:pPr>
            <a:r>
              <a:rPr lang="en-US" dirty="0" smtClean="0"/>
              <a:t>Add appropriate alert types and comments for one or many students. 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Be sure to select “Submit.”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Alerts submitted through Faculty Feedback Surveys will go to the student’s Primary Advisor. </a:t>
            </a:r>
            <a:endParaRPr lang="en-US" dirty="0" smtClean="0"/>
          </a:p>
          <a:p>
            <a:pPr marL="285750" indent="-285750">
              <a:buFontTx/>
              <a:buChar char="-"/>
            </a:pP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Advising</a:t>
            </a:r>
            <a:endParaRPr lang="en-US" dirty="0"/>
          </a:p>
        </p:txBody>
      </p:sp>
      <p:pic>
        <p:nvPicPr>
          <p:cNvPr id="9" name="Picture 8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0140" y="1496644"/>
            <a:ext cx="4137660" cy="3075355"/>
          </a:xfrm>
          <a:prstGeom prst="rect">
            <a:avLst/>
          </a:prstGeom>
        </p:spPr>
      </p:pic>
      <p:sp>
        <p:nvSpPr>
          <p:cNvPr id="7" name="Right Arrow 6"/>
          <p:cNvSpPr/>
          <p:nvPr/>
        </p:nvSpPr>
        <p:spPr>
          <a:xfrm rot="5400000">
            <a:off x="8115080" y="2280912"/>
            <a:ext cx="999650" cy="710541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1346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all" dirty="0" smtClean="0"/>
              <a:t>For more information</a:t>
            </a:r>
            <a:endParaRPr lang="en-US" cap="all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457200" y="1433513"/>
            <a:ext cx="8229600" cy="3138487"/>
          </a:xfrm>
        </p:spPr>
        <p:txBody>
          <a:bodyPr>
            <a:normAutofit lnSpcReduction="10000"/>
          </a:bodyPr>
          <a:lstStyle/>
          <a:p>
            <a:pPr marL="285750" indent="-285750">
              <a:buFontTx/>
              <a:buChar char="-"/>
            </a:pPr>
            <a:r>
              <a:rPr lang="en-US" dirty="0" smtClean="0"/>
              <a:t>On how to know which Alert is appropriate: Michele Jenkins, New Student Programs </a:t>
            </a:r>
          </a:p>
          <a:p>
            <a:endParaRPr lang="en-US" dirty="0" smtClean="0"/>
          </a:p>
          <a:p>
            <a:pPr marL="285750" indent="-285750">
              <a:buFontTx/>
              <a:buChar char="-"/>
            </a:pPr>
            <a:r>
              <a:rPr lang="en-US" dirty="0" smtClean="0"/>
              <a:t>On academic alerts: the student’s advisor or your college’s professional advising staff</a:t>
            </a:r>
          </a:p>
          <a:p>
            <a:pPr marL="285750" indent="-285750">
              <a:buFontTx/>
              <a:buChar char="-"/>
            </a:pPr>
            <a:endParaRPr lang="en-US" dirty="0"/>
          </a:p>
          <a:p>
            <a:pPr marL="285750" indent="-285750">
              <a:buFontTx/>
              <a:buChar char="-"/>
            </a:pPr>
            <a:r>
              <a:rPr lang="en-US" dirty="0" smtClean="0"/>
              <a:t>On social alerts: Amber Mullen and Lauren Hatfield, Residential Life</a:t>
            </a:r>
          </a:p>
          <a:p>
            <a:pPr marL="285750" indent="-285750">
              <a:buFontTx/>
              <a:buChar char="-"/>
            </a:pPr>
            <a:endParaRPr lang="en-US" dirty="0"/>
          </a:p>
          <a:p>
            <a:pPr marL="285750" indent="-285750">
              <a:buFontTx/>
              <a:buChar char="-"/>
            </a:pPr>
            <a:r>
              <a:rPr lang="en-US" dirty="0" smtClean="0"/>
              <a:t>On behavioral alerts: the Behavioral Consultation Team </a:t>
            </a:r>
            <a:r>
              <a:rPr lang="en-US" smtClean="0"/>
              <a:t>(</a:t>
            </a:r>
            <a:r>
              <a:rPr lang="en-US" smtClean="0">
                <a:hlinkClick r:id="rId3"/>
              </a:rPr>
              <a:t>bct@radford.edu</a:t>
            </a:r>
            <a:r>
              <a:rPr lang="en-US" smtClean="0"/>
              <a:t>) </a:t>
            </a:r>
            <a:endParaRPr lang="en-US" dirty="0" smtClean="0"/>
          </a:p>
          <a:p>
            <a:pPr marL="285750" indent="-285750">
              <a:buFontTx/>
              <a:buChar char="-"/>
            </a:pP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Advising</a:t>
            </a:r>
            <a:endParaRPr lang="en-US" dirty="0"/>
          </a:p>
        </p:txBody>
      </p:sp>
      <p:sp>
        <p:nvSpPr>
          <p:cNvPr id="8" name="Right Arrow 7"/>
          <p:cNvSpPr/>
          <p:nvPr/>
        </p:nvSpPr>
        <p:spPr>
          <a:xfrm rot="10800000">
            <a:off x="7941478" y="78731"/>
            <a:ext cx="999650" cy="710541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9869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ALERT TYPES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457200" y="1394461"/>
            <a:ext cx="8229600" cy="2882265"/>
          </a:xfrm>
        </p:spPr>
        <p:txBody>
          <a:bodyPr>
            <a:normAutofit lnSpcReduction="1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1800" b="1" dirty="0">
                <a:latin typeface="Trebuchet MS" pitchFamily="34" charset="0"/>
              </a:rPr>
              <a:t>ACADEMIC ALERT </a:t>
            </a:r>
            <a:r>
              <a:rPr lang="en-US" sz="1800" dirty="0">
                <a:latin typeface="Trebuchet MS" pitchFamily="34" charset="0"/>
              </a:rPr>
              <a:t>via the Faculty Feedback Survey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i="1" dirty="0" smtClean="0">
                <a:latin typeface="Trebuchet MS" pitchFamily="34" charset="0"/>
              </a:rPr>
              <a:t>Faculty </a:t>
            </a:r>
            <a:r>
              <a:rPr lang="en-US" sz="1400" i="1" dirty="0">
                <a:latin typeface="Trebuchet MS" pitchFamily="34" charset="0"/>
              </a:rPr>
              <a:t>to Primary </a:t>
            </a:r>
            <a:r>
              <a:rPr lang="en-US" sz="1400" i="1" dirty="0" smtClean="0">
                <a:latin typeface="Trebuchet MS" pitchFamily="34" charset="0"/>
              </a:rPr>
              <a:t>Advisor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 smtClean="0">
                <a:latin typeface="Trebuchet MS" pitchFamily="34" charset="0"/>
              </a:rPr>
              <a:t>- Student </a:t>
            </a:r>
            <a:r>
              <a:rPr lang="en-US" sz="1400" dirty="0">
                <a:latin typeface="Trebuchet MS" pitchFamily="34" charset="0"/>
              </a:rPr>
              <a:t>has missed several </a:t>
            </a:r>
            <a:r>
              <a:rPr lang="en-US" sz="1400" dirty="0" smtClean="0">
                <a:latin typeface="Trebuchet MS" pitchFamily="34" charset="0"/>
              </a:rPr>
              <a:t>classes, missed </a:t>
            </a:r>
            <a:r>
              <a:rPr lang="en-US" sz="1400" dirty="0">
                <a:latin typeface="Trebuchet MS" pitchFamily="34" charset="0"/>
              </a:rPr>
              <a:t>several </a:t>
            </a:r>
            <a:r>
              <a:rPr lang="en-US" sz="1400" dirty="0" smtClean="0">
                <a:latin typeface="Trebuchet MS" pitchFamily="34" charset="0"/>
              </a:rPr>
              <a:t>assignments and/or </a:t>
            </a:r>
            <a:r>
              <a:rPr lang="en-US" sz="1400" dirty="0">
                <a:latin typeface="Trebuchet MS" pitchFamily="34" charset="0"/>
              </a:rPr>
              <a:t>not performing well on examinations and </a:t>
            </a:r>
            <a:r>
              <a:rPr lang="en-US" sz="1400" dirty="0" smtClean="0">
                <a:latin typeface="Trebuchet MS" pitchFamily="34" charset="0"/>
              </a:rPr>
              <a:t>assignments</a:t>
            </a:r>
            <a:endParaRPr lang="en-US" sz="1400" dirty="0">
              <a:latin typeface="Trebuchet MS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>
                <a:latin typeface="Trebuchet MS" pitchFamily="34" charset="0"/>
              </a:rPr>
              <a:t>BEHAVIORAL </a:t>
            </a:r>
            <a:r>
              <a:rPr lang="en-US" sz="1800" b="1" dirty="0" smtClean="0">
                <a:latin typeface="Trebuchet MS" pitchFamily="34" charset="0"/>
              </a:rPr>
              <a:t> ALERT</a:t>
            </a:r>
            <a:endParaRPr lang="en-US" sz="1800" b="1" dirty="0">
              <a:latin typeface="Trebuchet MS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400" i="1" dirty="0" smtClean="0">
                <a:latin typeface="Trebuchet MS" pitchFamily="34" charset="0"/>
              </a:rPr>
              <a:t>Faculty</a:t>
            </a:r>
            <a:r>
              <a:rPr lang="en-US" sz="1400" i="1" dirty="0">
                <a:latin typeface="Trebuchet MS" pitchFamily="34" charset="0"/>
              </a:rPr>
              <a:t>, Faculty Advisor, Professional Advisors to the BCT (Behavior Consultation </a:t>
            </a:r>
            <a:r>
              <a:rPr lang="en-US" sz="1400" i="1" dirty="0" smtClean="0">
                <a:latin typeface="Trebuchet MS" pitchFamily="34" charset="0"/>
              </a:rPr>
              <a:t>Team)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 smtClean="0">
                <a:latin typeface="Trebuchet MS" pitchFamily="34" charset="0"/>
              </a:rPr>
              <a:t>- Students whose </a:t>
            </a:r>
            <a:r>
              <a:rPr lang="en-US" sz="1400" dirty="0">
                <a:latin typeface="Trebuchet MS" pitchFamily="34" charset="0"/>
              </a:rPr>
              <a:t>behavior may be of concern, disruptive or otherwise problematic</a:t>
            </a:r>
            <a:r>
              <a:rPr lang="en-US" sz="1400" dirty="0" smtClean="0">
                <a:latin typeface="Trebuchet MS" pitchFamily="34" charset="0"/>
              </a:rPr>
              <a:t>.</a:t>
            </a:r>
            <a:endParaRPr lang="en-US" sz="1400" dirty="0">
              <a:latin typeface="Trebuchet MS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>
                <a:latin typeface="Trebuchet MS" pitchFamily="34" charset="0"/>
              </a:rPr>
              <a:t>SOCIAL ALERT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i="1" dirty="0" smtClean="0">
                <a:latin typeface="Trebuchet MS" pitchFamily="34" charset="0"/>
              </a:rPr>
              <a:t>Professional </a:t>
            </a:r>
            <a:r>
              <a:rPr lang="en-US" sz="1400" i="1" dirty="0">
                <a:latin typeface="Trebuchet MS" pitchFamily="34" charset="0"/>
              </a:rPr>
              <a:t>and Faculty Advisor to Lauren Hatfield and Amber Mullen (Residential </a:t>
            </a:r>
            <a:r>
              <a:rPr lang="en-US" sz="1400" i="1" dirty="0" smtClean="0">
                <a:latin typeface="Trebuchet MS" pitchFamily="34" charset="0"/>
              </a:rPr>
              <a:t>Life)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 smtClean="0">
                <a:latin typeface="Trebuchet MS" pitchFamily="34" charset="0"/>
              </a:rPr>
              <a:t>- This </a:t>
            </a:r>
            <a:r>
              <a:rPr lang="en-US" sz="1400" dirty="0">
                <a:latin typeface="Trebuchet MS" pitchFamily="34" charset="0"/>
              </a:rPr>
              <a:t>alert is used when the Professional Advisor or Faculty Advisor has made several attempts to contact the student and the student doesn’t respond. </a:t>
            </a:r>
            <a:r>
              <a:rPr lang="en-US" sz="1400" dirty="0" smtClean="0">
                <a:latin typeface="Trebuchet MS" pitchFamily="34" charset="0"/>
              </a:rPr>
              <a:t>The </a:t>
            </a:r>
            <a:r>
              <a:rPr lang="en-US" sz="1400" dirty="0">
                <a:latin typeface="Trebuchet MS" pitchFamily="34" charset="0"/>
              </a:rPr>
              <a:t>alert </a:t>
            </a:r>
            <a:r>
              <a:rPr lang="en-US" sz="1400" dirty="0" smtClean="0">
                <a:latin typeface="Trebuchet MS" pitchFamily="34" charset="0"/>
              </a:rPr>
              <a:t>prompts the Residential </a:t>
            </a:r>
            <a:r>
              <a:rPr lang="en-US" sz="1400" dirty="0">
                <a:latin typeface="Trebuchet MS" pitchFamily="34" charset="0"/>
              </a:rPr>
              <a:t>Life staff to perform a Wellness Check on the student (Residential Life staff will physically go the student’s dorm room to make sure they are okay</a:t>
            </a:r>
            <a:r>
              <a:rPr lang="en-US" sz="1400" dirty="0" smtClean="0">
                <a:latin typeface="Trebuchet MS" pitchFamily="34" charset="0"/>
              </a:rPr>
              <a:t>).</a:t>
            </a:r>
            <a:endParaRPr lang="en-US" sz="1400" dirty="0">
              <a:latin typeface="Trebuchet MS" pitchFamily="34" charset="0"/>
            </a:endParaRPr>
          </a:p>
          <a:p>
            <a:pPr>
              <a:spcBef>
                <a:spcPts val="0"/>
              </a:spcBef>
            </a:pP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Advising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38190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all" dirty="0" smtClean="0"/>
              <a:t>Accessing </a:t>
            </a:r>
            <a:r>
              <a:rPr lang="en-US" cap="all" dirty="0" err="1" smtClean="0"/>
              <a:t>aLERTS</a:t>
            </a:r>
            <a:endParaRPr lang="en-US" cap="all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457200" y="1433513"/>
            <a:ext cx="4251960" cy="3138487"/>
          </a:xfrm>
        </p:spPr>
        <p:txBody>
          <a:bodyPr/>
          <a:lstStyle/>
          <a:p>
            <a:r>
              <a:rPr lang="en-US" dirty="0"/>
              <a:t>To initiate an academic or behavioral </a:t>
            </a:r>
            <a:r>
              <a:rPr lang="en-US" dirty="0" smtClean="0"/>
              <a:t>alert: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In your </a:t>
            </a:r>
            <a:r>
              <a:rPr lang="en-US" dirty="0" err="1" smtClean="0"/>
              <a:t>MyRU</a:t>
            </a:r>
            <a:r>
              <a:rPr lang="en-US" dirty="0" smtClean="0"/>
              <a:t> Portal (</a:t>
            </a:r>
            <a:r>
              <a:rPr lang="en-US" dirty="0" smtClean="0">
                <a:hlinkClick r:id="rId3"/>
              </a:rPr>
              <a:t>https://my.radford.edu</a:t>
            </a:r>
            <a:r>
              <a:rPr lang="en-US" dirty="0" smtClean="0"/>
              <a:t>) go </a:t>
            </a:r>
            <a:r>
              <a:rPr lang="en-US" dirty="0"/>
              <a:t>to Advisee Listing or Class or Summary Class </a:t>
            </a:r>
            <a:r>
              <a:rPr lang="en-US" dirty="0" smtClean="0"/>
              <a:t>List.</a:t>
            </a:r>
          </a:p>
          <a:p>
            <a:pPr marL="285750" indent="-285750">
              <a:buFontTx/>
              <a:buChar char="-"/>
            </a:pPr>
            <a:r>
              <a:rPr lang="en-US" dirty="0"/>
              <a:t>C</a:t>
            </a:r>
            <a:r>
              <a:rPr lang="en-US" dirty="0" smtClean="0"/>
              <a:t>lick </a:t>
            </a:r>
            <a:r>
              <a:rPr lang="en-US" dirty="0"/>
              <a:t>on the Life Preserver next to the student you wish to create an alert for.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Advising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9096"/>
          <a:stretch/>
        </p:blipFill>
        <p:spPr>
          <a:xfrm>
            <a:off x="4771879" y="1278831"/>
            <a:ext cx="4301225" cy="3055619"/>
          </a:xfrm>
          <a:prstGeom prst="rect">
            <a:avLst/>
          </a:prstGeom>
        </p:spPr>
      </p:pic>
      <p:sp>
        <p:nvSpPr>
          <p:cNvPr id="8" name="Right Arrow 7"/>
          <p:cNvSpPr/>
          <p:nvPr/>
        </p:nvSpPr>
        <p:spPr>
          <a:xfrm rot="10800000">
            <a:off x="6539399" y="1732558"/>
            <a:ext cx="999650" cy="710541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1998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all" dirty="0" smtClean="0"/>
              <a:t>Accessing </a:t>
            </a:r>
            <a:r>
              <a:rPr lang="en-US" cap="all" dirty="0" err="1" smtClean="0"/>
              <a:t>aLERTS</a:t>
            </a:r>
            <a:endParaRPr lang="en-US" cap="all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457200" y="1433513"/>
            <a:ext cx="4251960" cy="3138487"/>
          </a:xfrm>
        </p:spPr>
        <p:txBody>
          <a:bodyPr/>
          <a:lstStyle/>
          <a:p>
            <a:pPr marL="285750" indent="-285750">
              <a:buFontTx/>
              <a:buChar char="-"/>
            </a:pPr>
            <a:r>
              <a:rPr lang="en-US" dirty="0" smtClean="0"/>
              <a:t>Review the descriptions of each alert type. 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The Academic Alert link will take you to Agile Advisor. You may also complete Social Alerts in Academic Advisor.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The Behavioral Alert link will take you to the Behavioral Consultation Team’s form.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Advising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0691" b="20570"/>
          <a:stretch/>
        </p:blipFill>
        <p:spPr>
          <a:xfrm>
            <a:off x="4596050" y="1085512"/>
            <a:ext cx="4471750" cy="3212168"/>
          </a:xfrm>
          <a:prstGeom prst="rect">
            <a:avLst/>
          </a:prstGeom>
        </p:spPr>
      </p:pic>
      <p:sp>
        <p:nvSpPr>
          <p:cNvPr id="10" name="Right Arrow 9"/>
          <p:cNvSpPr/>
          <p:nvPr/>
        </p:nvSpPr>
        <p:spPr>
          <a:xfrm rot="10800000">
            <a:off x="5929799" y="2867938"/>
            <a:ext cx="999650" cy="710541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Arrow 10"/>
          <p:cNvSpPr/>
          <p:nvPr/>
        </p:nvSpPr>
        <p:spPr>
          <a:xfrm rot="16200000">
            <a:off x="8124361" y="3800501"/>
            <a:ext cx="999650" cy="710541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1628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all" dirty="0" smtClean="0"/>
              <a:t>Academic and social </a:t>
            </a:r>
            <a:r>
              <a:rPr lang="en-US" cap="all" dirty="0" err="1" smtClean="0"/>
              <a:t>aLERTS</a:t>
            </a:r>
            <a:endParaRPr lang="en-US" cap="all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457200" y="1433513"/>
            <a:ext cx="4251960" cy="3138487"/>
          </a:xfrm>
        </p:spPr>
        <p:txBody>
          <a:bodyPr/>
          <a:lstStyle/>
          <a:p>
            <a:pPr marL="285750" indent="-285750">
              <a:buFontTx/>
              <a:buChar char="-"/>
            </a:pPr>
            <a:r>
              <a:rPr lang="en-US" dirty="0" smtClean="0"/>
              <a:t>Log into Agile Advisor.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Click on the Student Tab.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Then the “create alerts” button.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Advising</a:t>
            </a:r>
            <a:endParaRPr lang="en-US" dirty="0"/>
          </a:p>
        </p:txBody>
      </p:sp>
      <p:sp>
        <p:nvSpPr>
          <p:cNvPr id="10" name="Right Arrow 9"/>
          <p:cNvSpPr/>
          <p:nvPr/>
        </p:nvSpPr>
        <p:spPr>
          <a:xfrm rot="10800000">
            <a:off x="5929799" y="2867938"/>
            <a:ext cx="999650" cy="710541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39" r="5629"/>
          <a:stretch/>
        </p:blipFill>
        <p:spPr>
          <a:xfrm>
            <a:off x="4419600" y="1433512"/>
            <a:ext cx="4655820" cy="2287998"/>
          </a:xfrm>
          <a:prstGeom prst="rect">
            <a:avLst/>
          </a:prstGeom>
        </p:spPr>
      </p:pic>
      <p:sp>
        <p:nvSpPr>
          <p:cNvPr id="12" name="Right Arrow 11"/>
          <p:cNvSpPr/>
          <p:nvPr/>
        </p:nvSpPr>
        <p:spPr>
          <a:xfrm rot="5400000">
            <a:off x="7921490" y="1788822"/>
            <a:ext cx="999650" cy="710541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0265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all" dirty="0" smtClean="0"/>
              <a:t>Academic </a:t>
            </a:r>
            <a:r>
              <a:rPr lang="en-US" cap="all" dirty="0" err="1" smtClean="0"/>
              <a:t>aLERTS</a:t>
            </a:r>
            <a:endParaRPr lang="en-US" cap="all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457200" y="1433513"/>
            <a:ext cx="4251960" cy="3138487"/>
          </a:xfrm>
        </p:spPr>
        <p:txBody>
          <a:bodyPr/>
          <a:lstStyle/>
          <a:p>
            <a:pPr marL="285750" indent="-285750">
              <a:buFontTx/>
              <a:buChar char="-"/>
            </a:pPr>
            <a:r>
              <a:rPr lang="en-US" dirty="0" smtClean="0"/>
              <a:t>Use the pop-up dialog box to select Alert Type and add comments.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Advising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2500" y="1524755"/>
            <a:ext cx="4282440" cy="2982481"/>
          </a:xfrm>
          <a:prstGeom prst="rect">
            <a:avLst/>
          </a:prstGeom>
        </p:spPr>
      </p:pic>
      <p:sp>
        <p:nvSpPr>
          <p:cNvPr id="9" name="Right Arrow 8"/>
          <p:cNvSpPr/>
          <p:nvPr/>
        </p:nvSpPr>
        <p:spPr>
          <a:xfrm rot="5400000">
            <a:off x="7131878" y="1768569"/>
            <a:ext cx="999650" cy="710541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9906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all" dirty="0" smtClean="0"/>
              <a:t>Academic </a:t>
            </a:r>
            <a:r>
              <a:rPr lang="en-US" cap="all" dirty="0" err="1" smtClean="0"/>
              <a:t>aLERTS</a:t>
            </a:r>
            <a:endParaRPr lang="en-US" cap="all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457200" y="1433513"/>
            <a:ext cx="4251960" cy="3138487"/>
          </a:xfrm>
        </p:spPr>
        <p:txBody>
          <a:bodyPr/>
          <a:lstStyle/>
          <a:p>
            <a:pPr marL="285750" indent="-285750">
              <a:buFontTx/>
              <a:buChar char="-"/>
            </a:pPr>
            <a:r>
              <a:rPr lang="en-US" dirty="0" smtClean="0"/>
              <a:t>Once an Academic Alert is submitted, an email will go to the student’s Primary Advisor.</a:t>
            </a:r>
          </a:p>
          <a:p>
            <a:pPr marL="285750" indent="-285750">
              <a:buFontTx/>
              <a:buChar char="-"/>
            </a:pPr>
            <a:r>
              <a:rPr lang="en-US" dirty="0"/>
              <a:t>An email will be sent each time the alert is updated and when it is resolved.</a:t>
            </a:r>
          </a:p>
          <a:p>
            <a:pPr marL="285750" indent="-285750">
              <a:buFontTx/>
              <a:buChar char="-"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Advising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3579" y="1504950"/>
            <a:ext cx="4379238" cy="25145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56996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all" dirty="0" smtClean="0"/>
              <a:t>social </a:t>
            </a:r>
            <a:r>
              <a:rPr lang="en-US" cap="all" dirty="0" err="1" smtClean="0"/>
              <a:t>aLERTS</a:t>
            </a:r>
            <a:endParaRPr lang="en-US" cap="all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457200" y="1433513"/>
            <a:ext cx="4251960" cy="3138487"/>
          </a:xfrm>
        </p:spPr>
        <p:txBody>
          <a:bodyPr>
            <a:normAutofit/>
          </a:bodyPr>
          <a:lstStyle/>
          <a:p>
            <a:pPr marL="285750" indent="-285750">
              <a:buFontTx/>
              <a:buChar char="-"/>
            </a:pPr>
            <a:r>
              <a:rPr lang="en-US" dirty="0" smtClean="0"/>
              <a:t>Same process to access pop-up dialog box.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You </a:t>
            </a:r>
            <a:r>
              <a:rPr lang="en-US" i="1" dirty="0" smtClean="0"/>
              <a:t>must</a:t>
            </a:r>
            <a:r>
              <a:rPr lang="en-US" dirty="0" smtClean="0"/>
              <a:t> add Amber Mullen and Lauren Hatfield as an Observer (next slide).</a:t>
            </a:r>
          </a:p>
          <a:p>
            <a:pPr marL="285750" indent="-285750">
              <a:buFontTx/>
              <a:buChar char="-"/>
            </a:pP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Advising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400" y="1428750"/>
            <a:ext cx="4282440" cy="2982481"/>
          </a:xfrm>
          <a:prstGeom prst="rect">
            <a:avLst/>
          </a:prstGeom>
        </p:spPr>
      </p:pic>
      <p:sp>
        <p:nvSpPr>
          <p:cNvPr id="10" name="Right Arrow 9"/>
          <p:cNvSpPr/>
          <p:nvPr/>
        </p:nvSpPr>
        <p:spPr>
          <a:xfrm rot="5400000">
            <a:off x="6985658" y="1649505"/>
            <a:ext cx="999650" cy="710541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9039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all" dirty="0" smtClean="0"/>
              <a:t>Adding an observer</a:t>
            </a:r>
            <a:endParaRPr lang="en-US" cap="all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457200" y="1433513"/>
            <a:ext cx="4251960" cy="3138487"/>
          </a:xfrm>
        </p:spPr>
        <p:txBody>
          <a:bodyPr/>
          <a:lstStyle/>
          <a:p>
            <a:pPr marL="285750" indent="-285750">
              <a:buFontTx/>
              <a:buChar char="-"/>
            </a:pPr>
            <a:r>
              <a:rPr lang="en-US" dirty="0" smtClean="0"/>
              <a:t>To add an observer, go to the student’s profile, click on the Alerts tab then click on the Alert itself to open it. 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Click Update, add Observers then click Save. </a:t>
            </a:r>
          </a:p>
          <a:p>
            <a:pPr marL="285750" indent="-285750">
              <a:buFontTx/>
              <a:buChar char="-"/>
            </a:pPr>
            <a:r>
              <a:rPr lang="en-US" dirty="0"/>
              <a:t>An email will be sent </a:t>
            </a:r>
            <a:r>
              <a:rPr lang="en-US" dirty="0" smtClean="0"/>
              <a:t>to added Observers.</a:t>
            </a:r>
            <a:endParaRPr lang="en-US" dirty="0"/>
          </a:p>
          <a:p>
            <a:pPr marL="285750" indent="-285750">
              <a:buFontTx/>
              <a:buChar char="-"/>
            </a:pPr>
            <a:endParaRPr lang="en-US" dirty="0" smtClean="0"/>
          </a:p>
          <a:p>
            <a:pPr marL="285750" indent="-285750">
              <a:buFontTx/>
              <a:buChar char="-"/>
            </a:pP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Advising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3323" y="1547770"/>
            <a:ext cx="4302990" cy="2559411"/>
          </a:xfrm>
          <a:prstGeom prst="rect">
            <a:avLst/>
          </a:prstGeom>
        </p:spPr>
      </p:pic>
      <p:sp>
        <p:nvSpPr>
          <p:cNvPr id="8" name="Right Arrow 7"/>
          <p:cNvSpPr/>
          <p:nvPr/>
        </p:nvSpPr>
        <p:spPr>
          <a:xfrm rot="10800000">
            <a:off x="7941478" y="3626894"/>
            <a:ext cx="999650" cy="710541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5634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542</Words>
  <Application>Microsoft Office PowerPoint</Application>
  <PresentationFormat>On-screen Show (16:9)</PresentationFormat>
  <Paragraphs>84</Paragraphs>
  <Slides>12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Student alert processes</vt:lpstr>
      <vt:lpstr>ALERT TYPES</vt:lpstr>
      <vt:lpstr>Accessing aLERTS</vt:lpstr>
      <vt:lpstr>Accessing aLERTS</vt:lpstr>
      <vt:lpstr>Academic and social aLERTS</vt:lpstr>
      <vt:lpstr>Academic aLERTS</vt:lpstr>
      <vt:lpstr>Academic aLERTS</vt:lpstr>
      <vt:lpstr>social aLERTS</vt:lpstr>
      <vt:lpstr>Adding an observer</vt:lpstr>
      <vt:lpstr>Alerts in faculty feedback</vt:lpstr>
      <vt:lpstr>Alerts in faculty feedback</vt:lpstr>
      <vt:lpstr>For more information</vt:lpstr>
    </vt:vector>
  </TitlesOfParts>
  <Company>Radford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Student alert processes</dc:title>
  <dc:creator>Mallory Griffith</dc:creator>
  <cp:lastModifiedBy>Mallory Griffith</cp:lastModifiedBy>
  <cp:revision>3</cp:revision>
  <dcterms:created xsi:type="dcterms:W3CDTF">2015-08-16T22:08:51Z</dcterms:created>
  <dcterms:modified xsi:type="dcterms:W3CDTF">2015-08-17T21:40:30Z</dcterms:modified>
</cp:coreProperties>
</file>