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60" r:id="rId3"/>
    <p:sldId id="289" r:id="rId4"/>
    <p:sldId id="290" r:id="rId5"/>
    <p:sldId id="291" r:id="rId6"/>
    <p:sldId id="292" r:id="rId7"/>
    <p:sldId id="293" r:id="rId8"/>
    <p:sldId id="314" r:id="rId9"/>
    <p:sldId id="294" r:id="rId10"/>
    <p:sldId id="295" r:id="rId11"/>
    <p:sldId id="310" r:id="rId12"/>
    <p:sldId id="316" r:id="rId13"/>
    <p:sldId id="296" r:id="rId14"/>
    <p:sldId id="297" r:id="rId15"/>
    <p:sldId id="298" r:id="rId16"/>
    <p:sldId id="299" r:id="rId17"/>
    <p:sldId id="300" r:id="rId18"/>
    <p:sldId id="301" r:id="rId19"/>
    <p:sldId id="302" r:id="rId20"/>
    <p:sldId id="303" r:id="rId21"/>
    <p:sldId id="304" r:id="rId22"/>
    <p:sldId id="312" r:id="rId23"/>
    <p:sldId id="305" r:id="rId24"/>
    <p:sldId id="306" r:id="rId25"/>
    <p:sldId id="313" r:id="rId26"/>
    <p:sldId id="307" r:id="rId27"/>
    <p:sldId id="308" r:id="rId28"/>
    <p:sldId id="309"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43" autoAdjust="0"/>
  </p:normalViewPr>
  <p:slideViewPr>
    <p:cSldViewPr snapToGrid="0" snapToObjects="1">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50B1D9-9880-414B-A19A-06E9616F50E7}" type="datetimeFigureOut">
              <a:rPr lang="en-US" smtClean="0"/>
              <a:t>4/20/2016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697B44-B2B9-4307-B819-8DBFEFD60185}" type="slidenum">
              <a:rPr lang="en-US" smtClean="0"/>
              <a:t>‹#›</a:t>
            </a:fld>
            <a:endParaRPr lang="en-US"/>
          </a:p>
        </p:txBody>
      </p:sp>
    </p:spTree>
    <p:extLst>
      <p:ext uri="{BB962C8B-B14F-4D97-AF65-F5344CB8AC3E}">
        <p14:creationId xmlns:p14="http://schemas.microsoft.com/office/powerpoint/2010/main" val="3189063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8FAED8-0C56-964D-BD69-0DE277B481C2}" type="datetimeFigureOut">
              <a:rPr lang="en-US" smtClean="0"/>
              <a:t>4/20/2016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4E69C16-9AF4-4F49-97A9-3BFB07C72322}" type="slidenum">
              <a:rPr lang="en-US" smtClean="0"/>
              <a:t>‹#›</a:t>
            </a:fld>
            <a:endParaRPr lang="en-US"/>
          </a:p>
        </p:txBody>
      </p:sp>
    </p:spTree>
    <p:extLst>
      <p:ext uri="{BB962C8B-B14F-4D97-AF65-F5344CB8AC3E}">
        <p14:creationId xmlns:p14="http://schemas.microsoft.com/office/powerpoint/2010/main" val="41076669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1</a:t>
            </a:fld>
            <a:endParaRPr lang="en-US"/>
          </a:p>
        </p:txBody>
      </p:sp>
    </p:spTree>
    <p:extLst>
      <p:ext uri="{BB962C8B-B14F-4D97-AF65-F5344CB8AC3E}">
        <p14:creationId xmlns:p14="http://schemas.microsoft.com/office/powerpoint/2010/main" val="3008832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2</a:t>
            </a:fld>
            <a:endParaRPr lang="en-US"/>
          </a:p>
        </p:txBody>
      </p:sp>
    </p:spTree>
    <p:extLst>
      <p:ext uri="{BB962C8B-B14F-4D97-AF65-F5344CB8AC3E}">
        <p14:creationId xmlns:p14="http://schemas.microsoft.com/office/powerpoint/2010/main" val="137179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5</a:t>
            </a:fld>
            <a:endParaRPr lang="en-US"/>
          </a:p>
        </p:txBody>
      </p:sp>
    </p:spTree>
    <p:extLst>
      <p:ext uri="{BB962C8B-B14F-4D97-AF65-F5344CB8AC3E}">
        <p14:creationId xmlns:p14="http://schemas.microsoft.com/office/powerpoint/2010/main" val="317111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9</a:t>
            </a:fld>
            <a:endParaRPr lang="en-US"/>
          </a:p>
        </p:txBody>
      </p:sp>
    </p:spTree>
    <p:extLst>
      <p:ext uri="{BB962C8B-B14F-4D97-AF65-F5344CB8AC3E}">
        <p14:creationId xmlns:p14="http://schemas.microsoft.com/office/powerpoint/2010/main" val="1397315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E69C16-9AF4-4F49-97A9-3BFB07C72322}" type="slidenum">
              <a:rPr lang="en-US" smtClean="0"/>
              <a:t>12</a:t>
            </a:fld>
            <a:endParaRPr lang="en-US"/>
          </a:p>
        </p:txBody>
      </p:sp>
    </p:spTree>
    <p:extLst>
      <p:ext uri="{BB962C8B-B14F-4D97-AF65-F5344CB8AC3E}">
        <p14:creationId xmlns:p14="http://schemas.microsoft.com/office/powerpoint/2010/main" val="1778149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23</a:t>
            </a:fld>
            <a:endParaRPr lang="en-US"/>
          </a:p>
        </p:txBody>
      </p:sp>
    </p:spTree>
    <p:extLst>
      <p:ext uri="{BB962C8B-B14F-4D97-AF65-F5344CB8AC3E}">
        <p14:creationId xmlns:p14="http://schemas.microsoft.com/office/powerpoint/2010/main" val="3292574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69C16-9AF4-4F49-97A9-3BFB07C72322}" type="slidenum">
              <a:rPr lang="en-US" smtClean="0"/>
              <a:t>24</a:t>
            </a:fld>
            <a:endParaRPr lang="en-US"/>
          </a:p>
        </p:txBody>
      </p:sp>
    </p:spTree>
    <p:extLst>
      <p:ext uri="{BB962C8B-B14F-4D97-AF65-F5344CB8AC3E}">
        <p14:creationId xmlns:p14="http://schemas.microsoft.com/office/powerpoint/2010/main" val="2646262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BC0523"/>
        </a:solidFill>
        <a:effectLst/>
      </p:bgPr>
    </p:bg>
    <p:spTree>
      <p:nvGrpSpPr>
        <p:cNvPr id="1" name=""/>
        <p:cNvGrpSpPr/>
        <p:nvPr/>
      </p:nvGrpSpPr>
      <p:grpSpPr>
        <a:xfrm>
          <a:off x="0" y="0"/>
          <a:ext cx="0" cy="0"/>
          <a:chOff x="0" y="0"/>
          <a:chExt cx="0" cy="0"/>
        </a:xfrm>
      </p:grpSpPr>
      <p:pic>
        <p:nvPicPr>
          <p:cNvPr id="7" name="Picture 6" descr="Radford-logo-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1656" y="4069893"/>
            <a:ext cx="2080693" cy="760685"/>
          </a:xfrm>
          <a:prstGeom prst="rect">
            <a:avLst/>
          </a:prstGeom>
          <a:solidFill>
            <a:srgbClr val="BC0523"/>
          </a:solidFill>
        </p:spPr>
      </p:pic>
      <p:sp>
        <p:nvSpPr>
          <p:cNvPr id="8" name="Title 17"/>
          <p:cNvSpPr>
            <a:spLocks noGrp="1"/>
          </p:cNvSpPr>
          <p:nvPr>
            <p:ph type="title" hasCustomPrompt="1"/>
          </p:nvPr>
        </p:nvSpPr>
        <p:spPr>
          <a:xfrm>
            <a:off x="0" y="2554682"/>
            <a:ext cx="9144000" cy="857250"/>
          </a:xfrm>
          <a:prstGeom prst="rect">
            <a:avLst/>
          </a:prstGeom>
        </p:spPr>
        <p:txBody>
          <a:bodyPr vert="horz"/>
          <a:lstStyle>
            <a:lvl1pPr>
              <a:defRPr b="1" i="0">
                <a:solidFill>
                  <a:schemeClr val="bg1"/>
                </a:solidFill>
                <a:latin typeface="Trebuchet MS"/>
                <a:cs typeface="Trebuchet MS"/>
              </a:defRPr>
            </a:lvl1pPr>
          </a:lstStyle>
          <a:p>
            <a:r>
              <a:rPr lang="en-US" dirty="0" smtClean="0"/>
              <a:t>PRESENTATION TITLE</a:t>
            </a:r>
            <a:endParaRPr lang="en-US" dirty="0"/>
          </a:p>
        </p:txBody>
      </p:sp>
      <p:sp>
        <p:nvSpPr>
          <p:cNvPr id="4" name="Rectangle 3"/>
          <p:cNvSpPr/>
          <p:nvPr userDrawn="1"/>
        </p:nvSpPr>
        <p:spPr>
          <a:xfrm>
            <a:off x="0" y="6405605"/>
            <a:ext cx="9144000" cy="454659"/>
          </a:xfrm>
          <a:prstGeom prst="rect">
            <a:avLst/>
          </a:prstGeom>
          <a:solidFill>
            <a:srgbClr val="BC0523"/>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5" name="Text Placeholder 14"/>
          <p:cNvSpPr>
            <a:spLocks noGrp="1"/>
          </p:cNvSpPr>
          <p:nvPr>
            <p:ph type="body" sz="quarter" idx="12" hasCustomPrompt="1"/>
          </p:nvPr>
        </p:nvSpPr>
        <p:spPr>
          <a:xfrm>
            <a:off x="27460" y="6453146"/>
            <a:ext cx="3213444"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(Department/Office)</a:t>
            </a:r>
          </a:p>
        </p:txBody>
      </p:sp>
      <p:sp>
        <p:nvSpPr>
          <p:cNvPr id="11" name="Text Placeholder 14"/>
          <p:cNvSpPr>
            <a:spLocks noGrp="1"/>
          </p:cNvSpPr>
          <p:nvPr>
            <p:ph type="body" sz="quarter" idx="11" hasCustomPrompt="1"/>
          </p:nvPr>
        </p:nvSpPr>
        <p:spPr>
          <a:xfrm>
            <a:off x="7560713" y="6460843"/>
            <a:ext cx="1606378"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Month &amp; Year</a:t>
            </a:r>
          </a:p>
        </p:txBody>
      </p:sp>
    </p:spTree>
    <p:extLst>
      <p:ext uri="{BB962C8B-B14F-4D97-AF65-F5344CB8AC3E}">
        <p14:creationId xmlns:p14="http://schemas.microsoft.com/office/powerpoint/2010/main" val="54023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6405605"/>
            <a:ext cx="9144000" cy="454659"/>
          </a:xfrm>
          <a:prstGeom prst="rect">
            <a:avLst/>
          </a:prstGeom>
          <a:solidFill>
            <a:srgbClr val="BC0523"/>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5" name="Text Placeholder 14"/>
          <p:cNvSpPr>
            <a:spLocks noGrp="1"/>
          </p:cNvSpPr>
          <p:nvPr>
            <p:ph type="body" sz="quarter" idx="12" hasCustomPrompt="1"/>
          </p:nvPr>
        </p:nvSpPr>
        <p:spPr>
          <a:xfrm>
            <a:off x="27460" y="6453146"/>
            <a:ext cx="3213444"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(Department/Office)</a:t>
            </a:r>
          </a:p>
        </p:txBody>
      </p:sp>
      <p:sp>
        <p:nvSpPr>
          <p:cNvPr id="15" name="Title 17"/>
          <p:cNvSpPr>
            <a:spLocks noGrp="1"/>
          </p:cNvSpPr>
          <p:nvPr>
            <p:ph type="title" hasCustomPrompt="1"/>
          </p:nvPr>
        </p:nvSpPr>
        <p:spPr>
          <a:xfrm>
            <a:off x="0" y="2554682"/>
            <a:ext cx="9144000" cy="857250"/>
          </a:xfrm>
          <a:prstGeom prst="rect">
            <a:avLst/>
          </a:prstGeom>
        </p:spPr>
        <p:txBody>
          <a:bodyPr vert="horz"/>
          <a:lstStyle>
            <a:lvl1pPr>
              <a:defRPr b="1" i="0">
                <a:solidFill>
                  <a:srgbClr val="BC0523"/>
                </a:solidFill>
                <a:latin typeface="Trebuchet MS"/>
                <a:cs typeface="Trebuchet MS"/>
              </a:defRPr>
            </a:lvl1pPr>
          </a:lstStyle>
          <a:p>
            <a:r>
              <a:rPr lang="en-US" dirty="0" smtClean="0"/>
              <a:t>PRESENTATION TITLE</a:t>
            </a:r>
            <a:endParaRPr lang="en-US" dirty="0"/>
          </a:p>
        </p:txBody>
      </p:sp>
      <p:pic>
        <p:nvPicPr>
          <p:cNvPr id="2" name="Picture 1" descr="RadfordPowerPoint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1656" y="4069893"/>
            <a:ext cx="2080693" cy="757407"/>
          </a:xfrm>
          <a:prstGeom prst="rect">
            <a:avLst/>
          </a:prstGeom>
        </p:spPr>
      </p:pic>
      <p:sp>
        <p:nvSpPr>
          <p:cNvPr id="7" name="Text Placeholder 14"/>
          <p:cNvSpPr>
            <a:spLocks noGrp="1"/>
          </p:cNvSpPr>
          <p:nvPr>
            <p:ph type="body" sz="quarter" idx="11" hasCustomPrompt="1"/>
          </p:nvPr>
        </p:nvSpPr>
        <p:spPr>
          <a:xfrm>
            <a:off x="7560713" y="6460843"/>
            <a:ext cx="1606378"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Month &amp; Year</a:t>
            </a:r>
          </a:p>
        </p:txBody>
      </p:sp>
    </p:spTree>
    <p:extLst>
      <p:ext uri="{BB962C8B-B14F-4D97-AF65-F5344CB8AC3E}">
        <p14:creationId xmlns:p14="http://schemas.microsoft.com/office/powerpoint/2010/main" val="354949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497840" y="1082080"/>
            <a:ext cx="8188960" cy="0"/>
          </a:xfrm>
          <a:prstGeom prst="line">
            <a:avLst/>
          </a:prstGeom>
        </p:spPr>
        <p:style>
          <a:lnRef idx="1">
            <a:schemeClr val="dk1"/>
          </a:lnRef>
          <a:fillRef idx="0">
            <a:schemeClr val="dk1"/>
          </a:fillRef>
          <a:effectRef idx="0">
            <a:schemeClr val="dk1"/>
          </a:effectRef>
          <a:fontRef idx="minor">
            <a:schemeClr val="tx1"/>
          </a:fontRef>
        </p:style>
      </p:cxnSp>
      <p:sp>
        <p:nvSpPr>
          <p:cNvPr id="4" name="Title 25"/>
          <p:cNvSpPr>
            <a:spLocks noGrp="1"/>
          </p:cNvSpPr>
          <p:nvPr>
            <p:ph type="title" hasCustomPrompt="1"/>
          </p:nvPr>
        </p:nvSpPr>
        <p:spPr>
          <a:xfrm>
            <a:off x="457200" y="434002"/>
            <a:ext cx="8229600" cy="857250"/>
          </a:xfrm>
          <a:prstGeom prst="rect">
            <a:avLst/>
          </a:prstGeom>
        </p:spPr>
        <p:txBody>
          <a:bodyPr vert="horz"/>
          <a:lstStyle>
            <a:lvl1pPr algn="l">
              <a:defRPr sz="3200" b="1">
                <a:solidFill>
                  <a:srgbClr val="BC0523"/>
                </a:solidFill>
                <a:latin typeface="Trebuchet MS"/>
                <a:cs typeface="Trebuchet MS"/>
              </a:defRPr>
            </a:lvl1pPr>
          </a:lstStyle>
          <a:p>
            <a:r>
              <a:rPr lang="en-US" dirty="0" smtClean="0"/>
              <a:t>PAGE HEADER</a:t>
            </a:r>
            <a:endParaRPr lang="en-US" dirty="0"/>
          </a:p>
        </p:txBody>
      </p:sp>
      <p:sp>
        <p:nvSpPr>
          <p:cNvPr id="5" name="Text Placeholder 30"/>
          <p:cNvSpPr>
            <a:spLocks noGrp="1"/>
          </p:cNvSpPr>
          <p:nvPr>
            <p:ph type="body" sz="quarter" idx="10" hasCustomPrompt="1"/>
          </p:nvPr>
        </p:nvSpPr>
        <p:spPr>
          <a:xfrm>
            <a:off x="457200" y="1433513"/>
            <a:ext cx="8229600" cy="1525587"/>
          </a:xfrm>
          <a:prstGeom prst="rect">
            <a:avLst/>
          </a:prstGeom>
        </p:spPr>
        <p:txBody>
          <a:bodyPr vert="horz"/>
          <a:lstStyle>
            <a:lvl1pPr marL="0" indent="0">
              <a:buNone/>
              <a:defRPr sz="1800" b="1" i="0" baseline="0">
                <a:solidFill>
                  <a:schemeClr val="tx1">
                    <a:lumMod val="65000"/>
                    <a:lumOff val="35000"/>
                  </a:schemeClr>
                </a:solidFill>
                <a:latin typeface="Trebuchet MS"/>
                <a:cs typeface="Trebuchet MS"/>
              </a:defRPr>
            </a:lvl1pPr>
            <a:lvl3pPr marL="914400" indent="0">
              <a:buNone/>
              <a:defRPr/>
            </a:lvl3pPr>
            <a:lvl5pPr marL="1828800" indent="0">
              <a:buNone/>
              <a:defRPr/>
            </a:lvl5pPr>
          </a:lstStyle>
          <a:p>
            <a:pPr lvl="0"/>
            <a:r>
              <a:rPr lang="en-US" dirty="0" smtClean="0"/>
              <a:t>Insert paragraph text here.</a:t>
            </a:r>
          </a:p>
        </p:txBody>
      </p:sp>
      <p:sp>
        <p:nvSpPr>
          <p:cNvPr id="6" name="Text Placeholder 34"/>
          <p:cNvSpPr>
            <a:spLocks noGrp="1"/>
          </p:cNvSpPr>
          <p:nvPr>
            <p:ph type="body" sz="quarter" idx="11" hasCustomPrompt="1"/>
          </p:nvPr>
        </p:nvSpPr>
        <p:spPr>
          <a:xfrm>
            <a:off x="457200" y="3006725"/>
            <a:ext cx="8229600" cy="1270000"/>
          </a:xfrm>
          <a:prstGeom prst="rect">
            <a:avLst/>
          </a:prstGeom>
        </p:spPr>
        <p:txBody>
          <a:bodyPr vert="horz"/>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1600">
                <a:solidFill>
                  <a:schemeClr val="tx1">
                    <a:lumMod val="65000"/>
                    <a:lumOff val="35000"/>
                  </a:schemeClr>
                </a:solidFill>
                <a:latin typeface="Trebuchet MS"/>
                <a:cs typeface="Trebuchet MS"/>
              </a:defRPr>
            </a:lvl1pPr>
          </a:lstStyle>
          <a:p>
            <a:pPr lvl="0"/>
            <a:r>
              <a:rPr lang="en-US" dirty="0" smtClean="0"/>
              <a:t>Insert bullet text here.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Insert bullet text here.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Insert bullet text here.</a:t>
            </a:r>
          </a:p>
          <a:p>
            <a:pPr lvl="0"/>
            <a:endParaRPr lang="en-US" dirty="0" smtClean="0"/>
          </a:p>
        </p:txBody>
      </p:sp>
      <p:sp>
        <p:nvSpPr>
          <p:cNvPr id="7" name="Rectangle 6"/>
          <p:cNvSpPr/>
          <p:nvPr userDrawn="1"/>
        </p:nvSpPr>
        <p:spPr>
          <a:xfrm>
            <a:off x="0" y="6411038"/>
            <a:ext cx="9144000" cy="454659"/>
          </a:xfrm>
          <a:prstGeom prst="rect">
            <a:avLst/>
          </a:prstGeom>
          <a:solidFill>
            <a:srgbClr val="BC0523"/>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8" name="Text Placeholder 14"/>
          <p:cNvSpPr>
            <a:spLocks noGrp="1"/>
          </p:cNvSpPr>
          <p:nvPr>
            <p:ph type="body" sz="quarter" idx="12" hasCustomPrompt="1"/>
          </p:nvPr>
        </p:nvSpPr>
        <p:spPr>
          <a:xfrm>
            <a:off x="27460" y="6458579"/>
            <a:ext cx="3213444"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(Department/Office)</a:t>
            </a:r>
          </a:p>
        </p:txBody>
      </p:sp>
      <p:pic>
        <p:nvPicPr>
          <p:cNvPr id="9" name="Picture 8" descr="RadfordHorizontal-logo-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97743" y="6545172"/>
            <a:ext cx="2403040" cy="190719"/>
          </a:xfrm>
          <a:prstGeom prst="rect">
            <a:avLst/>
          </a:prstGeom>
        </p:spPr>
      </p:pic>
    </p:spTree>
    <p:extLst>
      <p:ext uri="{BB962C8B-B14F-4D97-AF65-F5344CB8AC3E}">
        <p14:creationId xmlns:p14="http://schemas.microsoft.com/office/powerpoint/2010/main" val="60462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 name="Straight Connector 2"/>
          <p:cNvCxnSpPr/>
          <p:nvPr userDrawn="1"/>
        </p:nvCxnSpPr>
        <p:spPr>
          <a:xfrm>
            <a:off x="497840" y="1082080"/>
            <a:ext cx="8188960" cy="0"/>
          </a:xfrm>
          <a:prstGeom prst="line">
            <a:avLst/>
          </a:prstGeom>
        </p:spPr>
        <p:style>
          <a:lnRef idx="1">
            <a:schemeClr val="dk1"/>
          </a:lnRef>
          <a:fillRef idx="0">
            <a:schemeClr val="dk1"/>
          </a:fillRef>
          <a:effectRef idx="0">
            <a:schemeClr val="dk1"/>
          </a:effectRef>
          <a:fontRef idx="minor">
            <a:schemeClr val="tx1"/>
          </a:fontRef>
        </p:style>
      </p:cxnSp>
      <p:sp>
        <p:nvSpPr>
          <p:cNvPr id="4" name="Title 25"/>
          <p:cNvSpPr>
            <a:spLocks noGrp="1"/>
          </p:cNvSpPr>
          <p:nvPr>
            <p:ph type="title" hasCustomPrompt="1"/>
          </p:nvPr>
        </p:nvSpPr>
        <p:spPr>
          <a:xfrm>
            <a:off x="457200" y="434002"/>
            <a:ext cx="8229600" cy="857250"/>
          </a:xfrm>
          <a:prstGeom prst="rect">
            <a:avLst/>
          </a:prstGeom>
        </p:spPr>
        <p:txBody>
          <a:bodyPr vert="horz"/>
          <a:lstStyle>
            <a:lvl1pPr algn="l">
              <a:defRPr sz="3200" b="1">
                <a:solidFill>
                  <a:schemeClr val="tx1">
                    <a:lumMod val="65000"/>
                    <a:lumOff val="35000"/>
                  </a:schemeClr>
                </a:solidFill>
                <a:latin typeface="Trebuchet MS"/>
                <a:cs typeface="Trebuchet MS"/>
              </a:defRPr>
            </a:lvl1pPr>
          </a:lstStyle>
          <a:p>
            <a:r>
              <a:rPr lang="en-US" dirty="0" smtClean="0"/>
              <a:t>PAGE HEADER</a:t>
            </a:r>
            <a:endParaRPr lang="en-US" dirty="0"/>
          </a:p>
        </p:txBody>
      </p:sp>
      <p:sp>
        <p:nvSpPr>
          <p:cNvPr id="5" name="Text Placeholder 30"/>
          <p:cNvSpPr>
            <a:spLocks noGrp="1"/>
          </p:cNvSpPr>
          <p:nvPr>
            <p:ph type="body" sz="quarter" idx="10" hasCustomPrompt="1"/>
          </p:nvPr>
        </p:nvSpPr>
        <p:spPr>
          <a:xfrm>
            <a:off x="457200" y="1433513"/>
            <a:ext cx="8229600" cy="1525587"/>
          </a:xfrm>
          <a:prstGeom prst="rect">
            <a:avLst/>
          </a:prstGeom>
        </p:spPr>
        <p:txBody>
          <a:bodyPr vert="horz"/>
          <a:lstStyle>
            <a:lvl1pPr marL="0" indent="0">
              <a:buNone/>
              <a:defRPr sz="1800" b="1" i="0" baseline="0">
                <a:solidFill>
                  <a:schemeClr val="tx1">
                    <a:lumMod val="65000"/>
                    <a:lumOff val="35000"/>
                  </a:schemeClr>
                </a:solidFill>
                <a:latin typeface="Trebuchet MS"/>
                <a:cs typeface="Trebuchet MS"/>
              </a:defRPr>
            </a:lvl1pPr>
            <a:lvl3pPr marL="914400" indent="0">
              <a:buNone/>
              <a:defRPr/>
            </a:lvl3pPr>
            <a:lvl5pPr marL="1828800" indent="0">
              <a:buNone/>
              <a:defRPr/>
            </a:lvl5pPr>
          </a:lstStyle>
          <a:p>
            <a:pPr lvl="0"/>
            <a:r>
              <a:rPr lang="en-US" dirty="0" smtClean="0"/>
              <a:t>Insert paragraph text here.</a:t>
            </a:r>
          </a:p>
        </p:txBody>
      </p:sp>
      <p:sp>
        <p:nvSpPr>
          <p:cNvPr id="6" name="Text Placeholder 34"/>
          <p:cNvSpPr>
            <a:spLocks noGrp="1"/>
          </p:cNvSpPr>
          <p:nvPr>
            <p:ph type="body" sz="quarter" idx="11" hasCustomPrompt="1"/>
          </p:nvPr>
        </p:nvSpPr>
        <p:spPr>
          <a:xfrm>
            <a:off x="457200" y="3006725"/>
            <a:ext cx="8229600" cy="1270000"/>
          </a:xfrm>
          <a:prstGeom prst="rect">
            <a:avLst/>
          </a:prstGeom>
        </p:spPr>
        <p:txBody>
          <a:bodyPr vert="horz"/>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1600">
                <a:solidFill>
                  <a:schemeClr val="tx1">
                    <a:lumMod val="65000"/>
                    <a:lumOff val="35000"/>
                  </a:schemeClr>
                </a:solidFill>
                <a:latin typeface="Trebuchet MS"/>
                <a:cs typeface="Trebuchet MS"/>
              </a:defRPr>
            </a:lvl1pPr>
          </a:lstStyle>
          <a:p>
            <a:pPr lvl="0"/>
            <a:r>
              <a:rPr lang="en-US" dirty="0" smtClean="0"/>
              <a:t>Insert bullet text here.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Insert bullet text here.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Insert bullet text here.</a:t>
            </a:r>
          </a:p>
          <a:p>
            <a:pPr lvl="0"/>
            <a:endParaRPr lang="en-US" dirty="0" smtClean="0"/>
          </a:p>
        </p:txBody>
      </p:sp>
      <p:sp>
        <p:nvSpPr>
          <p:cNvPr id="7" name="Rectangle 6"/>
          <p:cNvSpPr/>
          <p:nvPr userDrawn="1"/>
        </p:nvSpPr>
        <p:spPr>
          <a:xfrm>
            <a:off x="0" y="6411038"/>
            <a:ext cx="9144000" cy="454659"/>
          </a:xfrm>
          <a:prstGeom prst="rect">
            <a:avLst/>
          </a:prstGeom>
          <a:solidFill>
            <a:srgbClr val="BC0523"/>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8" name="Text Placeholder 14"/>
          <p:cNvSpPr>
            <a:spLocks noGrp="1"/>
          </p:cNvSpPr>
          <p:nvPr>
            <p:ph type="body" sz="quarter" idx="12" hasCustomPrompt="1"/>
          </p:nvPr>
        </p:nvSpPr>
        <p:spPr>
          <a:xfrm>
            <a:off x="27460" y="6458579"/>
            <a:ext cx="3213444"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(Department/office)</a:t>
            </a:r>
          </a:p>
        </p:txBody>
      </p:sp>
      <p:pic>
        <p:nvPicPr>
          <p:cNvPr id="9" name="Picture 8" descr="RadfordHorizontal-logo-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97743" y="6545172"/>
            <a:ext cx="2403040" cy="190719"/>
          </a:xfrm>
          <a:prstGeom prst="rect">
            <a:avLst/>
          </a:prstGeom>
        </p:spPr>
      </p:pic>
    </p:spTree>
    <p:extLst>
      <p:ext uri="{BB962C8B-B14F-4D97-AF65-F5344CB8AC3E}">
        <p14:creationId xmlns:p14="http://schemas.microsoft.com/office/powerpoint/2010/main" val="22127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Rectangle 1"/>
          <p:cNvSpPr/>
          <p:nvPr userDrawn="1"/>
        </p:nvSpPr>
        <p:spPr>
          <a:xfrm>
            <a:off x="0" y="6411038"/>
            <a:ext cx="9144000" cy="454659"/>
          </a:xfrm>
          <a:prstGeom prst="rect">
            <a:avLst/>
          </a:prstGeom>
          <a:solidFill>
            <a:srgbClr val="BC0523"/>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3" name="Text Placeholder 14"/>
          <p:cNvSpPr>
            <a:spLocks noGrp="1"/>
          </p:cNvSpPr>
          <p:nvPr>
            <p:ph type="body" sz="quarter" idx="12" hasCustomPrompt="1"/>
          </p:nvPr>
        </p:nvSpPr>
        <p:spPr>
          <a:xfrm>
            <a:off x="27460" y="6458579"/>
            <a:ext cx="3213444" cy="435642"/>
          </a:xfrm>
          <a:prstGeom prst="rect">
            <a:avLst/>
          </a:prstGeom>
        </p:spPr>
        <p:txBody>
          <a:bodyPr vert="horz"/>
          <a:lstStyle>
            <a:lvl1pPr marL="0" indent="0">
              <a:buNone/>
              <a:defRPr sz="1800" b="0" i="0">
                <a:solidFill>
                  <a:schemeClr val="bg1"/>
                </a:solidFill>
                <a:latin typeface="Trebuchet MS"/>
                <a:cs typeface="Trebuchet MS"/>
              </a:defRPr>
            </a:lvl1pPr>
          </a:lstStyle>
          <a:p>
            <a:pPr lvl="0"/>
            <a:r>
              <a:rPr lang="en-US" dirty="0" smtClean="0"/>
              <a:t>(Department/office)</a:t>
            </a:r>
          </a:p>
        </p:txBody>
      </p:sp>
      <p:pic>
        <p:nvPicPr>
          <p:cNvPr id="6" name="Picture 5" descr="RadfordHorizontal-logo-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97743" y="6545172"/>
            <a:ext cx="2403040" cy="190719"/>
          </a:xfrm>
          <a:prstGeom prst="rect">
            <a:avLst/>
          </a:prstGeom>
        </p:spPr>
      </p:pic>
    </p:spTree>
    <p:extLst>
      <p:ext uri="{BB962C8B-B14F-4D97-AF65-F5344CB8AC3E}">
        <p14:creationId xmlns:p14="http://schemas.microsoft.com/office/powerpoint/2010/main" val="2580025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65578"/>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DWF%20Fall%202015%20N%2040.xlsx"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0160"/>
            <a:ext cx="9144000" cy="2131772"/>
          </a:xfrm>
        </p:spPr>
        <p:txBody>
          <a:bodyPr/>
          <a:lstStyle/>
          <a:p>
            <a:r>
              <a:rPr lang="en-US" sz="5400" dirty="0" smtClean="0">
                <a:latin typeface="+mj-lt"/>
              </a:rPr>
              <a:t>Enrollment Management and Retention</a:t>
            </a:r>
            <a:endParaRPr lang="en-US" sz="5400" dirty="0">
              <a:latin typeface="+mj-lt"/>
            </a:endParaRPr>
          </a:p>
        </p:txBody>
      </p:sp>
      <p:sp>
        <p:nvSpPr>
          <p:cNvPr id="3" name="Text Placeholder 2"/>
          <p:cNvSpPr>
            <a:spLocks noGrp="1"/>
          </p:cNvSpPr>
          <p:nvPr>
            <p:ph type="body" sz="quarter" idx="12"/>
          </p:nvPr>
        </p:nvSpPr>
        <p:spPr>
          <a:xfrm>
            <a:off x="27459" y="6453146"/>
            <a:ext cx="3638849" cy="435642"/>
          </a:xfrm>
        </p:spPr>
        <p:txBody>
          <a:bodyPr/>
          <a:lstStyle/>
          <a:p>
            <a:r>
              <a:rPr lang="en-US" dirty="0" smtClean="0"/>
              <a:t>Retention/New Student Programs</a:t>
            </a:r>
            <a:endParaRPr lang="en-US" dirty="0"/>
          </a:p>
        </p:txBody>
      </p:sp>
      <p:sp>
        <p:nvSpPr>
          <p:cNvPr id="4" name="Text Placeholder 3"/>
          <p:cNvSpPr>
            <a:spLocks noGrp="1"/>
          </p:cNvSpPr>
          <p:nvPr>
            <p:ph type="body" sz="quarter" idx="11"/>
          </p:nvPr>
        </p:nvSpPr>
        <p:spPr/>
        <p:txBody>
          <a:bodyPr/>
          <a:lstStyle/>
          <a:p>
            <a:r>
              <a:rPr lang="en-US" dirty="0" smtClean="0"/>
              <a:t>Spring </a:t>
            </a:r>
            <a:r>
              <a:rPr lang="en-US" dirty="0" smtClean="0"/>
              <a:t>2016</a:t>
            </a:r>
            <a:endParaRPr lang="en-US" dirty="0"/>
          </a:p>
        </p:txBody>
      </p:sp>
    </p:spTree>
    <p:extLst>
      <p:ext uri="{BB962C8B-B14F-4D97-AF65-F5344CB8AC3E}">
        <p14:creationId xmlns:p14="http://schemas.microsoft.com/office/powerpoint/2010/main" val="1957302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836"/>
            <a:ext cx="8229600" cy="1180416"/>
          </a:xfrm>
        </p:spPr>
        <p:txBody>
          <a:bodyPr/>
          <a:lstStyle/>
          <a:p>
            <a:pPr algn="ctr"/>
            <a:r>
              <a:rPr lang="en-US" dirty="0" smtClean="0">
                <a:latin typeface="+mj-lt"/>
              </a:rPr>
              <a:t>Question: Who is in Greatest Need of Support in Order to Be Retained?</a:t>
            </a:r>
            <a:endParaRPr lang="en-US" dirty="0">
              <a:latin typeface="+mj-lt"/>
            </a:endParaRPr>
          </a:p>
        </p:txBody>
      </p:sp>
      <p:sp>
        <p:nvSpPr>
          <p:cNvPr id="3" name="Text Placeholder 2"/>
          <p:cNvSpPr>
            <a:spLocks noGrp="1"/>
          </p:cNvSpPr>
          <p:nvPr>
            <p:ph type="body" sz="quarter" idx="10"/>
          </p:nvPr>
        </p:nvSpPr>
        <p:spPr>
          <a:xfrm>
            <a:off x="457200" y="1302302"/>
            <a:ext cx="8229600" cy="4819966"/>
          </a:xfrm>
        </p:spPr>
        <p:txBody>
          <a:bodyPr/>
          <a:lstStyle/>
          <a:p>
            <a:pPr algn="ctr"/>
            <a:r>
              <a:rPr lang="en-US" sz="2800" dirty="0" smtClean="0">
                <a:latin typeface="+mj-lt"/>
              </a:rPr>
              <a:t>Answer: Students with Low High School Grade Point Averages</a:t>
            </a:r>
            <a:endParaRPr lang="en-US" sz="2800" dirty="0">
              <a:latin typeface="+mj-lt"/>
            </a:endParaRPr>
          </a:p>
        </p:txBody>
      </p:sp>
      <p:sp>
        <p:nvSpPr>
          <p:cNvPr id="4" name="Text Placeholder 3"/>
          <p:cNvSpPr>
            <a:spLocks noGrp="1"/>
          </p:cNvSpPr>
          <p:nvPr>
            <p:ph type="body" sz="quarter" idx="11"/>
          </p:nvPr>
        </p:nvSpPr>
        <p:spPr>
          <a:xfrm>
            <a:off x="457200" y="5606473"/>
            <a:ext cx="8229600" cy="369464"/>
          </a:xfrm>
        </p:spPr>
        <p:txBody>
          <a:bodyPr/>
          <a:lstStyle/>
          <a:p>
            <a:pPr marL="0" indent="0">
              <a:buNone/>
            </a:pPr>
            <a:r>
              <a:rPr lang="en-US" dirty="0">
                <a:latin typeface="+mj-lt"/>
              </a:rPr>
              <a:t>Source: Ruffalo Noel Levitz Spring 2015 Retention Model for Radford University</a:t>
            </a:r>
          </a:p>
          <a:p>
            <a:pPr marL="0" indent="0">
              <a:buNone/>
            </a:pPr>
            <a:endParaRPr lang="en-US" dirty="0">
              <a:latin typeface="+mj-lt"/>
            </a:endParaRPr>
          </a:p>
        </p:txBody>
      </p:sp>
      <p:sp>
        <p:nvSpPr>
          <p:cNvPr id="5" name="Text Placeholder 4"/>
          <p:cNvSpPr>
            <a:spLocks noGrp="1"/>
          </p:cNvSpPr>
          <p:nvPr>
            <p:ph type="body" sz="quarter" idx="12"/>
          </p:nvPr>
        </p:nvSpPr>
        <p:spPr>
          <a:xfrm>
            <a:off x="27460" y="6458579"/>
            <a:ext cx="3630140"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13102743"/>
              </p:ext>
            </p:extLst>
          </p:nvPr>
        </p:nvGraphicFramePr>
        <p:xfrm>
          <a:off x="1422400" y="2244435"/>
          <a:ext cx="6326909" cy="2881571"/>
        </p:xfrm>
        <a:graphic>
          <a:graphicData uri="http://schemas.openxmlformats.org/drawingml/2006/table">
            <a:tbl>
              <a:tblPr/>
              <a:tblGrid>
                <a:gridCol w="677379"/>
                <a:gridCol w="1397094"/>
                <a:gridCol w="827909"/>
                <a:gridCol w="1166598"/>
                <a:gridCol w="1354757"/>
                <a:gridCol w="903172"/>
              </a:tblGrid>
              <a:tr h="283054">
                <a:tc gridSpan="6">
                  <a:txBody>
                    <a:bodyPr/>
                    <a:lstStyle/>
                    <a:p>
                      <a:pPr algn="ctr" fontAlgn="b"/>
                      <a:endParaRPr lang="en-US" sz="1600" b="1" i="0" u="none" strike="noStrike" dirty="0">
                        <a:solidFill>
                          <a:srgbClr val="000000"/>
                        </a:solidFill>
                        <a:effectLst/>
                        <a:latin typeface="Calibri" panose="020F0502020204030204" pitchFamily="34" charset="0"/>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4518">
                <a:tc gridSpan="6">
                  <a:txBody>
                    <a:bodyPr/>
                    <a:lstStyle/>
                    <a:p>
                      <a:pPr algn="ctr" fontAlgn="b"/>
                      <a:r>
                        <a:rPr lang="en-US" sz="2800" b="1" i="0" u="none" strike="noStrike" dirty="0">
                          <a:solidFill>
                            <a:srgbClr val="780000"/>
                          </a:solidFill>
                          <a:effectLst/>
                          <a:latin typeface="Calibri" panose="020F0502020204030204" pitchFamily="34" charset="0"/>
                        </a:rPr>
                        <a:t>High School </a:t>
                      </a:r>
                      <a:r>
                        <a:rPr lang="en-US" sz="2800" b="1" i="0" u="none" strike="noStrike" dirty="0" smtClean="0">
                          <a:solidFill>
                            <a:srgbClr val="780000"/>
                          </a:solidFill>
                          <a:effectLst/>
                          <a:latin typeface="Calibri" panose="020F0502020204030204" pitchFamily="34" charset="0"/>
                        </a:rPr>
                        <a:t>GPA</a:t>
                      </a:r>
                      <a:endParaRPr lang="en-US" sz="2800" b="1" i="0" u="none" strike="noStrike" dirty="0">
                        <a:solidFill>
                          <a:srgbClr val="780000"/>
                        </a:solidFill>
                        <a:effectLst/>
                        <a:latin typeface="Calibri" panose="020F0502020204030204" pitchFamily="34" charset="0"/>
                      </a:endParaRP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133">
                <a:tc>
                  <a:txBody>
                    <a:bodyPr/>
                    <a:lstStyle/>
                    <a:p>
                      <a:pPr algn="ctr" fontAlgn="b"/>
                      <a:r>
                        <a:rPr lang="en-US" sz="1600" b="1" i="0" u="none" strike="noStrike" dirty="0">
                          <a:solidFill>
                            <a:srgbClr val="FFFFFF"/>
                          </a:solidFill>
                          <a:effectLst/>
                          <a:latin typeface="Calibri" panose="020F0502020204030204" pitchFamily="34" charset="0"/>
                        </a:rPr>
                        <a:t>Rank</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Value</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a:solidFill>
                            <a:srgbClr val="FFFFFF"/>
                          </a:solidFill>
                          <a:effectLst/>
                          <a:latin typeface="Calibri" panose="020F0502020204030204" pitchFamily="34" charset="0"/>
                        </a:rPr>
                        <a:t>Total Number</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Number Persisted</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Persistence Rate (%)</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a:solidFill>
                            <a:srgbClr val="FFFFFF"/>
                          </a:solidFill>
                          <a:effectLst/>
                          <a:latin typeface="Calibri" panose="020F0502020204030204" pitchFamily="34" charset="0"/>
                        </a:rPr>
                        <a:t>Lift</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r>
              <a:tr h="270188">
                <a:tc>
                  <a:txBody>
                    <a:bodyPr/>
                    <a:lstStyle/>
                    <a:p>
                      <a:pPr algn="ctr" fontAlgn="b"/>
                      <a:r>
                        <a:rPr lang="en-US" sz="1600" b="0" i="0" u="none" strike="noStrike">
                          <a:solidFill>
                            <a:srgbClr val="000000"/>
                          </a:solidFill>
                          <a:effectLst/>
                          <a:latin typeface="Calibri" panose="020F0502020204030204" pitchFamily="34" charset="0"/>
                        </a:rPr>
                        <a:t>1</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3.46 or Greater</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1493</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1225</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82.05</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1.08</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r>
              <a:tr h="257322">
                <a:tc>
                  <a:txBody>
                    <a:bodyPr/>
                    <a:lstStyle/>
                    <a:p>
                      <a:pPr algn="ctr" fontAlgn="b"/>
                      <a:r>
                        <a:rPr lang="en-US" sz="1600" b="0" i="0" u="none" strike="noStrike">
                          <a:solidFill>
                            <a:srgbClr val="000000"/>
                          </a:solidFill>
                          <a:effectLst/>
                          <a:latin typeface="Calibri" panose="020F0502020204030204" pitchFamily="34" charset="0"/>
                        </a:rPr>
                        <a:t>2</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3.14 to 3.45</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1479</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1168</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78.97</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1.04</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r>
              <a:tr h="257322">
                <a:tc>
                  <a:txBody>
                    <a:bodyPr/>
                    <a:lstStyle/>
                    <a:p>
                      <a:pPr algn="ctr" fontAlgn="b"/>
                      <a:r>
                        <a:rPr lang="en-US" sz="1600" b="0"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ZZ</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16</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75.00</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0.99</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r>
              <a:tr h="257322">
                <a:tc>
                  <a:txBody>
                    <a:bodyPr/>
                    <a:lstStyle/>
                    <a:p>
                      <a:pPr algn="ctr" fontAlgn="b"/>
                      <a:r>
                        <a:rPr lang="en-US" sz="16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2.84 to 3.13</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1528</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1144</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74.87</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0.99</a:t>
                      </a:r>
                    </a:p>
                  </a:txBody>
                  <a:tcPr marL="0" marR="0" marT="0" marB="0" anchor="b">
                    <a:lnL>
                      <a:noFill/>
                    </a:lnL>
                    <a:lnR>
                      <a:noFill/>
                    </a:lnR>
                    <a:lnT>
                      <a:noFill/>
                    </a:lnT>
                    <a:lnB>
                      <a:noFill/>
                    </a:lnB>
                  </a:tcPr>
                </a:tc>
              </a:tr>
              <a:tr h="257322">
                <a:tc>
                  <a:txBody>
                    <a:bodyPr/>
                    <a:lstStyle/>
                    <a:p>
                      <a:pPr algn="ctr" fontAlgn="b"/>
                      <a:r>
                        <a:rPr lang="en-US" sz="1600" b="0" i="0" u="none" strike="noStrike">
                          <a:solidFill>
                            <a:srgbClr val="000000"/>
                          </a:solidFill>
                          <a:effectLst/>
                          <a:latin typeface="Calibri" panose="020F0502020204030204" pitchFamily="34" charset="0"/>
                        </a:rPr>
                        <a:t>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2.83 or Less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1528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1029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67.34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0.89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70188">
                <a:tc>
                  <a:txBody>
                    <a:bodyPr/>
                    <a:lstStyle/>
                    <a:p>
                      <a:pPr algn="ctr" fontAlgn="b"/>
                      <a:r>
                        <a:rPr lang="en-US" sz="1600" b="1" i="0" u="none" strike="noStrike">
                          <a:effectLst/>
                          <a:latin typeface="Calibri" panose="020F0502020204030204" pitchFamily="34" charset="0"/>
                        </a:rPr>
                        <a:t>Total</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6044</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4578</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dirty="0">
                          <a:effectLst/>
                          <a:latin typeface="Calibri" panose="020F0502020204030204" pitchFamily="34" charset="0"/>
                        </a:rPr>
                        <a:t>75.74</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dirty="0">
                          <a:effectLst/>
                          <a:latin typeface="Calibri" panose="020F0502020204030204" pitchFamily="34" charset="0"/>
                        </a:rPr>
                        <a:t>1.00</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r>
            </a:tbl>
          </a:graphicData>
        </a:graphic>
      </p:graphicFrame>
      <p:sp>
        <p:nvSpPr>
          <p:cNvPr id="7" name="Oval 6"/>
          <p:cNvSpPr/>
          <p:nvPr/>
        </p:nvSpPr>
        <p:spPr>
          <a:xfrm>
            <a:off x="5781963" y="3519055"/>
            <a:ext cx="720437" cy="323272"/>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5781963" y="4571999"/>
            <a:ext cx="720437" cy="314037"/>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0593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4"/>
            <a:ext cx="8229600" cy="1198888"/>
          </a:xfrm>
        </p:spPr>
        <p:txBody>
          <a:bodyPr/>
          <a:lstStyle/>
          <a:p>
            <a:pPr algn="ctr"/>
            <a:r>
              <a:rPr lang="en-US" dirty="0" smtClean="0">
                <a:latin typeface="+mj-lt"/>
              </a:rPr>
              <a:t>Ruffalo Noel Levitz RU 2015 Standard Retention Predictor (SRP) Model</a:t>
            </a:r>
            <a:endParaRPr lang="en-US" dirty="0">
              <a:latin typeface="+mj-lt"/>
            </a:endParaRPr>
          </a:p>
        </p:txBody>
      </p:sp>
      <p:pic>
        <p:nvPicPr>
          <p:cNvPr id="6" name="Picture 5"/>
          <p:cNvPicPr>
            <a:picLocks noChangeAspect="1"/>
          </p:cNvPicPr>
          <p:nvPr/>
        </p:nvPicPr>
        <p:blipFill>
          <a:blip r:embed="rId2"/>
          <a:stretch>
            <a:fillRect/>
          </a:stretch>
        </p:blipFill>
        <p:spPr>
          <a:xfrm>
            <a:off x="457201" y="1579418"/>
            <a:ext cx="8229599" cy="3694546"/>
          </a:xfrm>
          <a:prstGeom prst="rect">
            <a:avLst/>
          </a:prstGeom>
        </p:spPr>
      </p:pic>
      <p:sp>
        <p:nvSpPr>
          <p:cNvPr id="3" name="Text Placeholder 2"/>
          <p:cNvSpPr>
            <a:spLocks noGrp="1"/>
          </p:cNvSpPr>
          <p:nvPr>
            <p:ph type="body" sz="quarter" idx="10"/>
          </p:nvPr>
        </p:nvSpPr>
        <p:spPr>
          <a:xfrm>
            <a:off x="655782" y="1579418"/>
            <a:ext cx="8031018" cy="4525818"/>
          </a:xfrm>
        </p:spPr>
        <p:txBody>
          <a:bodyPr/>
          <a:lstStyle/>
          <a:p>
            <a:endParaRPr lang="en-US" dirty="0"/>
          </a:p>
        </p:txBody>
      </p:sp>
      <p:sp>
        <p:nvSpPr>
          <p:cNvPr id="4" name="Text Placeholder 3"/>
          <p:cNvSpPr>
            <a:spLocks noGrp="1"/>
          </p:cNvSpPr>
          <p:nvPr>
            <p:ph type="body" sz="quarter" idx="11"/>
          </p:nvPr>
        </p:nvSpPr>
        <p:spPr>
          <a:xfrm>
            <a:off x="457200" y="5883563"/>
            <a:ext cx="8229600" cy="424871"/>
          </a:xfrm>
        </p:spPr>
        <p:txBody>
          <a:bodyPr/>
          <a:lstStyle/>
          <a:p>
            <a:pPr marL="0" indent="0">
              <a:buNone/>
            </a:pPr>
            <a:r>
              <a:rPr lang="en-US" dirty="0"/>
              <a:t>Source: Ruffalo Noel Levitz Spring 2015 Retention Model for Radford University</a:t>
            </a:r>
          </a:p>
          <a:p>
            <a:pPr marL="0" indent="0">
              <a:buNone/>
            </a:pPr>
            <a:endParaRPr lang="en-US" dirty="0">
              <a:latin typeface="+mj-lt"/>
            </a:endParaRPr>
          </a:p>
        </p:txBody>
      </p:sp>
      <p:sp>
        <p:nvSpPr>
          <p:cNvPr id="5" name="Text Placeholder 4"/>
          <p:cNvSpPr>
            <a:spLocks noGrp="1"/>
          </p:cNvSpPr>
          <p:nvPr>
            <p:ph type="body" sz="quarter" idx="12"/>
          </p:nvPr>
        </p:nvSpPr>
        <p:spPr>
          <a:xfrm>
            <a:off x="27460" y="6458579"/>
            <a:ext cx="3685558"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1362315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Predictive Value of the Model, 2012-2014</a:t>
            </a:r>
          </a:p>
        </p:txBody>
      </p:sp>
      <p:pic>
        <p:nvPicPr>
          <p:cNvPr id="6" name="Picture 5"/>
          <p:cNvPicPr>
            <a:picLocks noChangeAspect="1"/>
          </p:cNvPicPr>
          <p:nvPr/>
        </p:nvPicPr>
        <p:blipFill>
          <a:blip r:embed="rId3"/>
          <a:stretch>
            <a:fillRect/>
          </a:stretch>
        </p:blipFill>
        <p:spPr>
          <a:xfrm>
            <a:off x="711199" y="1291252"/>
            <a:ext cx="7592291" cy="4287512"/>
          </a:xfrm>
          <a:prstGeom prst="rect">
            <a:avLst/>
          </a:prstGeom>
        </p:spPr>
      </p:pic>
      <p:sp>
        <p:nvSpPr>
          <p:cNvPr id="3" name="Text Placeholder 2"/>
          <p:cNvSpPr>
            <a:spLocks noGrp="1"/>
          </p:cNvSpPr>
          <p:nvPr>
            <p:ph type="body" sz="quarter" idx="10"/>
          </p:nvPr>
        </p:nvSpPr>
        <p:spPr>
          <a:xfrm>
            <a:off x="457200" y="1433513"/>
            <a:ext cx="8229600" cy="4272198"/>
          </a:xfrm>
        </p:spPr>
        <p:txBody>
          <a:bodyPr/>
          <a:lstStyle/>
          <a:p>
            <a:endParaRPr lang="en-US" dirty="0"/>
          </a:p>
        </p:txBody>
      </p:sp>
      <p:sp>
        <p:nvSpPr>
          <p:cNvPr id="4" name="Text Placeholder 3"/>
          <p:cNvSpPr>
            <a:spLocks noGrp="1"/>
          </p:cNvSpPr>
          <p:nvPr>
            <p:ph type="body" sz="quarter" idx="11"/>
          </p:nvPr>
        </p:nvSpPr>
        <p:spPr>
          <a:xfrm>
            <a:off x="457200" y="5855855"/>
            <a:ext cx="8229600" cy="452580"/>
          </a:xfrm>
        </p:spPr>
        <p:txBody>
          <a:bodyPr/>
          <a:lstStyle/>
          <a:p>
            <a:pPr marL="0" indent="0">
              <a:buNone/>
            </a:pPr>
            <a:r>
              <a:rPr lang="en-US" dirty="0"/>
              <a:t>Source: Ruffalo Noel Levitz Spring 2015 Retention Model for Radford University</a:t>
            </a:r>
          </a:p>
          <a:p>
            <a:endParaRPr lang="en-US" dirty="0"/>
          </a:p>
        </p:txBody>
      </p:sp>
      <p:sp>
        <p:nvSpPr>
          <p:cNvPr id="5" name="Text Placeholder 4"/>
          <p:cNvSpPr>
            <a:spLocks noGrp="1"/>
          </p:cNvSpPr>
          <p:nvPr>
            <p:ph type="body" sz="quarter" idx="12"/>
          </p:nvPr>
        </p:nvSpPr>
        <p:spPr>
          <a:xfrm>
            <a:off x="27459" y="6458579"/>
            <a:ext cx="4369049"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3888963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4"/>
            <a:ext cx="8229600" cy="1198888"/>
          </a:xfrm>
        </p:spPr>
        <p:txBody>
          <a:bodyPr/>
          <a:lstStyle/>
          <a:p>
            <a:pPr algn="ctr"/>
            <a:r>
              <a:rPr lang="en-US" dirty="0">
                <a:latin typeface="+mj-lt"/>
              </a:rPr>
              <a:t>Question: Who is in Greatest Need of Support in Order to Be Retained?</a:t>
            </a:r>
          </a:p>
        </p:txBody>
      </p:sp>
      <p:sp>
        <p:nvSpPr>
          <p:cNvPr id="3" name="Text Placeholder 2"/>
          <p:cNvSpPr>
            <a:spLocks noGrp="1"/>
          </p:cNvSpPr>
          <p:nvPr>
            <p:ph type="body" sz="quarter" idx="10"/>
          </p:nvPr>
        </p:nvSpPr>
        <p:spPr/>
        <p:txBody>
          <a:bodyPr/>
          <a:lstStyle/>
          <a:p>
            <a:r>
              <a:rPr lang="en-US" sz="2800" dirty="0" smtClean="0">
                <a:latin typeface="+mj-lt"/>
              </a:rPr>
              <a:t> . . . NOT Students with Low SAT Scores:</a:t>
            </a:r>
            <a:endParaRPr lang="en-US" sz="2800" dirty="0">
              <a:latin typeface="+mj-lt"/>
            </a:endParaRPr>
          </a:p>
        </p:txBody>
      </p:sp>
      <p:sp>
        <p:nvSpPr>
          <p:cNvPr id="4" name="Text Placeholder 3"/>
          <p:cNvSpPr>
            <a:spLocks noGrp="1"/>
          </p:cNvSpPr>
          <p:nvPr>
            <p:ph type="body" sz="quarter" idx="11"/>
          </p:nvPr>
        </p:nvSpPr>
        <p:spPr>
          <a:xfrm>
            <a:off x="457200" y="5578764"/>
            <a:ext cx="8229600" cy="406399"/>
          </a:xfrm>
        </p:spPr>
        <p:txBody>
          <a:bodyPr/>
          <a:lstStyle/>
          <a:p>
            <a:pPr marL="0" indent="0">
              <a:buNone/>
            </a:pPr>
            <a:r>
              <a:rPr lang="en-US" dirty="0">
                <a:latin typeface="+mj-lt"/>
              </a:rPr>
              <a:t>Source: Ruffalo Noel Levitz Spring 2015 Retention Model for Radford University</a:t>
            </a:r>
          </a:p>
        </p:txBody>
      </p:sp>
      <p:sp>
        <p:nvSpPr>
          <p:cNvPr id="5" name="Text Placeholder 4"/>
          <p:cNvSpPr>
            <a:spLocks noGrp="1"/>
          </p:cNvSpPr>
          <p:nvPr>
            <p:ph type="body" sz="quarter" idx="12"/>
          </p:nvPr>
        </p:nvSpPr>
        <p:spPr>
          <a:xfrm>
            <a:off x="27459" y="6458579"/>
            <a:ext cx="3704031"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03592752"/>
              </p:ext>
            </p:extLst>
          </p:nvPr>
        </p:nvGraphicFramePr>
        <p:xfrm>
          <a:off x="1089891" y="2225964"/>
          <a:ext cx="6908799" cy="2769006"/>
        </p:xfrm>
        <a:graphic>
          <a:graphicData uri="http://schemas.openxmlformats.org/drawingml/2006/table">
            <a:tbl>
              <a:tblPr/>
              <a:tblGrid>
                <a:gridCol w="733677"/>
                <a:gridCol w="1569256"/>
                <a:gridCol w="896717"/>
                <a:gridCol w="1263556"/>
                <a:gridCol w="1467356"/>
                <a:gridCol w="978237"/>
              </a:tblGrid>
              <a:tr h="360779">
                <a:tc gridSpan="6">
                  <a:txBody>
                    <a:bodyPr/>
                    <a:lstStyle/>
                    <a:p>
                      <a:pPr algn="ctr" fontAlgn="b"/>
                      <a:r>
                        <a:rPr lang="en-US" sz="2800" b="1" i="0" u="none" strike="noStrike" dirty="0">
                          <a:solidFill>
                            <a:srgbClr val="780000"/>
                          </a:solidFill>
                          <a:effectLst/>
                          <a:latin typeface="Calibri" panose="020F0502020204030204" pitchFamily="34" charset="0"/>
                        </a:rPr>
                        <a:t>SAT Combined </a:t>
                      </a:r>
                      <a:r>
                        <a:rPr lang="en-US" sz="2800" b="1" i="0" u="none" strike="noStrike" dirty="0" smtClean="0">
                          <a:solidFill>
                            <a:srgbClr val="780000"/>
                          </a:solidFill>
                          <a:effectLst/>
                          <a:latin typeface="Calibri" panose="020F0502020204030204" pitchFamily="34" charset="0"/>
                        </a:rPr>
                        <a:t>Score</a:t>
                      </a:r>
                      <a:endParaRPr lang="en-US" sz="2800" b="1" i="0" u="none" strike="noStrike" dirty="0">
                        <a:solidFill>
                          <a:srgbClr val="780000"/>
                        </a:solidFill>
                        <a:effectLst/>
                        <a:latin typeface="Calibri" panose="020F0502020204030204" pitchFamily="34" charset="0"/>
                      </a:endParaRP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49402">
                <a:tc>
                  <a:txBody>
                    <a:bodyPr/>
                    <a:lstStyle/>
                    <a:p>
                      <a:pPr algn="ctr" fontAlgn="b"/>
                      <a:r>
                        <a:rPr lang="en-US" sz="1600" b="1" i="0" u="none" strike="noStrike" dirty="0">
                          <a:solidFill>
                            <a:srgbClr val="FFFFFF"/>
                          </a:solidFill>
                          <a:effectLst/>
                          <a:latin typeface="Calibri" panose="020F0502020204030204" pitchFamily="34" charset="0"/>
                        </a:rPr>
                        <a:t>Rank</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Value</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Total Number</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dirty="0">
                          <a:solidFill>
                            <a:srgbClr val="FFFFFF"/>
                          </a:solidFill>
                          <a:effectLst/>
                          <a:latin typeface="Calibri" panose="020F0502020204030204" pitchFamily="34" charset="0"/>
                        </a:rPr>
                        <a:t>Number Persisted</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a:solidFill>
                            <a:srgbClr val="FFFFFF"/>
                          </a:solidFill>
                          <a:effectLst/>
                          <a:latin typeface="Calibri" panose="020F0502020204030204" pitchFamily="34" charset="0"/>
                        </a:rPr>
                        <a:t>Persistence Rate (%)</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c>
                  <a:txBody>
                    <a:bodyPr/>
                    <a:lstStyle/>
                    <a:p>
                      <a:pPr algn="ctr" fontAlgn="b"/>
                      <a:r>
                        <a:rPr lang="en-US" sz="1600" b="1" i="0" u="none" strike="noStrike">
                          <a:solidFill>
                            <a:srgbClr val="FFFFFF"/>
                          </a:solidFill>
                          <a:effectLst/>
                          <a:latin typeface="Calibri" panose="020F0502020204030204" pitchFamily="34" charset="0"/>
                        </a:rPr>
                        <a:t>Lift</a:t>
                      </a: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174A7C"/>
                    </a:solidFill>
                  </a:tcPr>
                </a:tc>
              </a:tr>
              <a:tr h="291398">
                <a:tc>
                  <a:txBody>
                    <a:bodyPr/>
                    <a:lstStyle/>
                    <a:p>
                      <a:pPr algn="ctr" fontAlgn="b"/>
                      <a:r>
                        <a:rPr lang="en-US" sz="1600" b="0" i="0" u="none" strike="noStrike">
                          <a:solidFill>
                            <a:srgbClr val="000000"/>
                          </a:solidFill>
                          <a:effectLst/>
                          <a:latin typeface="Calibri" panose="020F0502020204030204" pitchFamily="34" charset="0"/>
                        </a:rPr>
                        <a:t>1</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921 to 990</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1218</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938</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77.01</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1.02</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r>
              <a:tr h="277522">
                <a:tc>
                  <a:txBody>
                    <a:bodyPr/>
                    <a:lstStyle/>
                    <a:p>
                      <a:pPr algn="ctr" fontAlgn="b"/>
                      <a:r>
                        <a:rPr lang="en-US" sz="1600" b="0" i="0" u="none" strike="noStrike">
                          <a:solidFill>
                            <a:srgbClr val="000000"/>
                          </a:solidFill>
                          <a:effectLst/>
                          <a:latin typeface="Calibri" panose="020F0502020204030204" pitchFamily="34" charset="0"/>
                        </a:rPr>
                        <a:t>2</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1071 or Greater</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1224</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936</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76.47</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1.01</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r>
              <a:tr h="277522">
                <a:tc>
                  <a:txBody>
                    <a:bodyPr/>
                    <a:lstStyle/>
                    <a:p>
                      <a:pPr algn="ctr" fontAlgn="b"/>
                      <a:r>
                        <a:rPr lang="en-US" sz="1600" b="0" i="0" u="none" strike="noStrike">
                          <a:solidFill>
                            <a:srgbClr val="000000"/>
                          </a:solidFill>
                          <a:effectLst/>
                          <a:latin typeface="Calibri" panose="020F0502020204030204" pitchFamily="34" charset="0"/>
                        </a:rPr>
                        <a:t>3</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920 or Less</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1278</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965</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75.51</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r>
              <a:tr h="277522">
                <a:tc>
                  <a:txBody>
                    <a:bodyPr/>
                    <a:lstStyle/>
                    <a:p>
                      <a:pPr algn="ctr" fontAlgn="b"/>
                      <a:r>
                        <a:rPr lang="en-US" sz="16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991 to 1070</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1188</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889</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74.83</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0.99</a:t>
                      </a:r>
                    </a:p>
                  </a:txBody>
                  <a:tcPr marL="0" marR="0" marT="0" marB="0" anchor="b">
                    <a:lnL>
                      <a:noFill/>
                    </a:lnL>
                    <a:lnR>
                      <a:noFill/>
                    </a:lnR>
                    <a:lnT>
                      <a:noFill/>
                    </a:lnT>
                    <a:lnB>
                      <a:noFill/>
                    </a:lnB>
                  </a:tcPr>
                </a:tc>
              </a:tr>
              <a:tr h="277522">
                <a:tc>
                  <a:txBody>
                    <a:bodyPr/>
                    <a:lstStyle/>
                    <a:p>
                      <a:pPr algn="ctr" fontAlgn="b"/>
                      <a:r>
                        <a:rPr lang="en-US" sz="1600" b="0" i="0" u="none" strike="noStrike">
                          <a:solidFill>
                            <a:srgbClr val="000000"/>
                          </a:solidFill>
                          <a:effectLst/>
                          <a:latin typeface="Calibri" panose="020F0502020204030204" pitchFamily="34" charset="0"/>
                        </a:rPr>
                        <a:t>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ZZ</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1136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850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74.82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0.99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91398">
                <a:tc>
                  <a:txBody>
                    <a:bodyPr/>
                    <a:lstStyle/>
                    <a:p>
                      <a:pPr algn="ctr" fontAlgn="b"/>
                      <a:r>
                        <a:rPr lang="en-US" sz="1600" b="1" i="0" u="none" strike="noStrike">
                          <a:effectLst/>
                          <a:latin typeface="Calibri" panose="020F0502020204030204" pitchFamily="34" charset="0"/>
                        </a:rPr>
                        <a:t>Total</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6044</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4578</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a:effectLst/>
                          <a:latin typeface="Calibri" panose="020F0502020204030204" pitchFamily="34" charset="0"/>
                        </a:rPr>
                        <a:t>75.74</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c>
                  <a:txBody>
                    <a:bodyPr/>
                    <a:lstStyle/>
                    <a:p>
                      <a:pPr algn="ctr" fontAlgn="b"/>
                      <a:r>
                        <a:rPr lang="en-US" sz="1600" b="1" i="0" u="none" strike="noStrike" dirty="0">
                          <a:effectLst/>
                          <a:latin typeface="Calibri" panose="020F0502020204030204" pitchFamily="34" charset="0"/>
                        </a:rPr>
                        <a:t>1.00</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7D7AF"/>
                    </a:solidFill>
                  </a:tcPr>
                </a:tc>
              </a:tr>
            </a:tbl>
          </a:graphicData>
        </a:graphic>
      </p:graphicFrame>
      <p:sp>
        <p:nvSpPr>
          <p:cNvPr id="7" name="Oval 6"/>
          <p:cNvSpPr/>
          <p:nvPr/>
        </p:nvSpPr>
        <p:spPr>
          <a:xfrm>
            <a:off x="5911273" y="3611418"/>
            <a:ext cx="711200" cy="254749"/>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5911273" y="3893151"/>
            <a:ext cx="711200" cy="263214"/>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3159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Fall 2015 Conditional Admits</a:t>
            </a:r>
            <a:endParaRPr lang="en-US" dirty="0">
              <a:latin typeface="+mj-lt"/>
            </a:endParaRPr>
          </a:p>
        </p:txBody>
      </p:sp>
      <p:sp>
        <p:nvSpPr>
          <p:cNvPr id="3" name="Text Placeholder 2"/>
          <p:cNvSpPr>
            <a:spLocks noGrp="1"/>
          </p:cNvSpPr>
          <p:nvPr>
            <p:ph type="body" sz="quarter" idx="10"/>
          </p:nvPr>
        </p:nvSpPr>
        <p:spPr>
          <a:xfrm>
            <a:off x="457200" y="1433513"/>
            <a:ext cx="8229600" cy="4856450"/>
          </a:xfrm>
        </p:spPr>
        <p:txBody>
          <a:bodyPr/>
          <a:lstStyle/>
          <a:p>
            <a:pPr marL="457200" indent="-457200">
              <a:buFont typeface="Arial" panose="020B0604020202020204" pitchFamily="34" charset="0"/>
              <a:buChar char="•"/>
            </a:pPr>
            <a:r>
              <a:rPr lang="en-US" sz="2600" dirty="0" smtClean="0">
                <a:latin typeface="+mj-lt"/>
              </a:rPr>
              <a:t>Approximately 30 students with acceptable high school GPAs but low SAT scores were conditionally admitted.</a:t>
            </a:r>
          </a:p>
          <a:p>
            <a:pPr marL="457200" indent="-457200">
              <a:buFont typeface="Arial" panose="020B0604020202020204" pitchFamily="34" charset="0"/>
              <a:buChar char="•"/>
            </a:pPr>
            <a:r>
              <a:rPr lang="en-US" sz="2600" dirty="0" smtClean="0">
                <a:latin typeface="+mj-lt"/>
              </a:rPr>
              <a:t>Conditions:</a:t>
            </a:r>
          </a:p>
          <a:p>
            <a:pPr marL="1200150" lvl="1" indent="-457200">
              <a:buFont typeface="Arial" panose="020B0604020202020204" pitchFamily="34" charset="0"/>
              <a:buChar char="•"/>
            </a:pPr>
            <a:r>
              <a:rPr lang="en-US" sz="2000" dirty="0" smtClean="0">
                <a:latin typeface="+mj-lt"/>
              </a:rPr>
              <a:t>Enrollment in UNIV 100</a:t>
            </a:r>
          </a:p>
          <a:p>
            <a:pPr marL="1200150" lvl="1" indent="-457200">
              <a:buFont typeface="Arial" panose="020B0604020202020204" pitchFamily="34" charset="0"/>
              <a:buChar char="•"/>
            </a:pPr>
            <a:r>
              <a:rPr lang="en-US" sz="2000" dirty="0" smtClean="0">
                <a:latin typeface="+mj-lt"/>
              </a:rPr>
              <a:t>Schedules created by professional advisors</a:t>
            </a:r>
          </a:p>
          <a:p>
            <a:pPr marL="1200150" lvl="1" indent="-457200">
              <a:buFont typeface="Arial" panose="020B0604020202020204" pitchFamily="34" charset="0"/>
              <a:buChar char="•"/>
            </a:pPr>
            <a:r>
              <a:rPr lang="en-US" sz="2000" dirty="0" smtClean="0">
                <a:latin typeface="+mj-lt"/>
              </a:rPr>
              <a:t>Regular meetings with advisors</a:t>
            </a:r>
          </a:p>
          <a:p>
            <a:pPr marL="1200150" lvl="1" indent="-457200">
              <a:buFont typeface="Arial" panose="020B0604020202020204" pitchFamily="34" charset="0"/>
              <a:buChar char="•"/>
            </a:pPr>
            <a:r>
              <a:rPr lang="en-US" sz="2000" dirty="0" smtClean="0">
                <a:latin typeface="+mj-lt"/>
              </a:rPr>
              <a:t>Participation in MASH (Mentoring Academically Successful Highlanders): peer mentoring, workshops, intrusive advising, etc.</a:t>
            </a:r>
          </a:p>
          <a:p>
            <a:pPr marL="457200" indent="-457200" algn="ctr"/>
            <a:r>
              <a:rPr lang="en-US" sz="2600" dirty="0" smtClean="0">
                <a:latin typeface="+mj-lt"/>
              </a:rPr>
              <a:t>The program was very successful, but since HSGPA is the best predictor of retention, the “conditional admits” were less of a retention risk than about </a:t>
            </a:r>
            <a:r>
              <a:rPr lang="en-US" sz="2600" i="1" u="sng" dirty="0" smtClean="0">
                <a:latin typeface="+mj-lt"/>
              </a:rPr>
              <a:t>500 other new freshmen</a:t>
            </a:r>
            <a:r>
              <a:rPr lang="en-US" sz="2600" i="1" dirty="0" smtClean="0">
                <a:latin typeface="+mj-lt"/>
              </a:rPr>
              <a:t> . . .</a:t>
            </a:r>
            <a:endParaRPr lang="en-US" sz="2600" i="1" dirty="0">
              <a:latin typeface="+mj-lt"/>
            </a:endParaRPr>
          </a:p>
        </p:txBody>
      </p:sp>
      <p:sp>
        <p:nvSpPr>
          <p:cNvPr id="4" name="Text Placeholder 3"/>
          <p:cNvSpPr>
            <a:spLocks noGrp="1"/>
          </p:cNvSpPr>
          <p:nvPr>
            <p:ph type="body" sz="quarter" idx="11"/>
          </p:nvPr>
        </p:nvSpPr>
        <p:spPr>
          <a:xfrm flipV="1">
            <a:off x="457200" y="6289963"/>
            <a:ext cx="8229600" cy="45719"/>
          </a:xfrm>
        </p:spPr>
        <p:txBody>
          <a:bodyPr/>
          <a:lstStyle/>
          <a:p>
            <a:endParaRPr lang="en-US" dirty="0"/>
          </a:p>
        </p:txBody>
      </p:sp>
      <p:sp>
        <p:nvSpPr>
          <p:cNvPr id="5" name="Text Placeholder 4"/>
          <p:cNvSpPr>
            <a:spLocks noGrp="1"/>
          </p:cNvSpPr>
          <p:nvPr>
            <p:ph type="body" sz="quarter" idx="12"/>
          </p:nvPr>
        </p:nvSpPr>
        <p:spPr>
          <a:xfrm>
            <a:off x="27459" y="6458579"/>
            <a:ext cx="3648613"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1162269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Conditional Admits and Other NF by HSGPA</a:t>
            </a:r>
            <a:endParaRPr lang="en-US" dirty="0">
              <a:latin typeface="+mj-lt"/>
            </a:endParaRPr>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1"/>
          </p:nvPr>
        </p:nvSpPr>
        <p:spPr>
          <a:xfrm>
            <a:off x="457199" y="5662352"/>
            <a:ext cx="8229600" cy="396702"/>
          </a:xfrm>
        </p:spPr>
        <p:txBody>
          <a:bodyPr/>
          <a:lstStyle/>
          <a:p>
            <a:pPr marL="0" indent="0">
              <a:buNone/>
            </a:pPr>
            <a:r>
              <a:rPr lang="en-US" dirty="0" smtClean="0">
                <a:latin typeface="+mj-lt"/>
              </a:rPr>
              <a:t>*Each percentile represents approximately 100 students.</a:t>
            </a:r>
            <a:endParaRPr lang="en-US" dirty="0">
              <a:latin typeface="+mj-lt"/>
            </a:endParaRPr>
          </a:p>
        </p:txBody>
      </p:sp>
      <p:sp>
        <p:nvSpPr>
          <p:cNvPr id="5" name="Text Placeholder 4"/>
          <p:cNvSpPr>
            <a:spLocks noGrp="1"/>
          </p:cNvSpPr>
          <p:nvPr>
            <p:ph type="body" sz="quarter" idx="12"/>
          </p:nvPr>
        </p:nvSpPr>
        <p:spPr>
          <a:xfrm>
            <a:off x="27459" y="6458579"/>
            <a:ext cx="3704031"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2531427"/>
              </p:ext>
            </p:extLst>
          </p:nvPr>
        </p:nvGraphicFramePr>
        <p:xfrm>
          <a:off x="526472" y="1433512"/>
          <a:ext cx="8160327" cy="3700671"/>
        </p:xfrm>
        <a:graphic>
          <a:graphicData uri="http://schemas.openxmlformats.org/drawingml/2006/table">
            <a:tbl>
              <a:tblPr>
                <a:tableStyleId>{5C22544A-7EE6-4342-B048-85BDC9FD1C3A}</a:tableStyleId>
              </a:tblPr>
              <a:tblGrid>
                <a:gridCol w="2310025"/>
                <a:gridCol w="2850471"/>
                <a:gridCol w="2934308"/>
                <a:gridCol w="65523"/>
              </a:tblGrid>
              <a:tr h="506124">
                <a:tc gridSpan="4">
                  <a:txBody>
                    <a:bodyPr/>
                    <a:lstStyle/>
                    <a:p>
                      <a:pPr algn="ctr" fontAlgn="b"/>
                      <a:r>
                        <a:rPr lang="en-US" sz="2600" u="none" strike="noStrike" dirty="0">
                          <a:solidFill>
                            <a:schemeClr val="bg1"/>
                          </a:solidFill>
                          <a:effectLst/>
                        </a:rPr>
                        <a:t>New Freshmen Profile Percentages (Fall 2015) by HSGPA</a:t>
                      </a:r>
                      <a:endParaRPr lang="en-US" sz="2600" b="0" i="0" u="none" strike="noStrike" dirty="0">
                        <a:solidFill>
                          <a:schemeClr val="bg1"/>
                        </a:solidFill>
                        <a:effectLst/>
                        <a:latin typeface="Calibri" panose="020F0502020204030204" pitchFamily="34" charset="0"/>
                      </a:endParaRPr>
                    </a:p>
                  </a:txBody>
                  <a:tcPr marL="9525" marR="9525" marT="9525" marB="0" anchor="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1131">
                <a:tc>
                  <a:txBody>
                    <a:bodyPr/>
                    <a:lstStyle/>
                    <a:p>
                      <a:pPr algn="ctr" fontAlgn="b"/>
                      <a:r>
                        <a:rPr lang="en-US" sz="2200" u="none" strike="noStrike" dirty="0" smtClean="0">
                          <a:effectLst/>
                        </a:rPr>
                        <a:t>Percentile*</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c>
                  <a:txBody>
                    <a:bodyPr/>
                    <a:lstStyle/>
                    <a:p>
                      <a:pPr algn="ctr" fontAlgn="b"/>
                      <a:r>
                        <a:rPr lang="en-US" sz="2200" u="none" strike="noStrike" dirty="0">
                          <a:effectLst/>
                        </a:rPr>
                        <a:t>HSGPA</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c>
                  <a:txBody>
                    <a:bodyPr/>
                    <a:lstStyle/>
                    <a:p>
                      <a:pPr algn="ctr" fontAlgn="b"/>
                      <a:r>
                        <a:rPr lang="en-US" sz="2200" u="none" strike="noStrike" dirty="0">
                          <a:effectLst/>
                        </a:rPr>
                        <a:t>SAT Combined</a:t>
                      </a:r>
                      <a:endParaRPr lang="en-US" sz="2200" b="0" i="0" u="none" strike="noStrike" dirty="0">
                        <a:solidFill>
                          <a:srgbClr val="000000"/>
                        </a:solidFill>
                        <a:effectLst/>
                        <a:latin typeface="Calibri" panose="020F0502020204030204" pitchFamily="34" charset="0"/>
                      </a:endParaRPr>
                    </a:p>
                  </a:txBody>
                  <a:tcPr marL="9525" marR="9525" marT="9525" marB="0" anchor="b">
                    <a:solidFill>
                      <a:schemeClr val="tx2">
                        <a:lumMod val="60000"/>
                        <a:lumOff val="40000"/>
                      </a:schemeClr>
                    </a:solid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5th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2.48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830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10th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2.59</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15th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2.66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870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20th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2.74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880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25th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2.80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890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dirty="0">
                          <a:effectLst/>
                        </a:rPr>
                        <a:t>Conditional Admits</a:t>
                      </a:r>
                      <a:endParaRPr lang="en-US" sz="18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800" u="none" strike="noStrike" dirty="0">
                          <a:effectLst/>
                        </a:rPr>
                        <a:t>2.85</a:t>
                      </a:r>
                      <a:endParaRPr lang="en-US" sz="18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800" u="none" strike="noStrike" dirty="0">
                          <a:effectLst/>
                        </a:rPr>
                        <a:t>800</a:t>
                      </a:r>
                      <a:endParaRPr lang="en-US" sz="18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30th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2.87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346677">
                <a:tc>
                  <a:txBody>
                    <a:bodyPr/>
                    <a:lstStyle/>
                    <a:p>
                      <a:pPr algn="ctr" fontAlgn="b"/>
                      <a:r>
                        <a:rPr lang="en-US" sz="1800" u="none" strike="noStrike">
                          <a:effectLst/>
                        </a:rPr>
                        <a:t>35th</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2.94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920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511482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mj-lt"/>
              </a:rPr>
              <a:t>Recommendation:</a:t>
            </a:r>
            <a:endParaRPr lang="en-US" sz="4000" dirty="0">
              <a:latin typeface="+mj-lt"/>
            </a:endParaRPr>
          </a:p>
        </p:txBody>
      </p:sp>
      <p:sp>
        <p:nvSpPr>
          <p:cNvPr id="3" name="Text Placeholder 2"/>
          <p:cNvSpPr>
            <a:spLocks noGrp="1"/>
          </p:cNvSpPr>
          <p:nvPr>
            <p:ph type="body" sz="quarter" idx="10"/>
          </p:nvPr>
        </p:nvSpPr>
        <p:spPr>
          <a:xfrm>
            <a:off x="457200" y="2641600"/>
            <a:ext cx="8229600" cy="317500"/>
          </a:xfrm>
        </p:spPr>
        <p:txBody>
          <a:bodyPr/>
          <a:lstStyle/>
          <a:p>
            <a:r>
              <a:rPr lang="en-US" sz="2800" dirty="0" smtClean="0">
                <a:latin typeface="+mj-lt"/>
              </a:rPr>
              <a:t>If we offer students conditional admission and provide those students with additional support, the students offered conditional admission should be determined </a:t>
            </a:r>
            <a:r>
              <a:rPr lang="en-US" sz="2800" i="1" u="sng" dirty="0" smtClean="0">
                <a:latin typeface="+mj-lt"/>
              </a:rPr>
              <a:t>by their high school GPAs, not their SAT scores</a:t>
            </a:r>
            <a:r>
              <a:rPr lang="en-US" sz="2800" dirty="0" smtClean="0">
                <a:latin typeface="+mj-lt"/>
              </a:rPr>
              <a:t>.</a:t>
            </a:r>
            <a:endParaRPr lang="en-US" sz="2800" dirty="0">
              <a:latin typeface="+mj-lt"/>
            </a:endParaRPr>
          </a:p>
        </p:txBody>
      </p:sp>
      <p:sp>
        <p:nvSpPr>
          <p:cNvPr id="4" name="Text Placeholder 3"/>
          <p:cNvSpPr>
            <a:spLocks noGrp="1"/>
          </p:cNvSpPr>
          <p:nvPr>
            <p:ph type="body" sz="quarter" idx="11"/>
          </p:nvPr>
        </p:nvSpPr>
        <p:spPr>
          <a:xfrm flipV="1">
            <a:off x="457200" y="6151417"/>
            <a:ext cx="8229600" cy="73891"/>
          </a:xfrm>
        </p:spPr>
        <p:txBody>
          <a:bodyPr/>
          <a:lstStyle/>
          <a:p>
            <a:endParaRPr lang="en-US" dirty="0"/>
          </a:p>
        </p:txBody>
      </p:sp>
      <p:sp>
        <p:nvSpPr>
          <p:cNvPr id="5" name="Text Placeholder 4"/>
          <p:cNvSpPr>
            <a:spLocks noGrp="1"/>
          </p:cNvSpPr>
          <p:nvPr>
            <p:ph type="body" sz="quarter" idx="12"/>
          </p:nvPr>
        </p:nvSpPr>
        <p:spPr>
          <a:xfrm>
            <a:off x="27460" y="6458579"/>
            <a:ext cx="3639376"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1478912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189652"/>
          </a:xfrm>
        </p:spPr>
        <p:txBody>
          <a:bodyPr/>
          <a:lstStyle/>
          <a:p>
            <a:pPr algn="ctr"/>
            <a:r>
              <a:rPr lang="en-US" dirty="0" smtClean="0">
                <a:latin typeface="+mj-lt"/>
              </a:rPr>
              <a:t>A Critical Retention Reality: We Must Teach the Students We Have, Not Those We Wish We Had</a:t>
            </a:r>
            <a:endParaRPr lang="en-US" dirty="0">
              <a:latin typeface="+mj-lt"/>
            </a:endParaRPr>
          </a:p>
        </p:txBody>
      </p:sp>
      <p:sp>
        <p:nvSpPr>
          <p:cNvPr id="3" name="Text Placeholder 2"/>
          <p:cNvSpPr>
            <a:spLocks noGrp="1"/>
          </p:cNvSpPr>
          <p:nvPr>
            <p:ph type="body" sz="quarter" idx="10"/>
          </p:nvPr>
        </p:nvSpPr>
        <p:spPr>
          <a:xfrm>
            <a:off x="457200" y="2225964"/>
            <a:ext cx="8229600" cy="709198"/>
          </a:xfrm>
        </p:spPr>
        <p:txBody>
          <a:bodyPr/>
          <a:lstStyle/>
          <a:p>
            <a:r>
              <a:rPr lang="en-US" sz="2800" dirty="0" smtClean="0">
                <a:latin typeface="+mj-lt"/>
              </a:rPr>
              <a:t>If improving retention rates is a goal (and it should be, if only for the selfish reason than improved retention rates enables the Office of Admissions to be more selective!) we must provide additional support to Radford University freshmen.</a:t>
            </a:r>
          </a:p>
          <a:p>
            <a:endParaRPr lang="en-US" sz="2800" dirty="0">
              <a:latin typeface="+mj-lt"/>
            </a:endParaRPr>
          </a:p>
          <a:p>
            <a:r>
              <a:rPr lang="en-US" sz="2800" dirty="0" smtClean="0">
                <a:latin typeface="+mj-lt"/>
              </a:rPr>
              <a:t>Some recommendations, first for students with lesser entrance criteria . . .</a:t>
            </a:r>
            <a:endParaRPr lang="en-US" sz="2800" dirty="0">
              <a:latin typeface="+mj-lt"/>
            </a:endParaRPr>
          </a:p>
        </p:txBody>
      </p:sp>
      <p:sp>
        <p:nvSpPr>
          <p:cNvPr id="4" name="Text Placeholder 3"/>
          <p:cNvSpPr>
            <a:spLocks noGrp="1"/>
          </p:cNvSpPr>
          <p:nvPr>
            <p:ph type="body" sz="quarter" idx="11"/>
          </p:nvPr>
        </p:nvSpPr>
        <p:spPr>
          <a:xfrm flipV="1">
            <a:off x="457200" y="6169891"/>
            <a:ext cx="8229600" cy="92364"/>
          </a:xfrm>
        </p:spPr>
        <p:txBody>
          <a:bodyPr/>
          <a:lstStyle/>
          <a:p>
            <a:endParaRPr lang="en-US"/>
          </a:p>
        </p:txBody>
      </p:sp>
      <p:sp>
        <p:nvSpPr>
          <p:cNvPr id="5" name="Text Placeholder 4"/>
          <p:cNvSpPr>
            <a:spLocks noGrp="1"/>
          </p:cNvSpPr>
          <p:nvPr>
            <p:ph type="body" sz="quarter" idx="12"/>
          </p:nvPr>
        </p:nvSpPr>
        <p:spPr>
          <a:xfrm>
            <a:off x="27460" y="6458579"/>
            <a:ext cx="3639376"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2676408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a:t>
            </a:r>
            <a:endParaRPr lang="en-US" dirty="0">
              <a:latin typeface="+mj-lt"/>
            </a:endParaRPr>
          </a:p>
        </p:txBody>
      </p:sp>
      <p:sp>
        <p:nvSpPr>
          <p:cNvPr id="3" name="Text Placeholder 2"/>
          <p:cNvSpPr>
            <a:spLocks noGrp="1"/>
          </p:cNvSpPr>
          <p:nvPr>
            <p:ph type="body" sz="quarter" idx="10"/>
          </p:nvPr>
        </p:nvSpPr>
        <p:spPr>
          <a:xfrm>
            <a:off x="457200" y="1441395"/>
            <a:ext cx="8229600" cy="2881223"/>
          </a:xfrm>
        </p:spPr>
        <p:txBody>
          <a:bodyPr/>
          <a:lstStyle/>
          <a:p>
            <a:pPr marL="342900" indent="-342900">
              <a:buFont typeface="+mj-lt"/>
              <a:buAutoNum type="arabicPeriod"/>
            </a:pPr>
            <a:r>
              <a:rPr lang="en-US" sz="2400" dirty="0" smtClean="0">
                <a:latin typeface="+mj-lt"/>
              </a:rPr>
              <a:t>Offer more sections of courses in which freshmen find success.  This will enable advisors to . . .</a:t>
            </a:r>
          </a:p>
          <a:p>
            <a:pPr marL="342900" indent="-342900">
              <a:buFont typeface="+mj-lt"/>
              <a:buAutoNum type="arabicPeriod"/>
            </a:pPr>
            <a:r>
              <a:rPr lang="en-US" sz="2400" dirty="0" smtClean="0">
                <a:latin typeface="+mj-lt"/>
              </a:rPr>
              <a:t>Place more students in balanced first-semester schedules that are more conducive to their success.</a:t>
            </a:r>
          </a:p>
          <a:p>
            <a:pPr marL="342900" indent="-342900">
              <a:buFont typeface="+mj-lt"/>
              <a:buAutoNum type="arabicPeriod"/>
            </a:pPr>
            <a:r>
              <a:rPr lang="en-US" sz="2400" dirty="0" smtClean="0">
                <a:latin typeface="+mj-lt"/>
              </a:rPr>
              <a:t>Use CSI results (e.g., responses to questions about math/science and verbal/writing confidence) and SRP scores to inform first-semester schedule construction.</a:t>
            </a:r>
          </a:p>
          <a:p>
            <a:pPr marL="342900" indent="-342900">
              <a:buFont typeface="+mj-lt"/>
              <a:buAutoNum type="arabicPeriod"/>
            </a:pPr>
            <a:endParaRPr lang="en-US" sz="2400" dirty="0">
              <a:latin typeface="+mj-lt"/>
            </a:endParaRPr>
          </a:p>
        </p:txBody>
      </p:sp>
      <p:sp>
        <p:nvSpPr>
          <p:cNvPr id="4" name="Text Placeholder 3"/>
          <p:cNvSpPr>
            <a:spLocks noGrp="1"/>
          </p:cNvSpPr>
          <p:nvPr>
            <p:ph type="body" sz="quarter" idx="11"/>
          </p:nvPr>
        </p:nvSpPr>
        <p:spPr>
          <a:xfrm>
            <a:off x="457200" y="4322618"/>
            <a:ext cx="8229600" cy="1985818"/>
          </a:xfrm>
        </p:spPr>
        <p:txBody>
          <a:bodyPr/>
          <a:lstStyle/>
          <a:p>
            <a:pPr marL="0" indent="0">
              <a:buNone/>
            </a:pPr>
            <a:r>
              <a:rPr lang="en-US" sz="2000" dirty="0">
                <a:latin typeface="Calibri" panose="020F0502020204030204" pitchFamily="34" charset="0"/>
                <a:ea typeface="Calibri" panose="020F0502020204030204" pitchFamily="34" charset="0"/>
                <a:cs typeface="Times New Roman" panose="02020603050405020304" pitchFamily="18" charset="0"/>
              </a:rPr>
              <a:t>“A new student’s academic success during the first semester should be dependent upon his/her effort and motivation, not whether he/she got first choices or “leftovers” because of how early or late in the process he registered.”  (Source: “Retention at Radford University: Current Status and Recommendations for Enhancement,” Lerch, Dunn, and Jenkins, December </a:t>
            </a:r>
            <a:r>
              <a:rPr lang="en-US" sz="2000" dirty="0" smtClean="0">
                <a:latin typeface="Calibri" panose="020F0502020204030204" pitchFamily="34" charset="0"/>
                <a:ea typeface="Calibri" panose="020F0502020204030204" pitchFamily="34" charset="0"/>
                <a:cs typeface="Times New Roman" panose="02020603050405020304" pitchFamily="18" charset="0"/>
              </a:rPr>
              <a:t>2012).</a:t>
            </a:r>
            <a:endParaRPr lang="en-US" sz="2000" dirty="0"/>
          </a:p>
        </p:txBody>
      </p:sp>
      <p:sp>
        <p:nvSpPr>
          <p:cNvPr id="5" name="Text Placeholder 4"/>
          <p:cNvSpPr>
            <a:spLocks noGrp="1"/>
          </p:cNvSpPr>
          <p:nvPr>
            <p:ph type="body" sz="quarter" idx="12"/>
          </p:nvPr>
        </p:nvSpPr>
        <p:spPr>
          <a:xfrm>
            <a:off x="27459" y="6458579"/>
            <a:ext cx="3704031" cy="435642"/>
          </a:xfrm>
        </p:spPr>
        <p:txBody>
          <a:bodyPr/>
          <a:lstStyle/>
          <a:p>
            <a:r>
              <a:rPr lang="en-US" dirty="0" smtClean="0"/>
              <a:t>Retention/New Student Programs</a:t>
            </a:r>
            <a:endParaRPr lang="en-US" dirty="0"/>
          </a:p>
        </p:txBody>
      </p:sp>
      <p:sp>
        <p:nvSpPr>
          <p:cNvPr id="6" name="Rectangle 5"/>
          <p:cNvSpPr/>
          <p:nvPr/>
        </p:nvSpPr>
        <p:spPr>
          <a:xfrm>
            <a:off x="628073" y="3200507"/>
            <a:ext cx="7832436" cy="1015663"/>
          </a:xfrm>
          <a:prstGeom prst="rect">
            <a:avLst/>
          </a:prstGeom>
        </p:spPr>
        <p:txBody>
          <a:bodyPr wrap="square">
            <a:spAutoFit/>
          </a:bodyPr>
          <a:lstStyle/>
          <a:p>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700169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36" y="7397"/>
            <a:ext cx="8229600" cy="1291252"/>
          </a:xfrm>
        </p:spPr>
        <p:txBody>
          <a:bodyPr/>
          <a:lstStyle/>
          <a:p>
            <a:pPr algn="ctr"/>
            <a:r>
              <a:rPr lang="en-US" dirty="0" smtClean="0">
                <a:latin typeface="+mj-lt"/>
              </a:rPr>
              <a:t>The Combination of Classes New Freshmen Take Dramatically Affect their GPAs/Retention </a:t>
            </a:r>
            <a:endParaRPr lang="en-US" dirty="0">
              <a:latin typeface="+mj-lt"/>
            </a:endParaRPr>
          </a:p>
        </p:txBody>
      </p:sp>
      <p:sp>
        <p:nvSpPr>
          <p:cNvPr id="3" name="Text Placeholder 2"/>
          <p:cNvSpPr>
            <a:spLocks noGrp="1"/>
          </p:cNvSpPr>
          <p:nvPr>
            <p:ph type="body" sz="quarter" idx="10"/>
          </p:nvPr>
        </p:nvSpPr>
        <p:spPr/>
        <p:txBody>
          <a:bodyPr/>
          <a:lstStyle/>
          <a:p>
            <a:pPr algn="ctr"/>
            <a:endParaRPr lang="en-US" dirty="0" smtClean="0">
              <a:solidFill>
                <a:srgbClr val="0070C0"/>
              </a:solidFill>
              <a:latin typeface="+mn-lt"/>
            </a:endParaRPr>
          </a:p>
          <a:p>
            <a:pPr algn="ctr"/>
            <a:endParaRPr lang="en-US" dirty="0">
              <a:solidFill>
                <a:srgbClr val="0070C0"/>
              </a:solidFill>
              <a:latin typeface="+mn-lt"/>
            </a:endParaRPr>
          </a:p>
          <a:p>
            <a:pPr algn="ctr"/>
            <a:endParaRPr lang="en-US" dirty="0" smtClean="0">
              <a:solidFill>
                <a:srgbClr val="0070C0"/>
              </a:solidFill>
              <a:latin typeface="+mn-lt"/>
            </a:endParaRPr>
          </a:p>
          <a:p>
            <a:pPr algn="ctr"/>
            <a:endParaRPr lang="en-US" dirty="0">
              <a:solidFill>
                <a:srgbClr val="0070C0"/>
              </a:solidFill>
              <a:latin typeface="+mn-lt"/>
            </a:endParaRPr>
          </a:p>
        </p:txBody>
      </p:sp>
      <p:sp>
        <p:nvSpPr>
          <p:cNvPr id="4" name="Text Placeholder 3"/>
          <p:cNvSpPr>
            <a:spLocks noGrp="1"/>
          </p:cNvSpPr>
          <p:nvPr>
            <p:ph type="body" sz="quarter" idx="11"/>
          </p:nvPr>
        </p:nvSpPr>
        <p:spPr>
          <a:xfrm flipV="1">
            <a:off x="457200" y="6299662"/>
            <a:ext cx="8229600" cy="45719"/>
          </a:xfrm>
        </p:spPr>
        <p:txBody>
          <a:bodyPr/>
          <a:lstStyle/>
          <a:p>
            <a:endParaRPr lang="en-US" dirty="0"/>
          </a:p>
        </p:txBody>
      </p:sp>
      <p:sp>
        <p:nvSpPr>
          <p:cNvPr id="5" name="Text Placeholder 4"/>
          <p:cNvSpPr>
            <a:spLocks noGrp="1"/>
          </p:cNvSpPr>
          <p:nvPr>
            <p:ph type="body" sz="quarter" idx="12"/>
          </p:nvPr>
        </p:nvSpPr>
        <p:spPr>
          <a:xfrm>
            <a:off x="27459" y="6458579"/>
            <a:ext cx="3657849" cy="435642"/>
          </a:xfrm>
        </p:spPr>
        <p:txBody>
          <a:bodyPr/>
          <a:lstStyle/>
          <a:p>
            <a:r>
              <a:rPr lang="en-US" dirty="0" smtClean="0"/>
              <a:t>Retention/New Student Programs</a:t>
            </a:r>
            <a:endParaRPr lang="en-US" dirty="0"/>
          </a:p>
        </p:txBody>
      </p:sp>
      <p:sp>
        <p:nvSpPr>
          <p:cNvPr id="6" name="Rectangle 5"/>
          <p:cNvSpPr/>
          <p:nvPr/>
        </p:nvSpPr>
        <p:spPr>
          <a:xfrm>
            <a:off x="1255645" y="1433513"/>
            <a:ext cx="6447984" cy="830997"/>
          </a:xfrm>
          <a:prstGeom prst="rect">
            <a:avLst/>
          </a:prstGeom>
        </p:spPr>
        <p:txBody>
          <a:bodyPr wrap="none">
            <a:spAutoFit/>
          </a:bodyPr>
          <a:lstStyle/>
          <a:p>
            <a:pPr algn="ctr"/>
            <a:r>
              <a:rPr lang="en-US" sz="2400" b="1" dirty="0" err="1" smtClean="0"/>
              <a:t>DFW</a:t>
            </a:r>
            <a:r>
              <a:rPr lang="en-US" sz="2400" b="1" dirty="0" smtClean="0"/>
              <a:t> Rates for New Freshman Courses (Fall 2015)</a:t>
            </a:r>
            <a:br>
              <a:rPr lang="en-US" sz="2400" b="1" dirty="0" smtClean="0"/>
            </a:br>
            <a:r>
              <a:rPr lang="en-US" sz="2400" b="1" dirty="0" smtClean="0">
                <a:hlinkClick r:id="rId2" action="ppaction://hlinkfile"/>
              </a:rPr>
              <a:t>Click here to open the Excel file</a:t>
            </a:r>
            <a:endParaRPr lang="en-US" sz="2400" b="1" dirty="0"/>
          </a:p>
        </p:txBody>
      </p:sp>
      <p:pic>
        <p:nvPicPr>
          <p:cNvPr id="7" name="Picture 6">
            <a:hlinkClick r:id="rId2" action="ppaction://hlinkfile"/>
          </p:cNvPr>
          <p:cNvPicPr>
            <a:picLocks noChangeAspect="1"/>
          </p:cNvPicPr>
          <p:nvPr/>
        </p:nvPicPr>
        <p:blipFill>
          <a:blip r:embed="rId3"/>
          <a:stretch>
            <a:fillRect/>
          </a:stretch>
        </p:blipFill>
        <p:spPr>
          <a:xfrm>
            <a:off x="2419163" y="2517136"/>
            <a:ext cx="4305673" cy="3162574"/>
          </a:xfrm>
          <a:prstGeom prst="rect">
            <a:avLst/>
          </a:prstGeom>
        </p:spPr>
      </p:pic>
    </p:spTree>
    <p:extLst>
      <p:ext uri="{BB962C8B-B14F-4D97-AF65-F5344CB8AC3E}">
        <p14:creationId xmlns:p14="http://schemas.microsoft.com/office/powerpoint/2010/main" val="2907330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600" dirty="0" smtClean="0">
                <a:latin typeface="+mj-lt"/>
              </a:rPr>
              <a:t>New Student Programs Updates/Requests</a:t>
            </a:r>
            <a:endParaRPr lang="en-US" sz="3600" dirty="0">
              <a:latin typeface="+mj-lt"/>
            </a:endParaRPr>
          </a:p>
        </p:txBody>
      </p:sp>
      <p:sp>
        <p:nvSpPr>
          <p:cNvPr id="2" name="Text Placeholder 1"/>
          <p:cNvSpPr>
            <a:spLocks noGrp="1"/>
          </p:cNvSpPr>
          <p:nvPr>
            <p:ph type="body" sz="quarter" idx="10"/>
          </p:nvPr>
        </p:nvSpPr>
        <p:spPr>
          <a:xfrm>
            <a:off x="457200" y="1433513"/>
            <a:ext cx="8229600" cy="2843212"/>
          </a:xfrm>
        </p:spPr>
        <p:txBody>
          <a:bodyPr/>
          <a:lstStyle/>
          <a:p>
            <a:r>
              <a:rPr lang="en-US" sz="3400" dirty="0" smtClean="0">
                <a:latin typeface="+mj-lt"/>
              </a:rPr>
              <a:t>Quest 2016</a:t>
            </a:r>
          </a:p>
          <a:p>
            <a:pPr marL="1028700" lvl="1">
              <a:buFont typeface="Arial" panose="020B0604020202020204" pitchFamily="34" charset="0"/>
              <a:buChar char="•"/>
            </a:pPr>
            <a:r>
              <a:rPr lang="en-US" sz="3200" dirty="0" smtClean="0"/>
              <a:t>New philosophy: “Success” messaging with focus on June-September 1</a:t>
            </a:r>
          </a:p>
          <a:p>
            <a:pPr marL="1028700" lvl="1">
              <a:buFont typeface="Arial" panose="020B0604020202020204" pitchFamily="34" charset="0"/>
              <a:buChar char="•"/>
            </a:pPr>
            <a:r>
              <a:rPr lang="en-US" sz="3200" dirty="0" smtClean="0"/>
              <a:t>Need for deans’ participation</a:t>
            </a:r>
          </a:p>
          <a:p>
            <a:r>
              <a:rPr lang="en-US" sz="3400" dirty="0" smtClean="0">
                <a:latin typeface="+mj-lt"/>
              </a:rPr>
              <a:t>UNIV 100 Fall 2016</a:t>
            </a:r>
          </a:p>
          <a:p>
            <a:pPr marL="1028700" lvl="1">
              <a:buFont typeface="Arial" panose="020B0604020202020204" pitchFamily="34" charset="0"/>
              <a:buChar char="•"/>
            </a:pPr>
            <a:r>
              <a:rPr lang="en-US" sz="3200" dirty="0" smtClean="0"/>
              <a:t>Textbook</a:t>
            </a:r>
          </a:p>
          <a:p>
            <a:pPr marL="1028700" lvl="1">
              <a:buFont typeface="Arial" panose="020B0604020202020204" pitchFamily="34" charset="0"/>
              <a:buChar char="•"/>
            </a:pPr>
            <a:r>
              <a:rPr lang="en-US" sz="3200" dirty="0" smtClean="0"/>
              <a:t>D2L</a:t>
            </a:r>
          </a:p>
          <a:p>
            <a:pPr marL="1028700" lvl="1">
              <a:buFont typeface="Arial" panose="020B0604020202020204" pitchFamily="34" charset="0"/>
              <a:buChar char="•"/>
            </a:pPr>
            <a:r>
              <a:rPr lang="en-US" sz="3200" dirty="0" smtClean="0"/>
              <a:t>Recruitment of Faculty Instructors</a:t>
            </a:r>
          </a:p>
          <a:p>
            <a:endParaRPr lang="en-US" dirty="0"/>
          </a:p>
        </p:txBody>
      </p:sp>
      <p:sp>
        <p:nvSpPr>
          <p:cNvPr id="6" name="Text Placeholder 5"/>
          <p:cNvSpPr>
            <a:spLocks noGrp="1"/>
          </p:cNvSpPr>
          <p:nvPr>
            <p:ph type="body" sz="quarter" idx="11"/>
          </p:nvPr>
        </p:nvSpPr>
        <p:spPr>
          <a:xfrm flipV="1">
            <a:off x="457200" y="6235336"/>
            <a:ext cx="8229600" cy="45719"/>
          </a:xfrm>
        </p:spPr>
        <p:txBody>
          <a:bodyPr/>
          <a:lstStyle/>
          <a:p>
            <a:endParaRPr lang="en-US" dirty="0"/>
          </a:p>
        </p:txBody>
      </p:sp>
      <p:sp>
        <p:nvSpPr>
          <p:cNvPr id="7" name="Text Placeholder 6"/>
          <p:cNvSpPr>
            <a:spLocks noGrp="1"/>
          </p:cNvSpPr>
          <p:nvPr>
            <p:ph type="body" sz="quarter" idx="12"/>
          </p:nvPr>
        </p:nvSpPr>
        <p:spPr>
          <a:xfrm>
            <a:off x="27460" y="6458579"/>
            <a:ext cx="3604014"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617946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 (continued):</a:t>
            </a:r>
            <a:endParaRPr lang="en-US" dirty="0">
              <a:latin typeface="+mj-lt"/>
            </a:endParaRPr>
          </a:p>
        </p:txBody>
      </p:sp>
      <p:sp>
        <p:nvSpPr>
          <p:cNvPr id="3" name="Text Placeholder 2"/>
          <p:cNvSpPr>
            <a:spLocks noGrp="1"/>
          </p:cNvSpPr>
          <p:nvPr>
            <p:ph type="body" sz="quarter" idx="10"/>
          </p:nvPr>
        </p:nvSpPr>
        <p:spPr>
          <a:xfrm>
            <a:off x="457200" y="1167148"/>
            <a:ext cx="8229600" cy="1525587"/>
          </a:xfrm>
        </p:spPr>
        <p:txBody>
          <a:bodyPr/>
          <a:lstStyle/>
          <a:p>
            <a:pPr marL="342900" indent="-342900">
              <a:buFont typeface="+mj-lt"/>
              <a:buAutoNum type="arabicPeriod" startAt="4"/>
            </a:pPr>
            <a:r>
              <a:rPr lang="en-US" sz="2200" dirty="0" smtClean="0">
                <a:latin typeface="+mj-lt"/>
              </a:rPr>
              <a:t>Require faculty to assign meaningful midterm grades.  Midterm grades predict final grades and have critical advising implications.</a:t>
            </a:r>
            <a:endParaRPr lang="en-US" sz="2200" dirty="0">
              <a:latin typeface="+mj-lt"/>
            </a:endParaRPr>
          </a:p>
        </p:txBody>
      </p:sp>
      <p:sp>
        <p:nvSpPr>
          <p:cNvPr id="4" name="Text Placeholder 3"/>
          <p:cNvSpPr>
            <a:spLocks noGrp="1"/>
          </p:cNvSpPr>
          <p:nvPr>
            <p:ph type="body" sz="quarter" idx="11"/>
          </p:nvPr>
        </p:nvSpPr>
        <p:spPr>
          <a:xfrm flipV="1">
            <a:off x="457200" y="6244243"/>
            <a:ext cx="8229600" cy="45719"/>
          </a:xfrm>
        </p:spPr>
        <p:txBody>
          <a:bodyPr/>
          <a:lstStyle/>
          <a:p>
            <a:endParaRPr lang="en-US" dirty="0"/>
          </a:p>
        </p:txBody>
      </p:sp>
      <p:sp>
        <p:nvSpPr>
          <p:cNvPr id="5" name="Text Placeholder 4"/>
          <p:cNvSpPr>
            <a:spLocks noGrp="1"/>
          </p:cNvSpPr>
          <p:nvPr>
            <p:ph type="body" sz="quarter" idx="12"/>
          </p:nvPr>
        </p:nvSpPr>
        <p:spPr>
          <a:xfrm>
            <a:off x="27460" y="6458579"/>
            <a:ext cx="3620904"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3616172"/>
              </p:ext>
            </p:extLst>
          </p:nvPr>
        </p:nvGraphicFramePr>
        <p:xfrm>
          <a:off x="457201" y="2024393"/>
          <a:ext cx="8229598" cy="4330223"/>
        </p:xfrm>
        <a:graphic>
          <a:graphicData uri="http://schemas.openxmlformats.org/drawingml/2006/table">
            <a:tbl>
              <a:tblPr>
                <a:tableStyleId>{5C22544A-7EE6-4342-B048-85BDC9FD1C3A}</a:tableStyleId>
              </a:tblPr>
              <a:tblGrid>
                <a:gridCol w="347354"/>
                <a:gridCol w="691736"/>
                <a:gridCol w="510640"/>
                <a:gridCol w="427512"/>
                <a:gridCol w="427512"/>
                <a:gridCol w="521029"/>
                <a:gridCol w="427512"/>
                <a:gridCol w="427512"/>
                <a:gridCol w="521029"/>
                <a:gridCol w="374072"/>
                <a:gridCol w="374072"/>
                <a:gridCol w="427512"/>
                <a:gridCol w="427512"/>
                <a:gridCol w="427512"/>
                <a:gridCol w="427512"/>
                <a:gridCol w="333993"/>
                <a:gridCol w="614548"/>
                <a:gridCol w="521029"/>
              </a:tblGrid>
              <a:tr h="254719">
                <a:tc rowSpan="2" gridSpan="2">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rowSpan="2" hMerge="1">
                  <a:txBody>
                    <a:bodyPr/>
                    <a:lstStyle/>
                    <a:p>
                      <a:endParaRPr lang="en-US"/>
                    </a:p>
                  </a:txBody>
                  <a:tcPr/>
                </a:tc>
                <a:tc gridSpan="16">
                  <a:txBody>
                    <a:bodyPr/>
                    <a:lstStyle/>
                    <a:p>
                      <a:pPr algn="ctr" fontAlgn="b"/>
                      <a:r>
                        <a:rPr lang="en-US" sz="1600" u="none" strike="noStrike" dirty="0">
                          <a:effectLst/>
                        </a:rPr>
                        <a:t>Final Grade</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4719">
                <a:tc gridSpan="2" vMerge="1">
                  <a:txBody>
                    <a:bodyPr/>
                    <a:lstStyle/>
                    <a:p>
                      <a:endParaRPr lang="en-US"/>
                    </a:p>
                  </a:txBody>
                  <a:tcPr/>
                </a:tc>
                <a:tc hMerge="1" vMerge="1">
                  <a:txBody>
                    <a:bodyPr/>
                    <a:lstStyle/>
                    <a:p>
                      <a:endParaRPr lang="en-US"/>
                    </a:p>
                  </a:txBody>
                  <a:tcPr/>
                </a:tc>
                <a:tc>
                  <a:txBody>
                    <a:bodyPr/>
                    <a:lstStyle/>
                    <a:p>
                      <a:pPr algn="ctr" fontAlgn="b"/>
                      <a:r>
                        <a:rPr lang="en-US" sz="1600" u="none" strike="noStrike" dirty="0">
                          <a:effectLst/>
                        </a:rPr>
                        <a:t>A</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A-</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B+</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B</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B-</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C+</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C</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C-</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D+</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D</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D-</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F</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W</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I</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a:effectLst/>
                        </a:rPr>
                        <a:t>Total</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DFW</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r h="254719">
                <a:tc rowSpan="15">
                  <a:txBody>
                    <a:bodyPr/>
                    <a:lstStyle/>
                    <a:p>
                      <a:pPr algn="ctr" fontAlgn="ctr"/>
                      <a:r>
                        <a:rPr lang="en-US" sz="1100" u="none" strike="noStrike" dirty="0">
                          <a:effectLst/>
                        </a:rPr>
                        <a:t>Mid-Term Grade</a:t>
                      </a:r>
                      <a:endParaRPr lang="en-US" sz="1100" b="1" i="0" u="none" strike="noStrike" dirty="0">
                        <a:solidFill>
                          <a:srgbClr val="000000"/>
                        </a:solidFill>
                        <a:effectLst/>
                        <a:latin typeface="Calibri" panose="020F0502020204030204" pitchFamily="34" charset="0"/>
                      </a:endParaRPr>
                    </a:p>
                  </a:txBody>
                  <a:tcPr marL="9525" marR="9525" marT="9525" marB="0" vert="vert270" anchor="ctr">
                    <a:solidFill>
                      <a:schemeClr val="accent1">
                        <a:lumMod val="60000"/>
                        <a:lumOff val="40000"/>
                      </a:schemeClr>
                    </a:solidFill>
                  </a:tcPr>
                </a:tc>
                <a:tc>
                  <a:txBody>
                    <a:bodyPr/>
                    <a:lstStyle/>
                    <a:p>
                      <a:pPr algn="ctr" fontAlgn="b"/>
                      <a:r>
                        <a:rPr lang="en-US" sz="1600" u="none" strike="noStrike">
                          <a:effectLst/>
                        </a:rPr>
                        <a:t>A</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r>
              <a:tr h="254719">
                <a:tc vMerge="1">
                  <a:txBody>
                    <a:bodyPr/>
                    <a:lstStyle/>
                    <a:p>
                      <a:endParaRPr lang="en-US"/>
                    </a:p>
                  </a:txBody>
                  <a:tcPr/>
                </a:tc>
                <a:tc>
                  <a:txBody>
                    <a:bodyPr/>
                    <a:lstStyle/>
                    <a:p>
                      <a:pPr algn="ctr" fontAlgn="b"/>
                      <a:r>
                        <a:rPr lang="en-US" sz="1600" u="none" strike="noStrike">
                          <a:effectLst/>
                        </a:rPr>
                        <a:t>A-</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r>
              <a:tr h="254719">
                <a:tc vMerge="1">
                  <a:txBody>
                    <a:bodyPr/>
                    <a:lstStyle/>
                    <a:p>
                      <a:endParaRPr lang="en-US"/>
                    </a:p>
                  </a:txBody>
                  <a:tcPr/>
                </a:tc>
                <a:tc>
                  <a:txBody>
                    <a:bodyPr/>
                    <a:lstStyle/>
                    <a:p>
                      <a:pPr algn="ctr" fontAlgn="b"/>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21%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r>
              <a:tr h="254719">
                <a:tc vMerge="1">
                  <a:txBody>
                    <a:bodyPr/>
                    <a:lstStyle/>
                    <a:p>
                      <a:endParaRPr lang="en-US"/>
                    </a:p>
                  </a:txBody>
                  <a:tcPr/>
                </a:tc>
                <a:tc>
                  <a:txBody>
                    <a:bodyPr/>
                    <a:lstStyle/>
                    <a:p>
                      <a:pPr algn="ctr" fontAlgn="b"/>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r>
              <a:tr h="254719">
                <a:tc vMerge="1">
                  <a:txBody>
                    <a:bodyPr/>
                    <a:lstStyle/>
                    <a:p>
                      <a:endParaRPr lang="en-US"/>
                    </a:p>
                  </a:txBody>
                  <a:tcPr/>
                </a:tc>
                <a:tc>
                  <a:txBody>
                    <a:bodyPr/>
                    <a:lstStyle/>
                    <a:p>
                      <a:pPr algn="ctr" fontAlgn="b"/>
                      <a:r>
                        <a:rPr lang="en-US" sz="1600" u="none" strike="noStrike">
                          <a:effectLst/>
                        </a:rPr>
                        <a:t>B-</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b"/>
                </a:tc>
              </a:tr>
              <a:tr h="254719">
                <a:tc vMerge="1">
                  <a:txBody>
                    <a:bodyPr/>
                    <a:lstStyle/>
                    <a:p>
                      <a:endParaRPr lang="en-US"/>
                    </a:p>
                  </a:txBody>
                  <a:tcPr/>
                </a:tc>
                <a:tc>
                  <a:txBody>
                    <a:bodyPr/>
                    <a:lstStyle/>
                    <a:p>
                      <a:pPr algn="ctr" fontAlgn="b"/>
                      <a:r>
                        <a:rPr lang="en-US" sz="1600" u="none" strike="noStrike">
                          <a:effectLst/>
                        </a:rPr>
                        <a:t>C+</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r>
              <a:tr h="254719">
                <a:tc vMerge="1">
                  <a:txBody>
                    <a:bodyPr/>
                    <a:lstStyle/>
                    <a:p>
                      <a:endParaRPr lang="en-US"/>
                    </a:p>
                  </a:txBody>
                  <a:tcPr/>
                </a:tc>
                <a:tc>
                  <a:txBody>
                    <a:bodyPr/>
                    <a:lstStyle/>
                    <a:p>
                      <a:pPr algn="ctr" fontAlgn="b"/>
                      <a:r>
                        <a:rPr lang="en-US" sz="1600" u="none" strike="noStrike">
                          <a:effectLst/>
                        </a:rPr>
                        <a:t>C</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r>
              <a:tr h="254719">
                <a:tc vMerge="1">
                  <a:txBody>
                    <a:bodyPr/>
                    <a:lstStyle/>
                    <a:p>
                      <a:endParaRPr lang="en-US"/>
                    </a:p>
                  </a:txBody>
                  <a:tcPr/>
                </a:tc>
                <a:tc>
                  <a:txBody>
                    <a:bodyPr/>
                    <a:lstStyle/>
                    <a:p>
                      <a:pPr algn="ctr" fontAlgn="b"/>
                      <a:r>
                        <a:rPr lang="en-US" sz="1600" u="none" strike="noStrike">
                          <a:effectLst/>
                        </a:rPr>
                        <a:t>C-</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r>
              <a:tr h="254719">
                <a:tc vMerge="1">
                  <a:txBody>
                    <a:bodyPr/>
                    <a:lstStyle/>
                    <a:p>
                      <a:endParaRPr lang="en-US"/>
                    </a:p>
                  </a:txBody>
                  <a:tcPr/>
                </a:tc>
                <a:tc>
                  <a:txBody>
                    <a:bodyPr/>
                    <a:lstStyle/>
                    <a:p>
                      <a:pPr algn="ctr" fontAlgn="b"/>
                      <a:r>
                        <a:rPr lang="en-US" sz="1600" u="none" strike="noStrike">
                          <a:effectLst/>
                        </a:rPr>
                        <a:t>D+</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54719">
                <a:tc vMerge="1">
                  <a:txBody>
                    <a:bodyPr/>
                    <a:lstStyle/>
                    <a:p>
                      <a:endParaRPr lang="en-US"/>
                    </a:p>
                  </a:txBody>
                  <a:tcPr/>
                </a:tc>
                <a:tc>
                  <a:txBody>
                    <a:bodyPr/>
                    <a:lstStyle/>
                    <a:p>
                      <a:pPr algn="ctr" fontAlgn="b"/>
                      <a:r>
                        <a:rPr lang="en-US" sz="1600" u="none" strike="noStrike">
                          <a:effectLst/>
                        </a:rPr>
                        <a:t>D</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54719">
                <a:tc vMerge="1">
                  <a:txBody>
                    <a:bodyPr/>
                    <a:lstStyle/>
                    <a:p>
                      <a:endParaRPr lang="en-US"/>
                    </a:p>
                  </a:txBody>
                  <a:tcPr/>
                </a:tc>
                <a:tc>
                  <a:txBody>
                    <a:bodyPr/>
                    <a:lstStyle/>
                    <a:p>
                      <a:pPr algn="ctr" fontAlgn="b"/>
                      <a:r>
                        <a:rPr lang="en-US" sz="1600" u="none" strike="noStrike">
                          <a:effectLst/>
                        </a:rPr>
                        <a:t>D-</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19%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r>
              <a:tr h="254719">
                <a:tc vMerge="1">
                  <a:txBody>
                    <a:bodyPr/>
                    <a:lstStyle/>
                    <a:p>
                      <a:endParaRPr lang="en-US"/>
                    </a:p>
                  </a:txBody>
                  <a:tcPr/>
                </a:tc>
                <a:tc>
                  <a:txBody>
                    <a:bodyPr/>
                    <a:lstStyle/>
                    <a:p>
                      <a:pPr algn="ctr" fontAlgn="b"/>
                      <a:r>
                        <a:rPr lang="en-US" sz="1600" u="none" strike="noStrike">
                          <a:effectLst/>
                        </a:rPr>
                        <a:t>F</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r>
              <a:tr h="254719">
                <a:tc vMerge="1">
                  <a:txBody>
                    <a:bodyPr/>
                    <a:lstStyle/>
                    <a:p>
                      <a:endParaRPr lang="en-US"/>
                    </a:p>
                  </a:txBody>
                  <a:tcPr/>
                </a:tc>
                <a:tc>
                  <a:txBody>
                    <a:bodyPr/>
                    <a:lstStyle/>
                    <a:p>
                      <a:pPr algn="ctr" fontAlgn="b"/>
                      <a:r>
                        <a:rPr lang="en-US" sz="1600" u="none" strike="noStrike">
                          <a:effectLst/>
                        </a:rPr>
                        <a:t>I</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54719">
                <a:tc vMerge="1">
                  <a:txBody>
                    <a:bodyPr/>
                    <a:lstStyle/>
                    <a:p>
                      <a:endParaRPr lang="en-US"/>
                    </a:p>
                  </a:txBody>
                  <a:tcPr/>
                </a:tc>
                <a:tc>
                  <a:txBody>
                    <a:bodyPr/>
                    <a:lstStyle/>
                    <a:p>
                      <a:pPr algn="ctr" fontAlgn="b"/>
                      <a:r>
                        <a:rPr lang="en-US" sz="1600" u="none" strike="noStrike">
                          <a:effectLst/>
                        </a:rPr>
                        <a:t>(blank)</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algn="ct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54719">
                <a:tc vMerge="1">
                  <a:txBody>
                    <a:bodyPr/>
                    <a:lstStyle/>
                    <a:p>
                      <a:endParaRPr lang="en-US"/>
                    </a:p>
                  </a:txBody>
                  <a:tcPr/>
                </a:tc>
                <a:tc>
                  <a:txBody>
                    <a:bodyPr/>
                    <a:lstStyle/>
                    <a:p>
                      <a:pPr algn="ctr"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31%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18%</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3%</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12%</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2%</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7%</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100%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20%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bl>
          </a:graphicData>
        </a:graphic>
      </p:graphicFrame>
    </p:spTree>
    <p:extLst>
      <p:ext uri="{BB962C8B-B14F-4D97-AF65-F5344CB8AC3E}">
        <p14:creationId xmlns:p14="http://schemas.microsoft.com/office/powerpoint/2010/main" val="2519763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 (continued):</a:t>
            </a:r>
            <a:endParaRPr lang="en-US" dirty="0">
              <a:latin typeface="+mj-lt"/>
            </a:endParaRPr>
          </a:p>
        </p:txBody>
      </p:sp>
      <p:sp>
        <p:nvSpPr>
          <p:cNvPr id="3" name="Text Placeholder 2"/>
          <p:cNvSpPr>
            <a:spLocks noGrp="1"/>
          </p:cNvSpPr>
          <p:nvPr>
            <p:ph type="body" sz="quarter" idx="10"/>
          </p:nvPr>
        </p:nvSpPr>
        <p:spPr>
          <a:xfrm>
            <a:off x="457200" y="1191491"/>
            <a:ext cx="8229600" cy="4921079"/>
          </a:xfrm>
        </p:spPr>
        <p:txBody>
          <a:bodyPr/>
          <a:lstStyle/>
          <a:p>
            <a:pPr marL="342900" indent="-342900">
              <a:buFont typeface="+mj-lt"/>
              <a:buAutoNum type="arabicPeriod" startAt="5"/>
            </a:pPr>
            <a:r>
              <a:rPr lang="en-US" sz="2000" dirty="0" smtClean="0">
                <a:latin typeface="+mj-lt"/>
              </a:rPr>
              <a:t>Advise freshmen to strategically use course withdrawals.  This should turn some suspensions into probation, giving the student a second chance (with the support of UNIV 150) in the spring.  UNIV 150 has a two-year successful track record:</a:t>
            </a:r>
          </a:p>
          <a:p>
            <a:pPr algn="ctr"/>
            <a:r>
              <a:rPr lang="en-US" sz="2000" dirty="0" smtClean="0">
                <a:latin typeface="+mj-lt"/>
              </a:rPr>
              <a:t>Year One of UNIV 150 (Spring 2014)</a:t>
            </a:r>
          </a:p>
          <a:p>
            <a:endParaRPr lang="en-US" sz="2000" dirty="0">
              <a:latin typeface="+mj-lt"/>
            </a:endParaRPr>
          </a:p>
          <a:p>
            <a:endParaRPr lang="en-US" sz="2000" dirty="0">
              <a:latin typeface="+mj-lt"/>
            </a:endParaRPr>
          </a:p>
        </p:txBody>
      </p:sp>
      <p:sp>
        <p:nvSpPr>
          <p:cNvPr id="4" name="Text Placeholder 3"/>
          <p:cNvSpPr>
            <a:spLocks noGrp="1"/>
          </p:cNvSpPr>
          <p:nvPr>
            <p:ph type="body" sz="quarter" idx="11"/>
          </p:nvPr>
        </p:nvSpPr>
        <p:spPr>
          <a:xfrm flipV="1">
            <a:off x="457200" y="6262715"/>
            <a:ext cx="8229600" cy="45719"/>
          </a:xfrm>
        </p:spPr>
        <p:txBody>
          <a:bodyPr/>
          <a:lstStyle/>
          <a:p>
            <a:endParaRPr lang="en-US" dirty="0"/>
          </a:p>
        </p:txBody>
      </p:sp>
      <p:sp>
        <p:nvSpPr>
          <p:cNvPr id="5" name="Text Placeholder 4"/>
          <p:cNvSpPr>
            <a:spLocks noGrp="1"/>
          </p:cNvSpPr>
          <p:nvPr>
            <p:ph type="body" sz="quarter" idx="12"/>
          </p:nvPr>
        </p:nvSpPr>
        <p:spPr>
          <a:xfrm>
            <a:off x="27460" y="6458579"/>
            <a:ext cx="3620904" cy="435642"/>
          </a:xfrm>
        </p:spPr>
        <p:txBody>
          <a:bodyPr/>
          <a:lstStyle/>
          <a:p>
            <a:r>
              <a:rPr lang="en-US" dirty="0" smtClean="0"/>
              <a:t>Retention/New Student Programs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97166157"/>
              </p:ext>
            </p:extLst>
          </p:nvPr>
        </p:nvGraphicFramePr>
        <p:xfrm>
          <a:off x="535709" y="2854037"/>
          <a:ext cx="8151093" cy="3408679"/>
        </p:xfrm>
        <a:graphic>
          <a:graphicData uri="http://schemas.openxmlformats.org/drawingml/2006/table">
            <a:tbl>
              <a:tblPr>
                <a:tableStyleId>{5C22544A-7EE6-4342-B048-85BDC9FD1C3A}</a:tableStyleId>
              </a:tblPr>
              <a:tblGrid>
                <a:gridCol w="3183656"/>
                <a:gridCol w="1089723"/>
                <a:gridCol w="849134"/>
                <a:gridCol w="1089723"/>
                <a:gridCol w="849134"/>
                <a:gridCol w="1089723"/>
              </a:tblGrid>
              <a:tr h="313005">
                <a:tc gridSpan="6">
                  <a:txBody>
                    <a:bodyPr/>
                    <a:lstStyle/>
                    <a:p>
                      <a:pPr algn="ctr" fontAlgn="b"/>
                      <a:r>
                        <a:rPr lang="en-US" sz="1800" u="none" strike="noStrike" dirty="0">
                          <a:solidFill>
                            <a:schemeClr val="bg1"/>
                          </a:solidFill>
                          <a:effectLst/>
                        </a:rPr>
                        <a:t>New Freshmen with Fall 2013 GPA 1.00-1.49 Retention Rates</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6380">
                <a:tc>
                  <a:txBody>
                    <a:bodyPr/>
                    <a:lstStyle/>
                    <a:p>
                      <a:pPr algn="l" fontAlgn="b"/>
                      <a:r>
                        <a:rPr lang="en-US" sz="1600" u="none" strike="noStrike" dirty="0">
                          <a:effectLst/>
                        </a:rPr>
                        <a:t>Spring 2014 UNIV 150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a:effectLst/>
                        </a:rPr>
                        <a:t>Fall 2015</a:t>
                      </a:r>
                      <a:endParaRPr lang="en-US" sz="1600" b="1" i="0" u="none" strike="noStrike">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56380">
                <a:tc>
                  <a:txBody>
                    <a:bodyPr/>
                    <a:lstStyle/>
                    <a:p>
                      <a:pPr algn="l" fontAlgn="b"/>
                      <a:r>
                        <a:rPr lang="en-US" sz="1600" u="none" strike="noStrike" dirty="0">
                          <a:effectLst/>
                        </a:rPr>
                        <a:t>Passed UNIV 150 (with C or above)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77.4%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45.2%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45.2%</a:t>
                      </a:r>
                      <a:endParaRPr lang="en-US" sz="1600" b="0" i="0" u="none" strike="noStrike" dirty="0">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a:effectLst/>
                        </a:rPr>
                        <a:t>Did not pass UNIV 150 (D, F, 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11.8%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5.9%</a:t>
                      </a:r>
                      <a:endParaRPr lang="en-US" sz="1600" b="0" i="0" u="none" strike="noStrike">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a:effectLst/>
                        </a:rPr>
                        <a:t>Did not enroll in UNIV 150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64.9%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29.7%</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27.0%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27.0%</a:t>
                      </a:r>
                      <a:endParaRPr lang="en-US" sz="1600" b="0" i="0" u="none" strike="noStrike">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88.8%</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56.0%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37.1%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33.6%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33.6%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1886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313005">
                <a:tc gridSpan="6">
                  <a:txBody>
                    <a:bodyPr/>
                    <a:lstStyle/>
                    <a:p>
                      <a:pPr algn="ctr" fontAlgn="b"/>
                      <a:r>
                        <a:rPr lang="en-US" sz="1800" u="none" strike="noStrike" dirty="0">
                          <a:solidFill>
                            <a:schemeClr val="bg1"/>
                          </a:solidFill>
                          <a:effectLst/>
                        </a:rPr>
                        <a:t>New Freshmen with Fall 2013 GPA 1.50-1.99 Retention Rates</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6380">
                <a:tc>
                  <a:txBody>
                    <a:bodyPr/>
                    <a:lstStyle/>
                    <a:p>
                      <a:pPr algn="l" fontAlgn="b"/>
                      <a:r>
                        <a:rPr lang="en-US" sz="1600" u="none" strike="noStrike" dirty="0">
                          <a:effectLst/>
                        </a:rPr>
                        <a:t>Spring 2014 UNIV 150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56380">
                <a:tc>
                  <a:txBody>
                    <a:bodyPr/>
                    <a:lstStyle/>
                    <a:p>
                      <a:pPr algn="l" fontAlgn="b"/>
                      <a:r>
                        <a:rPr lang="en-US" sz="1600" u="none" strike="noStrike" dirty="0">
                          <a:effectLst/>
                        </a:rPr>
                        <a:t>Passed UNIV 150 (with C or above)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75.6%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66.7%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55.6%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51.1%</a:t>
                      </a:r>
                      <a:endParaRPr lang="en-US" sz="1600" b="0" i="0" u="none" strike="noStrike" dirty="0">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a:effectLst/>
                        </a:rPr>
                        <a:t>Did not pass UNIV 150 (D, F, 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42.9%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42.9%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42.9%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28.6%</a:t>
                      </a:r>
                      <a:endParaRPr lang="en-US" sz="1600" b="0" i="0" u="none" strike="noStrike" dirty="0">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a:effectLst/>
                        </a:rPr>
                        <a:t>Did not enroll in UNIV 150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86.5%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46.0%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39.7%</a:t>
                      </a:r>
                      <a:endParaRPr lang="en-US" sz="1600" b="0" i="0" u="none" strike="noStrike" dirty="0">
                        <a:solidFill>
                          <a:srgbClr val="000000"/>
                        </a:solidFill>
                        <a:effectLst/>
                        <a:latin typeface="Calibri" panose="020F0502020204030204" pitchFamily="34" charset="0"/>
                      </a:endParaRPr>
                    </a:p>
                  </a:txBody>
                  <a:tcPr marL="9525" marR="9525" marT="9525" marB="0" anchor="b"/>
                </a:tc>
              </a:tr>
              <a:tr h="256380">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90.4%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63.5%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51.1%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44.4%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42.1%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bl>
          </a:graphicData>
        </a:graphic>
      </p:graphicFrame>
      <p:sp>
        <p:nvSpPr>
          <p:cNvPr id="6" name="Oval 5"/>
          <p:cNvSpPr/>
          <p:nvPr/>
        </p:nvSpPr>
        <p:spPr>
          <a:xfrm>
            <a:off x="4839855" y="3369401"/>
            <a:ext cx="766618" cy="332509"/>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839855" y="5133547"/>
            <a:ext cx="766618" cy="387928"/>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5185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 (continued):</a:t>
            </a:r>
            <a:endParaRPr lang="en-US" dirty="0">
              <a:latin typeface="+mj-lt"/>
            </a:endParaRPr>
          </a:p>
        </p:txBody>
      </p:sp>
      <p:sp>
        <p:nvSpPr>
          <p:cNvPr id="3" name="Text Placeholder 2"/>
          <p:cNvSpPr>
            <a:spLocks noGrp="1"/>
          </p:cNvSpPr>
          <p:nvPr>
            <p:ph type="body" sz="quarter" idx="10"/>
          </p:nvPr>
        </p:nvSpPr>
        <p:spPr>
          <a:xfrm>
            <a:off x="457200" y="1484602"/>
            <a:ext cx="8229600" cy="4906962"/>
          </a:xfrm>
        </p:spPr>
        <p:txBody>
          <a:bodyPr/>
          <a:lstStyle/>
          <a:p>
            <a:pPr algn="ctr"/>
            <a:r>
              <a:rPr lang="en-US" sz="2000" dirty="0" smtClean="0">
                <a:latin typeface="+mj-lt"/>
              </a:rPr>
              <a:t>Year Two of UNIV 150 (</a:t>
            </a:r>
            <a:r>
              <a:rPr lang="en-US" sz="2000" smtClean="0">
                <a:latin typeface="+mj-lt"/>
              </a:rPr>
              <a:t>Spring 2015)</a:t>
            </a:r>
            <a:endParaRPr lang="en-US" sz="2000" dirty="0">
              <a:latin typeface="+mj-lt"/>
            </a:endParaRPr>
          </a:p>
        </p:txBody>
      </p:sp>
      <p:sp>
        <p:nvSpPr>
          <p:cNvPr id="4" name="Text Placeholder 3"/>
          <p:cNvSpPr>
            <a:spLocks noGrp="1"/>
          </p:cNvSpPr>
          <p:nvPr>
            <p:ph type="body" sz="quarter" idx="11"/>
          </p:nvPr>
        </p:nvSpPr>
        <p:spPr>
          <a:xfrm flipV="1">
            <a:off x="457200" y="6077527"/>
            <a:ext cx="8229600" cy="92364"/>
          </a:xfrm>
        </p:spPr>
        <p:txBody>
          <a:bodyPr/>
          <a:lstStyle/>
          <a:p>
            <a:endParaRPr lang="en-US" dirty="0"/>
          </a:p>
        </p:txBody>
      </p:sp>
      <p:sp>
        <p:nvSpPr>
          <p:cNvPr id="5" name="Text Placeholder 4"/>
          <p:cNvSpPr>
            <a:spLocks noGrp="1"/>
          </p:cNvSpPr>
          <p:nvPr>
            <p:ph type="body" sz="quarter" idx="12"/>
          </p:nvPr>
        </p:nvSpPr>
        <p:spPr>
          <a:xfrm>
            <a:off x="27459" y="6458579"/>
            <a:ext cx="3667085"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21831438"/>
              </p:ext>
            </p:extLst>
          </p:nvPr>
        </p:nvGraphicFramePr>
        <p:xfrm>
          <a:off x="434110" y="1999932"/>
          <a:ext cx="8268853" cy="3855923"/>
        </p:xfrm>
        <a:graphic>
          <a:graphicData uri="http://schemas.openxmlformats.org/drawingml/2006/table">
            <a:tbl>
              <a:tblPr>
                <a:tableStyleId>{5C22544A-7EE6-4342-B048-85BDC9FD1C3A}</a:tableStyleId>
              </a:tblPr>
              <a:tblGrid>
                <a:gridCol w="3236469"/>
                <a:gridCol w="1103970"/>
                <a:gridCol w="860237"/>
                <a:gridCol w="1103970"/>
                <a:gridCol w="860237"/>
                <a:gridCol w="1103970"/>
              </a:tblGrid>
              <a:tr h="385495">
                <a:tc gridSpan="6">
                  <a:txBody>
                    <a:bodyPr/>
                    <a:lstStyle/>
                    <a:p>
                      <a:pPr algn="ctr" fontAlgn="b"/>
                      <a:r>
                        <a:rPr lang="en-US" sz="1800" u="none" strike="noStrike" dirty="0">
                          <a:solidFill>
                            <a:schemeClr val="bg1"/>
                          </a:solidFill>
                          <a:effectLst/>
                        </a:rPr>
                        <a:t>New Freshmen with Fall 2014 GPA 1.00-1.49 Retention Rates</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958">
                <a:tc>
                  <a:txBody>
                    <a:bodyPr/>
                    <a:lstStyle/>
                    <a:p>
                      <a:pPr algn="l" fontAlgn="b"/>
                      <a:r>
                        <a:rPr lang="en-US" sz="1600" u="none" strike="noStrike" dirty="0">
                          <a:effectLst/>
                        </a:rPr>
                        <a:t>Spring 2014 UNIV 150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80958">
                <a:tc>
                  <a:txBody>
                    <a:bodyPr/>
                    <a:lstStyle/>
                    <a:p>
                      <a:pPr algn="l" fontAlgn="b"/>
                      <a:r>
                        <a:rPr lang="en-US" sz="1600" u="none" strike="noStrike" dirty="0">
                          <a:effectLst/>
                        </a:rPr>
                        <a:t>Passed UNIV 150 (with C or above)</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79.0%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58.1%</a:t>
                      </a:r>
                      <a:endParaRPr lang="en-US" sz="1600" b="0" i="0" u="none" strike="noStrike">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a:effectLst/>
                        </a:rPr>
                        <a:t>Did not pass UNIV 150 (D, F, 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15.8%</a:t>
                      </a:r>
                      <a:endParaRPr lang="en-US" sz="1600" b="0" i="0" u="none" strike="noStrike">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a:effectLst/>
                        </a:rPr>
                        <a:t>Did not enroll in UNIV 150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54.1%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35.1%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29.7%</a:t>
                      </a:r>
                      <a:endParaRPr lang="en-US" sz="1600" b="0" i="0" u="none" strike="noStrike" dirty="0">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x</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x</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85.6%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55.1%</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42.4%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7535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385495">
                <a:tc gridSpan="6">
                  <a:txBody>
                    <a:bodyPr/>
                    <a:lstStyle/>
                    <a:p>
                      <a:pPr algn="ctr" fontAlgn="b"/>
                      <a:r>
                        <a:rPr lang="en-US" sz="1800" u="none" strike="noStrike" dirty="0">
                          <a:solidFill>
                            <a:schemeClr val="bg1"/>
                          </a:solidFill>
                          <a:effectLst/>
                        </a:rPr>
                        <a:t>New Freshmen with Fall 2014 GPA 1.50-1.99 Retention Rates</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958">
                <a:tc>
                  <a:txBody>
                    <a:bodyPr/>
                    <a:lstStyle/>
                    <a:p>
                      <a:pPr algn="l" fontAlgn="b"/>
                      <a:r>
                        <a:rPr lang="en-US" sz="1600" u="none" strike="noStrike" dirty="0" smtClean="0">
                          <a:effectLst/>
                        </a:rPr>
                        <a:t>Spring </a:t>
                      </a:r>
                      <a:r>
                        <a:rPr lang="en-US" sz="1600" u="none" strike="noStrike" dirty="0">
                          <a:effectLst/>
                        </a:rPr>
                        <a:t>2014 UNIV 150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2014</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Fall 2015</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Spring 2016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80958">
                <a:tc>
                  <a:txBody>
                    <a:bodyPr/>
                    <a:lstStyle/>
                    <a:p>
                      <a:pPr algn="l" fontAlgn="b"/>
                      <a:r>
                        <a:rPr lang="en-US" sz="1600" u="none" strike="noStrike" dirty="0">
                          <a:effectLst/>
                        </a:rPr>
                        <a:t>Passed UNIV 150 (with C or above</a:t>
                      </a:r>
                      <a:r>
                        <a:rPr lang="en-US" sz="1600" u="none" strike="noStrike" dirty="0" smtClean="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90.6%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78.1%</a:t>
                      </a:r>
                      <a:endParaRPr lang="en-US" sz="1600" b="0" i="0" u="none" strike="noStrike" dirty="0">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a:effectLst/>
                        </a:rPr>
                        <a:t>Did not pass UNIV 150 (D, F, W)</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x</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33.3%</a:t>
                      </a:r>
                      <a:endParaRPr lang="en-US" sz="1600" b="0" i="0" u="none" strike="noStrike" dirty="0">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a:effectLst/>
                        </a:rPr>
                        <a:t>Did not enroll in UNIV 150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x</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89.4%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62.4%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51.8%</a:t>
                      </a:r>
                      <a:endParaRPr lang="en-US" sz="1600" b="0" i="0" u="none" strike="noStrike" dirty="0">
                        <a:solidFill>
                          <a:srgbClr val="000000"/>
                        </a:solidFill>
                        <a:effectLst/>
                        <a:latin typeface="Calibri" panose="020F0502020204030204" pitchFamily="34" charset="0"/>
                      </a:endParaRPr>
                    </a:p>
                  </a:txBody>
                  <a:tcPr marL="9525" marR="9525" marT="9525" marB="0" anchor="b"/>
                </a:tc>
              </a:tr>
              <a:tr h="280958">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x</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x</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91.6%</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67.0%</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55.9%</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bl>
          </a:graphicData>
        </a:graphic>
      </p:graphicFrame>
      <p:sp>
        <p:nvSpPr>
          <p:cNvPr id="7" name="Oval 6"/>
          <p:cNvSpPr/>
          <p:nvPr/>
        </p:nvSpPr>
        <p:spPr>
          <a:xfrm>
            <a:off x="6770254" y="2632364"/>
            <a:ext cx="775855" cy="360218"/>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770254" y="4664364"/>
            <a:ext cx="775855" cy="415636"/>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0170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 (continued):</a:t>
            </a:r>
            <a:endParaRPr lang="en-US" dirty="0">
              <a:latin typeface="+mj-lt"/>
            </a:endParaRPr>
          </a:p>
        </p:txBody>
      </p:sp>
      <p:sp>
        <p:nvSpPr>
          <p:cNvPr id="3" name="Text Placeholder 2"/>
          <p:cNvSpPr>
            <a:spLocks noGrp="1"/>
          </p:cNvSpPr>
          <p:nvPr>
            <p:ph type="body" sz="quarter" idx="10"/>
          </p:nvPr>
        </p:nvSpPr>
        <p:spPr>
          <a:xfrm>
            <a:off x="457200" y="1433513"/>
            <a:ext cx="8229600" cy="4486996"/>
          </a:xfrm>
        </p:spPr>
        <p:txBody>
          <a:bodyPr/>
          <a:lstStyle/>
          <a:p>
            <a:pPr marL="342900" indent="-342900">
              <a:buFont typeface="+mj-lt"/>
              <a:buAutoNum type="arabicPeriod" startAt="6"/>
            </a:pPr>
            <a:r>
              <a:rPr lang="en-US" sz="2400" dirty="0" smtClean="0">
                <a:latin typeface="+mj-lt"/>
              </a:rPr>
              <a:t>Advise students to </a:t>
            </a:r>
            <a:r>
              <a:rPr lang="en-US" sz="2400" i="1" u="sng" dirty="0" smtClean="0">
                <a:latin typeface="+mj-lt"/>
              </a:rPr>
              <a:t>withdraw from Radford University</a:t>
            </a:r>
            <a:r>
              <a:rPr lang="en-US" sz="2400" dirty="0" smtClean="0">
                <a:latin typeface="+mj-lt"/>
              </a:rPr>
              <a:t> if their midterms are universally bad. (This obviously is not a retention strategy, but it is the right thing to do.)</a:t>
            </a:r>
            <a:endParaRPr lang="en-US" sz="2400" dirty="0">
              <a:latin typeface="+mj-lt"/>
            </a:endParaRPr>
          </a:p>
        </p:txBody>
      </p:sp>
      <p:sp>
        <p:nvSpPr>
          <p:cNvPr id="4" name="Text Placeholder 3"/>
          <p:cNvSpPr>
            <a:spLocks noGrp="1"/>
          </p:cNvSpPr>
          <p:nvPr>
            <p:ph type="body" sz="quarter" idx="11"/>
          </p:nvPr>
        </p:nvSpPr>
        <p:spPr>
          <a:xfrm flipV="1">
            <a:off x="457200" y="6253017"/>
            <a:ext cx="8229600" cy="83127"/>
          </a:xfrm>
        </p:spPr>
        <p:txBody>
          <a:bodyPr/>
          <a:lstStyle/>
          <a:p>
            <a:endParaRPr lang="en-US" dirty="0"/>
          </a:p>
        </p:txBody>
      </p:sp>
      <p:sp>
        <p:nvSpPr>
          <p:cNvPr id="5" name="Text Placeholder 4"/>
          <p:cNvSpPr>
            <a:spLocks noGrp="1"/>
          </p:cNvSpPr>
          <p:nvPr>
            <p:ph type="body" sz="quarter" idx="12"/>
          </p:nvPr>
        </p:nvSpPr>
        <p:spPr>
          <a:xfrm>
            <a:off x="27459" y="6458579"/>
            <a:ext cx="4840105"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21918862"/>
              </p:ext>
            </p:extLst>
          </p:nvPr>
        </p:nvGraphicFramePr>
        <p:xfrm>
          <a:off x="895927" y="2641603"/>
          <a:ext cx="7352146" cy="3278907"/>
        </p:xfrm>
        <a:graphic>
          <a:graphicData uri="http://schemas.openxmlformats.org/drawingml/2006/table">
            <a:tbl>
              <a:tblPr>
                <a:tableStyleId>{5C22544A-7EE6-4342-B048-85BDC9FD1C3A}</a:tableStyleId>
              </a:tblPr>
              <a:tblGrid>
                <a:gridCol w="728736"/>
                <a:gridCol w="534408"/>
                <a:gridCol w="744932"/>
                <a:gridCol w="825902"/>
                <a:gridCol w="947358"/>
                <a:gridCol w="910921"/>
                <a:gridCol w="910921"/>
                <a:gridCol w="858290"/>
                <a:gridCol w="890678"/>
              </a:tblGrid>
              <a:tr h="500396">
                <a:tc gridSpan="9">
                  <a:txBody>
                    <a:bodyPr/>
                    <a:lstStyle/>
                    <a:p>
                      <a:pPr algn="ctr" fontAlgn="b"/>
                      <a:r>
                        <a:rPr lang="en-US" sz="2400" u="none" strike="noStrike" dirty="0">
                          <a:solidFill>
                            <a:schemeClr val="bg1"/>
                          </a:solidFill>
                          <a:effectLst/>
                        </a:rPr>
                        <a:t>Below 1.0 At Mid-Term</a:t>
                      </a:r>
                      <a:endParaRPr lang="en-US" sz="2400" b="1"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4811">
                <a:tc>
                  <a:txBody>
                    <a:bodyPr/>
                    <a:lstStyle/>
                    <a:p>
                      <a:pPr algn="l" fontAlgn="b"/>
                      <a:r>
                        <a:rPr lang="en-US" sz="1400" u="none" strike="noStrike" dirty="0">
                          <a:effectLst/>
                        </a:rPr>
                        <a:t>Term</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Count</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Good</a:t>
                      </a:r>
                      <a:br>
                        <a:rPr lang="en-US" sz="1400" u="none" strike="noStrike" dirty="0">
                          <a:effectLst/>
                        </a:rPr>
                      </a:br>
                      <a:r>
                        <a:rPr lang="en-US" sz="1400" u="none" strike="noStrike" dirty="0">
                          <a:effectLst/>
                        </a:rPr>
                        <a:t>Standing</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Probation</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Suspension</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Withdrew</a:t>
                      </a:r>
                      <a:br>
                        <a:rPr lang="en-US" sz="1400" u="none" strike="noStrike" dirty="0">
                          <a:effectLst/>
                        </a:rPr>
                      </a:br>
                      <a:r>
                        <a:rPr lang="en-US" sz="1400" u="none" strike="noStrike" dirty="0">
                          <a:effectLst/>
                        </a:rPr>
                        <a:t>None</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Withdrew</a:t>
                      </a:r>
                      <a:br>
                        <a:rPr lang="en-US" sz="1400" u="none" strike="noStrike" dirty="0">
                          <a:effectLst/>
                        </a:rPr>
                      </a:br>
                      <a:r>
                        <a:rPr lang="en-US" sz="1400" u="none" strike="noStrike" dirty="0">
                          <a:effectLst/>
                        </a:rPr>
                        <a:t>Some</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a:effectLst/>
                        </a:rPr>
                        <a:t>Withdrew</a:t>
                      </a:r>
                      <a:br>
                        <a:rPr lang="en-US" sz="1400" u="none" strike="noStrike">
                          <a:effectLst/>
                        </a:rPr>
                      </a:br>
                      <a:r>
                        <a:rPr lang="en-US" sz="1400" u="none" strike="noStrike">
                          <a:effectLst/>
                        </a:rPr>
                        <a:t>All</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Graduated</a:t>
                      </a:r>
                      <a:br>
                        <a:rPr lang="en-US" sz="1400" u="none" strike="noStrike" dirty="0">
                          <a:effectLst/>
                        </a:rPr>
                      </a:br>
                      <a:r>
                        <a:rPr lang="en-US" sz="1400" u="none" strike="noStrike" dirty="0">
                          <a:effectLst/>
                        </a:rPr>
                        <a:t>6 Years</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32370">
                <a:tc>
                  <a:txBody>
                    <a:bodyPr/>
                    <a:lstStyle/>
                    <a:p>
                      <a:pPr algn="l" fontAlgn="b"/>
                      <a:r>
                        <a:rPr lang="en-US" sz="1400" u="none" strike="noStrike">
                          <a:effectLst/>
                        </a:rPr>
                        <a:t>Fall 2005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 (9.5%)</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2006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 (5.2%)</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2007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 (5.2%)</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2008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 (13.3%)</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2009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4 (20.0%)</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2013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232370">
                <a:tc>
                  <a:txBody>
                    <a:bodyPr/>
                    <a:lstStyle/>
                    <a:p>
                      <a:pPr algn="l" fontAlgn="b"/>
                      <a:r>
                        <a:rPr lang="en-US" sz="1400" u="none" strike="noStrike">
                          <a:effectLst/>
                        </a:rPr>
                        <a:t>Fall 2014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8" name="Rounded Rectangle 7"/>
          <p:cNvSpPr/>
          <p:nvPr/>
        </p:nvSpPr>
        <p:spPr>
          <a:xfrm>
            <a:off x="2900219" y="5712797"/>
            <a:ext cx="1828800" cy="207712"/>
          </a:xfrm>
          <a:prstGeom prst="roundRect">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690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j-lt"/>
              </a:rPr>
              <a:t>Recommendations (continued):</a:t>
            </a:r>
            <a:endParaRPr lang="en-US" dirty="0">
              <a:latin typeface="+mj-lt"/>
            </a:endParaRPr>
          </a:p>
        </p:txBody>
      </p:sp>
      <p:sp>
        <p:nvSpPr>
          <p:cNvPr id="3" name="Text Placeholder 2"/>
          <p:cNvSpPr>
            <a:spLocks noGrp="1"/>
          </p:cNvSpPr>
          <p:nvPr>
            <p:ph type="body" sz="quarter" idx="10"/>
          </p:nvPr>
        </p:nvSpPr>
        <p:spPr>
          <a:xfrm>
            <a:off x="457200" y="1291253"/>
            <a:ext cx="8229600" cy="4839794"/>
          </a:xfrm>
        </p:spPr>
        <p:txBody>
          <a:bodyPr/>
          <a:lstStyle/>
          <a:p>
            <a:pPr marL="342900" indent="-342900">
              <a:buFont typeface="+mj-lt"/>
              <a:buAutoNum type="arabicPeriod" startAt="7"/>
            </a:pPr>
            <a:r>
              <a:rPr lang="en-US" sz="2400" dirty="0" smtClean="0">
                <a:latin typeface="+mj-lt"/>
              </a:rPr>
              <a:t>Require UNIV 100 for all freshmen, or at least for those in the bottom 25% of high school GPAs and for late admits.</a:t>
            </a:r>
          </a:p>
          <a:p>
            <a:pPr marL="342900" indent="-342900">
              <a:buFont typeface="+mj-lt"/>
              <a:buAutoNum type="arabicPeriod" startAt="7"/>
            </a:pPr>
            <a:r>
              <a:rPr lang="en-US" sz="2400" dirty="0" smtClean="0">
                <a:latin typeface="+mj-lt"/>
              </a:rPr>
              <a:t>Discontinue restrictive major change policies.</a:t>
            </a:r>
          </a:p>
          <a:p>
            <a:pPr marL="342900" indent="-342900">
              <a:buFont typeface="+mj-lt"/>
              <a:buAutoNum type="arabicPeriod" startAt="7"/>
            </a:pPr>
            <a:r>
              <a:rPr lang="en-US" sz="2400" dirty="0" smtClean="0">
                <a:latin typeface="+mj-lt"/>
              </a:rPr>
              <a:t>Involve families by reactivating the electronic family newsletter and changing the FERPA waiver to make it “proactive.”</a:t>
            </a:r>
          </a:p>
          <a:p>
            <a:pPr marL="342900" indent="-342900">
              <a:buFont typeface="+mj-lt"/>
              <a:buAutoNum type="arabicPeriod" startAt="7"/>
            </a:pPr>
            <a:r>
              <a:rPr lang="en-US" sz="2400" dirty="0" smtClean="0">
                <a:latin typeface="+mj-lt"/>
              </a:rPr>
              <a:t>Implement a University-wide attendance policy for 100-level courses.</a:t>
            </a:r>
          </a:p>
          <a:p>
            <a:pPr marL="342900" indent="-342900">
              <a:buFont typeface="+mj-lt"/>
              <a:buAutoNum type="arabicPeriod" startAt="7"/>
            </a:pPr>
            <a:r>
              <a:rPr lang="en-US" sz="2400" dirty="0" smtClean="0">
                <a:latin typeface="+mj-lt"/>
              </a:rPr>
              <a:t>Connect freshmen earlier to information about potential careers.</a:t>
            </a:r>
          </a:p>
          <a:p>
            <a:pPr marL="342900" indent="-342900">
              <a:buFont typeface="+mj-lt"/>
              <a:buAutoNum type="arabicPeriod" startAt="7"/>
            </a:pPr>
            <a:r>
              <a:rPr lang="en-US" sz="2400" dirty="0" smtClean="0">
                <a:latin typeface="+mj-lt"/>
              </a:rPr>
              <a:t>Implement a long-range plan to staff advising centers such that all freshmen are advised by professional advisors.</a:t>
            </a:r>
          </a:p>
          <a:p>
            <a:pPr marL="342900" indent="-342900">
              <a:buFont typeface="+mj-lt"/>
              <a:buAutoNum type="arabicPeriod" startAt="7"/>
            </a:pPr>
            <a:endParaRPr lang="en-US" sz="2400" dirty="0">
              <a:latin typeface="+mj-lt"/>
            </a:endParaRPr>
          </a:p>
        </p:txBody>
      </p:sp>
      <p:sp>
        <p:nvSpPr>
          <p:cNvPr id="4" name="Text Placeholder 3"/>
          <p:cNvSpPr>
            <a:spLocks noGrp="1"/>
          </p:cNvSpPr>
          <p:nvPr>
            <p:ph type="body" sz="quarter" idx="11"/>
          </p:nvPr>
        </p:nvSpPr>
        <p:spPr>
          <a:xfrm flipV="1">
            <a:off x="457200" y="6271953"/>
            <a:ext cx="8229600" cy="45719"/>
          </a:xfrm>
        </p:spPr>
        <p:txBody>
          <a:bodyPr/>
          <a:lstStyle/>
          <a:p>
            <a:endParaRPr lang="en-US" dirty="0"/>
          </a:p>
        </p:txBody>
      </p:sp>
      <p:sp>
        <p:nvSpPr>
          <p:cNvPr id="5" name="Text Placeholder 4"/>
          <p:cNvSpPr>
            <a:spLocks noGrp="1"/>
          </p:cNvSpPr>
          <p:nvPr>
            <p:ph type="body" sz="quarter" idx="12"/>
          </p:nvPr>
        </p:nvSpPr>
        <p:spPr>
          <a:xfrm>
            <a:off x="27460" y="6458579"/>
            <a:ext cx="3685558"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423400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j-lt"/>
              </a:rPr>
              <a:t>Recommendations (continued</a:t>
            </a:r>
            <a:r>
              <a:rPr lang="en-US" dirty="0" smtClean="0">
                <a:latin typeface="+mj-lt"/>
              </a:rPr>
              <a:t>):</a:t>
            </a:r>
            <a:endParaRPr lang="en-US" dirty="0">
              <a:latin typeface="+mj-lt"/>
            </a:endParaRPr>
          </a:p>
        </p:txBody>
      </p:sp>
      <p:sp>
        <p:nvSpPr>
          <p:cNvPr id="3" name="Text Placeholder 2"/>
          <p:cNvSpPr>
            <a:spLocks noGrp="1"/>
          </p:cNvSpPr>
          <p:nvPr>
            <p:ph type="body" sz="quarter" idx="10"/>
          </p:nvPr>
        </p:nvSpPr>
        <p:spPr>
          <a:xfrm>
            <a:off x="457200" y="2013527"/>
            <a:ext cx="8229600" cy="3805382"/>
          </a:xfrm>
        </p:spPr>
        <p:txBody>
          <a:bodyPr/>
          <a:lstStyle/>
          <a:p>
            <a:pPr marL="342900" indent="-342900">
              <a:buFont typeface="+mj-lt"/>
              <a:buAutoNum type="arabicPeriod" startAt="13"/>
            </a:pPr>
            <a:r>
              <a:rPr lang="en-US" sz="2400" dirty="0" smtClean="0">
                <a:latin typeface="+mj-lt"/>
              </a:rPr>
              <a:t>Implement “Starfish” to its fullest capacities as soon as feasible.</a:t>
            </a:r>
          </a:p>
          <a:p>
            <a:pPr marL="342900" indent="-342900">
              <a:buFont typeface="+mj-lt"/>
              <a:buAutoNum type="arabicPeriod" startAt="13"/>
            </a:pPr>
            <a:r>
              <a:rPr lang="en-US" sz="2400" dirty="0" smtClean="0">
                <a:latin typeface="+mj-lt"/>
              </a:rPr>
              <a:t>Arrange for full-time, tenure-track faculty—not adjuncts or teaching assistants—to teach more freshman-level courses, especially introductory courses for their majors.</a:t>
            </a:r>
            <a:endParaRPr lang="en-US" sz="2400" dirty="0" smtClean="0"/>
          </a:p>
          <a:p>
            <a:pPr marL="342900" indent="-342900">
              <a:buFont typeface="+mj-lt"/>
              <a:buAutoNum type="arabicPeriod" startAt="13"/>
            </a:pPr>
            <a:r>
              <a:rPr lang="en-US" sz="2400" dirty="0" smtClean="0">
                <a:latin typeface="+mj-lt"/>
              </a:rPr>
              <a:t>Through </a:t>
            </a:r>
            <a:r>
              <a:rPr lang="en-US" sz="2400" dirty="0">
                <a:latin typeface="+mj-lt"/>
              </a:rPr>
              <a:t>faculty development, help faculty assigned to teach 100-level classes understand the special challenges and rewards of teaching college freshmen.</a:t>
            </a:r>
          </a:p>
          <a:p>
            <a:pPr marL="342900" indent="-342900">
              <a:buFont typeface="+mj-lt"/>
              <a:buAutoNum type="arabicPeriod" startAt="13"/>
            </a:pPr>
            <a:endParaRPr lang="en-US" sz="2400" dirty="0">
              <a:latin typeface="+mj-lt"/>
            </a:endParaRPr>
          </a:p>
        </p:txBody>
      </p:sp>
      <p:sp>
        <p:nvSpPr>
          <p:cNvPr id="4" name="Text Placeholder 3"/>
          <p:cNvSpPr>
            <a:spLocks noGrp="1"/>
          </p:cNvSpPr>
          <p:nvPr>
            <p:ph type="body" sz="quarter" idx="11"/>
          </p:nvPr>
        </p:nvSpPr>
        <p:spPr>
          <a:xfrm flipV="1">
            <a:off x="457200" y="5961169"/>
            <a:ext cx="8229600" cy="144065"/>
          </a:xfrm>
        </p:spPr>
        <p:txBody>
          <a:bodyPr/>
          <a:lstStyle/>
          <a:p>
            <a:endParaRPr lang="en-US" dirty="0"/>
          </a:p>
        </p:txBody>
      </p:sp>
      <p:sp>
        <p:nvSpPr>
          <p:cNvPr id="5" name="Text Placeholder 4"/>
          <p:cNvSpPr>
            <a:spLocks noGrp="1"/>
          </p:cNvSpPr>
          <p:nvPr>
            <p:ph type="body" sz="quarter" idx="12"/>
          </p:nvPr>
        </p:nvSpPr>
        <p:spPr>
          <a:xfrm>
            <a:off x="27459" y="6458579"/>
            <a:ext cx="3657849"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4227243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4"/>
            <a:ext cx="8229600" cy="1198888"/>
          </a:xfrm>
        </p:spPr>
        <p:txBody>
          <a:bodyPr/>
          <a:lstStyle/>
          <a:p>
            <a:pPr algn="ctr"/>
            <a:r>
              <a:rPr lang="en-US" dirty="0" smtClean="0">
                <a:latin typeface="+mj-lt"/>
              </a:rPr>
              <a:t>We Must Also Recruit and Retain Outstanding Students!</a:t>
            </a:r>
            <a:endParaRPr lang="en-US" dirty="0">
              <a:latin typeface="+mj-lt"/>
            </a:endParaRPr>
          </a:p>
        </p:txBody>
      </p:sp>
      <p:sp>
        <p:nvSpPr>
          <p:cNvPr id="3" name="Text Placeholder 2"/>
          <p:cNvSpPr>
            <a:spLocks noGrp="1"/>
          </p:cNvSpPr>
          <p:nvPr>
            <p:ph type="body" sz="quarter" idx="10"/>
          </p:nvPr>
        </p:nvSpPr>
        <p:spPr>
          <a:xfrm>
            <a:off x="457200" y="1433513"/>
            <a:ext cx="8229600" cy="4623641"/>
          </a:xfrm>
        </p:spPr>
        <p:txBody>
          <a:bodyPr/>
          <a:lstStyle/>
          <a:p>
            <a:r>
              <a:rPr lang="en-US" sz="2800" dirty="0" smtClean="0">
                <a:latin typeface="+mj-lt"/>
              </a:rPr>
              <a:t>Recruitment Questions:</a:t>
            </a:r>
          </a:p>
          <a:p>
            <a:pPr marL="1028700" lvl="1">
              <a:buFont typeface="Arial" panose="020B0604020202020204" pitchFamily="34" charset="0"/>
              <a:buChar char="•"/>
            </a:pPr>
            <a:r>
              <a:rPr lang="en-US" sz="2400" dirty="0" smtClean="0">
                <a:latin typeface="+mj-lt"/>
              </a:rPr>
              <a:t>Is there sufficient financial incentive for students to choose RU?  Our lower tuition is not sufficiently offset by availability of merit scholarships . . . Good students will not choose us if they receive more money to go elsewhere!</a:t>
            </a:r>
          </a:p>
          <a:p>
            <a:pPr marL="1028700" lvl="1">
              <a:buFont typeface="Arial" panose="020B0604020202020204" pitchFamily="34" charset="0"/>
              <a:buChar char="•"/>
            </a:pPr>
            <a:r>
              <a:rPr lang="en-US" sz="2400" dirty="0" smtClean="0">
                <a:latin typeface="+mj-lt"/>
              </a:rPr>
              <a:t>Can we expand the Honors Academy? Have we made the new criteria too restrictive?</a:t>
            </a:r>
          </a:p>
          <a:p>
            <a:pPr marL="1028700" lvl="1">
              <a:buFont typeface="Arial" panose="020B0604020202020204" pitchFamily="34" charset="0"/>
              <a:buChar char="•"/>
            </a:pPr>
            <a:r>
              <a:rPr lang="en-US" sz="2400" dirty="0" smtClean="0">
                <a:latin typeface="+mj-lt"/>
              </a:rPr>
              <a:t>Are we doing everything we can to support the Office of Admissions?  James and his staff need our full commitment and support, as well as our facilities and our participation in recruitment activities.</a:t>
            </a:r>
            <a:endParaRPr lang="en-US" sz="2400" dirty="0">
              <a:latin typeface="+mj-lt"/>
            </a:endParaRPr>
          </a:p>
        </p:txBody>
      </p:sp>
      <p:sp>
        <p:nvSpPr>
          <p:cNvPr id="4" name="Text Placeholder 3"/>
          <p:cNvSpPr>
            <a:spLocks noGrp="1"/>
          </p:cNvSpPr>
          <p:nvPr>
            <p:ph type="body" sz="quarter" idx="11"/>
          </p:nvPr>
        </p:nvSpPr>
        <p:spPr>
          <a:xfrm flipV="1">
            <a:off x="457200" y="6235007"/>
            <a:ext cx="8229600" cy="45719"/>
          </a:xfrm>
        </p:spPr>
        <p:txBody>
          <a:bodyPr/>
          <a:lstStyle/>
          <a:p>
            <a:endParaRPr lang="en-US" dirty="0"/>
          </a:p>
        </p:txBody>
      </p:sp>
      <p:sp>
        <p:nvSpPr>
          <p:cNvPr id="5" name="Text Placeholder 4"/>
          <p:cNvSpPr>
            <a:spLocks noGrp="1"/>
          </p:cNvSpPr>
          <p:nvPr>
            <p:ph type="body" sz="quarter" idx="12"/>
          </p:nvPr>
        </p:nvSpPr>
        <p:spPr>
          <a:xfrm>
            <a:off x="27460" y="6458579"/>
            <a:ext cx="3731740"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2612975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189652"/>
          </a:xfrm>
        </p:spPr>
        <p:txBody>
          <a:bodyPr/>
          <a:lstStyle/>
          <a:p>
            <a:pPr algn="ctr"/>
            <a:r>
              <a:rPr lang="en-US" dirty="0">
                <a:latin typeface="+mj-lt"/>
              </a:rPr>
              <a:t>We Must Also Recruit and Retain Outstanding </a:t>
            </a:r>
            <a:r>
              <a:rPr lang="en-US" dirty="0" smtClean="0">
                <a:latin typeface="+mj-lt"/>
              </a:rPr>
              <a:t>Students!</a:t>
            </a:r>
            <a:endParaRPr lang="en-US" dirty="0">
              <a:latin typeface="+mj-lt"/>
            </a:endParaRPr>
          </a:p>
        </p:txBody>
      </p:sp>
      <p:sp>
        <p:nvSpPr>
          <p:cNvPr id="3" name="Text Placeholder 2"/>
          <p:cNvSpPr>
            <a:spLocks noGrp="1"/>
          </p:cNvSpPr>
          <p:nvPr>
            <p:ph type="body" sz="quarter" idx="10"/>
          </p:nvPr>
        </p:nvSpPr>
        <p:spPr>
          <a:xfrm>
            <a:off x="457200" y="1200727"/>
            <a:ext cx="8229600" cy="4745591"/>
          </a:xfrm>
        </p:spPr>
        <p:txBody>
          <a:bodyPr/>
          <a:lstStyle/>
          <a:p>
            <a:r>
              <a:rPr lang="en-US" sz="2800" dirty="0" smtClean="0">
                <a:latin typeface="+mj-lt"/>
              </a:rPr>
              <a:t>Retention: We lose too many good students: </a:t>
            </a:r>
          </a:p>
        </p:txBody>
      </p:sp>
      <p:sp>
        <p:nvSpPr>
          <p:cNvPr id="4" name="Text Placeholder 3"/>
          <p:cNvSpPr>
            <a:spLocks noGrp="1"/>
          </p:cNvSpPr>
          <p:nvPr>
            <p:ph type="body" sz="quarter" idx="11"/>
          </p:nvPr>
        </p:nvSpPr>
        <p:spPr>
          <a:xfrm>
            <a:off x="457200" y="4322617"/>
            <a:ext cx="8229600" cy="1995056"/>
          </a:xfrm>
        </p:spPr>
        <p:txBody>
          <a:bodyPr/>
          <a:lstStyle/>
          <a:p>
            <a:r>
              <a:rPr lang="en-US" sz="2200" b="1" dirty="0" smtClean="0">
                <a:latin typeface="+mj-lt"/>
              </a:rPr>
              <a:t>We must connect good students as early as possible with their major curricula, faculty, departments, schools, and colleges.</a:t>
            </a:r>
          </a:p>
          <a:p>
            <a:r>
              <a:rPr lang="en-US" sz="2200" b="1" dirty="0" smtClean="0">
                <a:latin typeface="+mj-lt"/>
              </a:rPr>
              <a:t>We must connect good students to High </a:t>
            </a:r>
            <a:r>
              <a:rPr lang="en-US" sz="2200" b="1" dirty="0">
                <a:latin typeface="+mj-lt"/>
              </a:rPr>
              <a:t>I</a:t>
            </a:r>
            <a:r>
              <a:rPr lang="en-US" sz="2200" b="1" dirty="0" smtClean="0">
                <a:latin typeface="+mj-lt"/>
              </a:rPr>
              <a:t>mpact Practices designed to engage and challenge them.</a:t>
            </a:r>
          </a:p>
          <a:p>
            <a:r>
              <a:rPr lang="en-US" sz="2200" b="1" dirty="0" smtClean="0">
                <a:latin typeface="+mj-lt"/>
              </a:rPr>
              <a:t>We must offer incentives for outstanding students to stay.</a:t>
            </a:r>
            <a:endParaRPr lang="en-US" sz="2200" b="1" dirty="0">
              <a:latin typeface="+mj-lt"/>
            </a:endParaRPr>
          </a:p>
        </p:txBody>
      </p:sp>
      <p:sp>
        <p:nvSpPr>
          <p:cNvPr id="5" name="Text Placeholder 4"/>
          <p:cNvSpPr>
            <a:spLocks noGrp="1"/>
          </p:cNvSpPr>
          <p:nvPr>
            <p:ph type="body" sz="quarter" idx="12"/>
          </p:nvPr>
        </p:nvSpPr>
        <p:spPr>
          <a:xfrm>
            <a:off x="27460" y="6458579"/>
            <a:ext cx="3676322"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59017668"/>
              </p:ext>
            </p:extLst>
          </p:nvPr>
        </p:nvGraphicFramePr>
        <p:xfrm>
          <a:off x="572656" y="1736435"/>
          <a:ext cx="8114142" cy="2586181"/>
        </p:xfrm>
        <a:graphic>
          <a:graphicData uri="http://schemas.openxmlformats.org/drawingml/2006/table">
            <a:tbl>
              <a:tblPr>
                <a:tableStyleId>{5C22544A-7EE6-4342-B048-85BDC9FD1C3A}</a:tableStyleId>
              </a:tblPr>
              <a:tblGrid>
                <a:gridCol w="825167"/>
                <a:gridCol w="687639"/>
                <a:gridCol w="825167"/>
                <a:gridCol w="825167"/>
                <a:gridCol w="825167"/>
                <a:gridCol w="825167"/>
                <a:gridCol w="825167"/>
                <a:gridCol w="825167"/>
                <a:gridCol w="825167"/>
                <a:gridCol w="825167"/>
              </a:tblGrid>
              <a:tr h="376636">
                <a:tc gridSpan="10">
                  <a:txBody>
                    <a:bodyPr/>
                    <a:lstStyle/>
                    <a:p>
                      <a:pPr algn="ctr" fontAlgn="b"/>
                      <a:r>
                        <a:rPr lang="en-US" sz="2400" u="none" strike="noStrike" dirty="0">
                          <a:solidFill>
                            <a:schemeClr val="bg1"/>
                          </a:solidFill>
                          <a:effectLst/>
                        </a:rPr>
                        <a:t>Dean's List Retention Rate</a:t>
                      </a:r>
                      <a:endParaRPr lang="en-US" sz="2400" b="1" i="0" u="none" strike="noStrike" dirty="0">
                        <a:solidFill>
                          <a:schemeClr val="bg1"/>
                        </a:solidFill>
                        <a:effectLst/>
                        <a:latin typeface="Calibri" panose="020F0502020204030204" pitchFamily="34" charset="0"/>
                      </a:endParaRPr>
                    </a:p>
                  </a:txBody>
                  <a:tcPr marL="9525" marR="9525" marT="9525" marB="0" anchor="b">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505">
                <a:tc rowSpan="2">
                  <a:txBody>
                    <a:bodyPr/>
                    <a:lstStyle/>
                    <a:p>
                      <a:pPr algn="ctr" fontAlgn="b"/>
                      <a:r>
                        <a:rPr lang="en-US" sz="1400" u="none" strike="noStrike" dirty="0">
                          <a:effectLst/>
                        </a:rPr>
                        <a:t>Term</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rowSpan="2">
                  <a:txBody>
                    <a:bodyPr/>
                    <a:lstStyle/>
                    <a:p>
                      <a:pPr algn="ctr" fontAlgn="b"/>
                      <a:r>
                        <a:rPr lang="en-US" sz="1400" u="none" strike="noStrike" dirty="0">
                          <a:effectLst/>
                        </a:rPr>
                        <a:t>Cohort</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gridSpan="3">
                  <a:txBody>
                    <a:bodyPr/>
                    <a:lstStyle/>
                    <a:p>
                      <a:pPr algn="ctr" fontAlgn="b"/>
                      <a:r>
                        <a:rPr lang="en-US" sz="1400" u="none" strike="noStrike" dirty="0">
                          <a:effectLst/>
                        </a:rPr>
                        <a:t>Dean's List</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algn="ctr" fontAlgn="b"/>
                      <a:r>
                        <a:rPr lang="en-US" sz="1400" u="none" strike="noStrike" dirty="0">
                          <a:effectLst/>
                        </a:rPr>
                        <a:t>Good Standing (but not DL)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hMerge="1">
                  <a:txBody>
                    <a:bodyPr/>
                    <a:lstStyle/>
                    <a:p>
                      <a:endParaRPr lang="en-US"/>
                    </a:p>
                  </a:txBody>
                  <a:tcPr/>
                </a:tc>
                <a:tc gridSpan="2">
                  <a:txBody>
                    <a:bodyPr/>
                    <a:lstStyle/>
                    <a:p>
                      <a:pPr algn="ctr" fontAlgn="b"/>
                      <a:r>
                        <a:rPr lang="en-US" sz="1400" u="none" strike="noStrike">
                          <a:effectLst/>
                        </a:rPr>
                        <a:t>Difference</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hMerge="1">
                  <a:txBody>
                    <a:bodyPr/>
                    <a:lstStyle/>
                    <a:p>
                      <a:endParaRPr lang="en-US"/>
                    </a:p>
                  </a:txBody>
                  <a:tcPr/>
                </a:tc>
              </a:tr>
              <a:tr h="245505">
                <a:tc vMerge="1">
                  <a:txBody>
                    <a:bodyPr/>
                    <a:lstStyle/>
                    <a:p>
                      <a:endParaRPr lang="en-US"/>
                    </a:p>
                  </a:txBody>
                  <a:tcPr/>
                </a:tc>
                <a:tc vMerge="1">
                  <a:txBody>
                    <a:bodyPr/>
                    <a:lstStyle/>
                    <a:p>
                      <a:endParaRPr lang="en-US"/>
                    </a:p>
                  </a:txBody>
                  <a:tcPr/>
                </a:tc>
                <a:tc>
                  <a:txBody>
                    <a:bodyPr/>
                    <a:lstStyle/>
                    <a:p>
                      <a:pPr algn="ctr" fontAlgn="b"/>
                      <a:r>
                        <a:rPr lang="en-US" sz="1400" u="none" strike="noStrike">
                          <a:effectLst/>
                        </a:rPr>
                        <a:t>N</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Spring</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Fall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N</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Spring</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Fall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Spring</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400" u="none" strike="noStrike" dirty="0">
                          <a:effectLst/>
                        </a:rPr>
                        <a:t>Fall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r>
              <a:tr h="245505">
                <a:tc>
                  <a:txBody>
                    <a:bodyPr/>
                    <a:lstStyle/>
                    <a:p>
                      <a:pPr algn="l" fontAlgn="b"/>
                      <a:r>
                        <a:rPr lang="en-US" sz="1400" u="none" strike="noStrike">
                          <a:effectLst/>
                        </a:rPr>
                        <a:t>Fall 2008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1,875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470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1,181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95%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82%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2009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1,447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368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837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83%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1,837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505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1,042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81%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3</a:t>
                      </a:r>
                      <a:r>
                        <a:rPr lang="en-US" sz="1400" u="none" strike="noStrike" dirty="0" smtClean="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2,035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474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1,159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2,053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492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1,206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a:t>
                      </a:r>
                      <a:r>
                        <a:rPr lang="en-US" sz="1400" u="none" strike="noStrike" dirty="0" smtClean="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2013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1,986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1,074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a:t>
                      </a:r>
                      <a:r>
                        <a:rPr lang="en-US" sz="1400" u="none" strike="noStrike" dirty="0" smtClean="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45505">
                <a:tc>
                  <a:txBody>
                    <a:bodyPr/>
                    <a:lstStyle/>
                    <a:p>
                      <a:pPr algn="l" fontAlgn="b"/>
                      <a:r>
                        <a:rPr lang="en-US" sz="1400" u="none" strike="noStrike">
                          <a:effectLst/>
                        </a:rPr>
                        <a:t>Fall 2014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483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1,110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94%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3</a:t>
                      </a:r>
                      <a:r>
                        <a:rPr lang="en-US" sz="1400" u="none" strike="noStrike" dirty="0" smtClean="0">
                          <a:effectLst/>
                        </a:rPr>
                        <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73149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457200" y="1433513"/>
            <a:ext cx="8229600" cy="4679057"/>
          </a:xfrm>
        </p:spPr>
        <p:txBody>
          <a:bodyPr/>
          <a:lstStyle/>
          <a:p>
            <a:pPr algn="ctr"/>
            <a:endParaRPr lang="en-US" dirty="0" smtClean="0"/>
          </a:p>
          <a:p>
            <a:pPr algn="ctr"/>
            <a:endParaRPr lang="en-US" dirty="0"/>
          </a:p>
          <a:p>
            <a:pPr algn="ctr"/>
            <a:r>
              <a:rPr lang="en-US" sz="9600" dirty="0" smtClean="0">
                <a:solidFill>
                  <a:srgbClr val="BC0523"/>
                </a:solidFill>
                <a:latin typeface="+mj-lt"/>
              </a:rPr>
              <a:t>Questions?</a:t>
            </a:r>
          </a:p>
        </p:txBody>
      </p:sp>
      <p:sp>
        <p:nvSpPr>
          <p:cNvPr id="4" name="Text Placeholder 3"/>
          <p:cNvSpPr>
            <a:spLocks noGrp="1"/>
          </p:cNvSpPr>
          <p:nvPr>
            <p:ph type="body" sz="quarter" idx="11"/>
          </p:nvPr>
        </p:nvSpPr>
        <p:spPr>
          <a:xfrm flipV="1">
            <a:off x="457200" y="6262715"/>
            <a:ext cx="8229600" cy="45719"/>
          </a:xfrm>
        </p:spPr>
        <p:txBody>
          <a:bodyPr/>
          <a:lstStyle/>
          <a:p>
            <a:endParaRPr lang="en-US" dirty="0"/>
          </a:p>
        </p:txBody>
      </p:sp>
      <p:sp>
        <p:nvSpPr>
          <p:cNvPr id="5" name="Text Placeholder 4"/>
          <p:cNvSpPr>
            <a:spLocks noGrp="1"/>
          </p:cNvSpPr>
          <p:nvPr>
            <p:ph type="body" sz="quarter" idx="12"/>
          </p:nvPr>
        </p:nvSpPr>
        <p:spPr>
          <a:xfrm>
            <a:off x="27460" y="6458579"/>
            <a:ext cx="3685558"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1782284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mj-lt"/>
              </a:rPr>
              <a:t>Current Retention Issues</a:t>
            </a:r>
            <a:endParaRPr lang="en-US" sz="3600" dirty="0">
              <a:latin typeface="+mj-lt"/>
            </a:endParaRPr>
          </a:p>
        </p:txBody>
      </p:sp>
      <p:sp>
        <p:nvSpPr>
          <p:cNvPr id="3" name="Text Placeholder 2"/>
          <p:cNvSpPr>
            <a:spLocks noGrp="1"/>
          </p:cNvSpPr>
          <p:nvPr>
            <p:ph type="body" sz="quarter" idx="10"/>
          </p:nvPr>
        </p:nvSpPr>
        <p:spPr>
          <a:xfrm>
            <a:off x="457200" y="1433513"/>
            <a:ext cx="8229600" cy="4431578"/>
          </a:xfrm>
        </p:spPr>
        <p:txBody>
          <a:bodyPr/>
          <a:lstStyle/>
          <a:p>
            <a:r>
              <a:rPr lang="en-US" sz="3400" dirty="0" smtClean="0">
                <a:latin typeface="+mj-lt"/>
              </a:rPr>
              <a:t>2015-2016 Fall-to-Spring Retention Rates were the Lowest in 20 Years:</a:t>
            </a:r>
          </a:p>
          <a:p>
            <a:endParaRPr lang="en-US" sz="3400" dirty="0" smtClean="0">
              <a:latin typeface="+mj-lt"/>
            </a:endParaRPr>
          </a:p>
          <a:p>
            <a:endParaRPr lang="en-US" sz="3400" dirty="0">
              <a:latin typeface="+mj-lt"/>
            </a:endParaRPr>
          </a:p>
        </p:txBody>
      </p:sp>
      <p:sp>
        <p:nvSpPr>
          <p:cNvPr id="4" name="Text Placeholder 3"/>
          <p:cNvSpPr>
            <a:spLocks noGrp="1"/>
          </p:cNvSpPr>
          <p:nvPr>
            <p:ph type="body" sz="quarter" idx="11"/>
          </p:nvPr>
        </p:nvSpPr>
        <p:spPr>
          <a:xfrm>
            <a:off x="457200" y="4784436"/>
            <a:ext cx="8229600" cy="1459345"/>
          </a:xfrm>
        </p:spPr>
        <p:txBody>
          <a:bodyPr/>
          <a:lstStyle/>
          <a:p>
            <a:pPr marL="0" indent="0" algn="ctr">
              <a:buNone/>
            </a:pPr>
            <a:r>
              <a:rPr lang="en-US" sz="2200" b="1" dirty="0" smtClean="0">
                <a:latin typeface="+mj-lt"/>
              </a:rPr>
              <a:t>The </a:t>
            </a:r>
            <a:r>
              <a:rPr lang="en-US" sz="2200" b="1" dirty="0">
                <a:latin typeface="+mj-lt"/>
              </a:rPr>
              <a:t>average fall-to-spring retention rate for the Fall 2003-Fall 2012 cohorts was 90.6%.</a:t>
            </a:r>
          </a:p>
          <a:p>
            <a:pPr marL="0" indent="0">
              <a:buNone/>
            </a:pPr>
            <a:endParaRPr lang="en-US" dirty="0"/>
          </a:p>
          <a:p>
            <a:pPr marL="0" indent="0">
              <a:buNone/>
            </a:pPr>
            <a:r>
              <a:rPr lang="en-US" dirty="0" smtClean="0">
                <a:latin typeface="+mj-lt"/>
              </a:rPr>
              <a:t>Source for all data in presentation (unless otherwise indicated): RU Office of Institutional Research </a:t>
            </a:r>
            <a:endParaRPr lang="en-US" dirty="0">
              <a:latin typeface="+mj-lt"/>
            </a:endParaRPr>
          </a:p>
        </p:txBody>
      </p:sp>
      <p:sp>
        <p:nvSpPr>
          <p:cNvPr id="5" name="Text Placeholder 4"/>
          <p:cNvSpPr>
            <a:spLocks noGrp="1"/>
          </p:cNvSpPr>
          <p:nvPr>
            <p:ph type="body" sz="quarter" idx="12"/>
          </p:nvPr>
        </p:nvSpPr>
        <p:spPr>
          <a:xfrm>
            <a:off x="27459" y="6458579"/>
            <a:ext cx="3612723"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63460383"/>
              </p:ext>
            </p:extLst>
          </p:nvPr>
        </p:nvGraphicFramePr>
        <p:xfrm>
          <a:off x="868217" y="2595419"/>
          <a:ext cx="7398330" cy="1995055"/>
        </p:xfrm>
        <a:graphic>
          <a:graphicData uri="http://schemas.openxmlformats.org/drawingml/2006/table">
            <a:tbl>
              <a:tblPr>
                <a:tableStyleId>{5C22544A-7EE6-4342-B048-85BDC9FD1C3A}</a:tableStyleId>
              </a:tblPr>
              <a:tblGrid>
                <a:gridCol w="1030150"/>
                <a:gridCol w="849090"/>
                <a:gridCol w="849090"/>
                <a:gridCol w="764182"/>
                <a:gridCol w="764182"/>
                <a:gridCol w="764182"/>
                <a:gridCol w="849090"/>
                <a:gridCol w="764182"/>
                <a:gridCol w="764182"/>
              </a:tblGrid>
              <a:tr h="640890">
                <a:tc gridSpan="9">
                  <a:txBody>
                    <a:bodyPr/>
                    <a:lstStyle/>
                    <a:p>
                      <a:pPr algn="ctr" fontAlgn="b"/>
                      <a:r>
                        <a:rPr lang="en-US" sz="2400" u="none" strike="noStrike" dirty="0">
                          <a:solidFill>
                            <a:schemeClr val="bg1"/>
                          </a:solidFill>
                          <a:effectLst/>
                        </a:rPr>
                        <a:t>Fall-to-Spring Retention (New Freshmen)</a:t>
                      </a:r>
                      <a:endParaRPr lang="en-US" sz="2400" b="1" i="0" u="none" strike="noStrike" dirty="0">
                        <a:solidFill>
                          <a:schemeClr val="bg1"/>
                        </a:solidFill>
                        <a:effectLst/>
                        <a:latin typeface="Calibri" panose="020F0502020204030204" pitchFamily="34" charset="0"/>
                      </a:endParaRPr>
                    </a:p>
                  </a:txBody>
                  <a:tcPr marL="9525" marR="9525" marT="9525" marB="0" anchor="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0833">
                <a:tc>
                  <a:txBody>
                    <a:bodyPr/>
                    <a:lstStyle/>
                    <a:p>
                      <a:pPr algn="l" fontAlgn="b"/>
                      <a:r>
                        <a:rPr lang="en-US" sz="1600" u="none" strike="noStrike" dirty="0">
                          <a:effectLst/>
                        </a:rPr>
                        <a:t>Term</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Cohort</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Retain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SQ</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PB</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GS</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Retain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SQ</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PB</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r h="270833">
                <a:tc>
                  <a:txBody>
                    <a:bodyPr/>
                    <a:lstStyle/>
                    <a:p>
                      <a:pPr algn="l" fontAlgn="b"/>
                      <a:r>
                        <a:rPr lang="en-US" sz="1600" u="none" strike="noStrike">
                          <a:effectLst/>
                        </a:rPr>
                        <a:t>Fall 2013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1,986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1,748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118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88.0%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5.9%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70833">
                <a:tc>
                  <a:txBody>
                    <a:bodyPr/>
                    <a:lstStyle/>
                    <a:p>
                      <a:pPr algn="l" fontAlgn="b"/>
                      <a:r>
                        <a:rPr lang="en-US" sz="1600" u="none" strike="noStrike">
                          <a:effectLst/>
                        </a:rPr>
                        <a:t>Fall 2014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2,015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1,778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121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88.2%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a:effectLst/>
                        </a:rPr>
                        <a:t>6.0%</a:t>
                      </a:r>
                      <a:endParaRPr lang="en-US" sz="1600" b="0" i="0" u="none" strike="noStrike">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dirty="0">
                          <a:effectLst/>
                        </a:rPr>
                        <a:t>1.6%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70833">
                <a:tc>
                  <a:txBody>
                    <a:bodyPr/>
                    <a:lstStyle/>
                    <a:p>
                      <a:pPr algn="l" fontAlgn="b"/>
                      <a:r>
                        <a:rPr lang="en-US" sz="1600" u="none" strike="noStrike">
                          <a:effectLst/>
                        </a:rPr>
                        <a:t>Fall 2015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1,962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1,689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123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117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86.1%</a:t>
                      </a:r>
                      <a:endParaRPr lang="en-US" sz="1600" b="0" i="0" u="none" strike="noStrike">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ctr" fontAlgn="b"/>
                      <a:r>
                        <a:rPr lang="en-US" sz="1600" u="none" strike="noStrike" dirty="0">
                          <a:effectLst/>
                        </a:rPr>
                        <a:t>6.3%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70833">
                <a:tc gridSpan="2">
                  <a:txBody>
                    <a:bodyPr/>
                    <a:lstStyle/>
                    <a:p>
                      <a:pPr algn="l" fontAlgn="b"/>
                      <a:r>
                        <a:rPr lang="en-US" sz="1600" u="none" strike="noStrike" dirty="0" smtClean="0">
                          <a:effectLst/>
                        </a:rPr>
                        <a:t>Change 2014-2015</a:t>
                      </a:r>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-1.9%</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0.3%</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fontAlgn="b"/>
                      <a:r>
                        <a:rPr lang="en-US" sz="1600" u="none" strike="noStrike" dirty="0">
                          <a:effectLst/>
                        </a:rPr>
                        <a:t>0.2%</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bl>
          </a:graphicData>
        </a:graphic>
      </p:graphicFrame>
      <p:sp>
        <p:nvSpPr>
          <p:cNvPr id="7" name="Oval 6"/>
          <p:cNvSpPr/>
          <p:nvPr/>
        </p:nvSpPr>
        <p:spPr>
          <a:xfrm>
            <a:off x="5911273" y="4036291"/>
            <a:ext cx="803563" cy="341745"/>
          </a:xfrm>
          <a:prstGeom prst="ellipse">
            <a:avLst/>
          </a:prstGeom>
          <a:noFill/>
          <a:ln w="5715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104554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6617"/>
          </a:xfrm>
        </p:spPr>
        <p:txBody>
          <a:bodyPr/>
          <a:lstStyle/>
          <a:p>
            <a:pPr algn="ctr"/>
            <a:r>
              <a:rPr lang="en-US" sz="3600" dirty="0" smtClean="0">
                <a:latin typeface="+mj-lt"/>
              </a:rPr>
              <a:t>RU is Losing Students at Both Ends of the Qualifications Spectrum:</a:t>
            </a:r>
            <a:br>
              <a:rPr lang="en-US" sz="3600" dirty="0" smtClean="0">
                <a:latin typeface="+mj-lt"/>
              </a:rPr>
            </a:br>
            <a:endParaRPr lang="en-US" sz="3600" dirty="0">
              <a:latin typeface="+mj-lt"/>
            </a:endParaRPr>
          </a:p>
        </p:txBody>
      </p:sp>
      <p:sp>
        <p:nvSpPr>
          <p:cNvPr id="3" name="Text Placeholder 2"/>
          <p:cNvSpPr>
            <a:spLocks noGrp="1"/>
          </p:cNvSpPr>
          <p:nvPr>
            <p:ph type="body" sz="quarter" idx="10"/>
          </p:nvPr>
        </p:nvSpPr>
        <p:spPr>
          <a:xfrm>
            <a:off x="457200" y="1332411"/>
            <a:ext cx="8229600" cy="4937759"/>
          </a:xfrm>
        </p:spPr>
        <p:txBody>
          <a:bodyPr/>
          <a:lstStyle/>
          <a:p>
            <a:r>
              <a:rPr lang="en-US" sz="2600" dirty="0" smtClean="0">
                <a:latin typeface="+mj-lt"/>
              </a:rPr>
              <a:t>Approximately 8% of Fall 2015 new freshmen who were not retained were not in good standing after the fall semester:</a:t>
            </a:r>
          </a:p>
          <a:p>
            <a:pPr marL="285750">
              <a:buFont typeface="Arial" panose="020B0604020202020204" pitchFamily="34" charset="0"/>
              <a:buChar char="•"/>
            </a:pPr>
            <a:r>
              <a:rPr lang="en-US" sz="2200" dirty="0" smtClean="0">
                <a:latin typeface="+mj-lt"/>
              </a:rPr>
              <a:t>6.3% of new freshmen were suspended</a:t>
            </a:r>
          </a:p>
          <a:p>
            <a:pPr marL="285750">
              <a:buFont typeface="Arial" panose="020B0604020202020204" pitchFamily="34" charset="0"/>
              <a:buChar char="•"/>
            </a:pPr>
            <a:r>
              <a:rPr lang="en-US" sz="2200" dirty="0" smtClean="0">
                <a:latin typeface="+mj-lt"/>
              </a:rPr>
              <a:t>1.7% could have returned on academic probation, but did not</a:t>
            </a:r>
          </a:p>
          <a:p>
            <a:r>
              <a:rPr lang="en-US" sz="2600" dirty="0" smtClean="0">
                <a:latin typeface="+mj-lt"/>
              </a:rPr>
              <a:t>Approximately 6% left in good academic standing, compared to 4.5% following fall 2013 and 4.1% following fall 2014.</a:t>
            </a:r>
          </a:p>
          <a:p>
            <a:endParaRPr lang="en-US" sz="2600" dirty="0" smtClean="0">
              <a:latin typeface="+mj-lt"/>
            </a:endParaRPr>
          </a:p>
          <a:p>
            <a:r>
              <a:rPr lang="en-US" sz="2600" dirty="0" smtClean="0">
                <a:latin typeface="+mj-lt"/>
              </a:rPr>
              <a:t>What is happening?  Have been working with Institutional Research to gather information.</a:t>
            </a:r>
            <a:endParaRPr lang="en-US" sz="2600" dirty="0">
              <a:latin typeface="+mj-lt"/>
            </a:endParaRPr>
          </a:p>
        </p:txBody>
      </p:sp>
      <p:sp>
        <p:nvSpPr>
          <p:cNvPr id="4" name="Text Placeholder 3"/>
          <p:cNvSpPr>
            <a:spLocks noGrp="1"/>
          </p:cNvSpPr>
          <p:nvPr>
            <p:ph type="body" sz="quarter" idx="11"/>
          </p:nvPr>
        </p:nvSpPr>
        <p:spPr>
          <a:xfrm flipV="1">
            <a:off x="457200" y="6174376"/>
            <a:ext cx="8229600" cy="95792"/>
          </a:xfrm>
        </p:spPr>
        <p:txBody>
          <a:bodyPr/>
          <a:lstStyle/>
          <a:p>
            <a:endParaRPr lang="en-US" dirty="0"/>
          </a:p>
        </p:txBody>
      </p:sp>
      <p:sp>
        <p:nvSpPr>
          <p:cNvPr id="5" name="Text Placeholder 4"/>
          <p:cNvSpPr>
            <a:spLocks noGrp="1"/>
          </p:cNvSpPr>
          <p:nvPr>
            <p:ph type="body" sz="quarter" idx="12"/>
          </p:nvPr>
        </p:nvSpPr>
        <p:spPr>
          <a:xfrm>
            <a:off x="27459" y="6458579"/>
            <a:ext cx="3638849"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1923972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mj-lt"/>
              </a:rPr>
              <a:t>Who Are Our Students?</a:t>
            </a:r>
            <a:endParaRPr lang="en-US" sz="3600" dirty="0">
              <a:latin typeface="+mj-lt"/>
            </a:endParaRPr>
          </a:p>
        </p:txBody>
      </p:sp>
      <p:sp>
        <p:nvSpPr>
          <p:cNvPr id="3" name="Text Placeholder 2"/>
          <p:cNvSpPr>
            <a:spLocks noGrp="1"/>
          </p:cNvSpPr>
          <p:nvPr>
            <p:ph type="body" sz="quarter" idx="10"/>
          </p:nvPr>
        </p:nvSpPr>
        <p:spPr>
          <a:xfrm>
            <a:off x="457200" y="1433513"/>
            <a:ext cx="8229600" cy="4897618"/>
          </a:xfrm>
        </p:spPr>
        <p:txBody>
          <a:bodyPr/>
          <a:lstStyle/>
          <a:p>
            <a:r>
              <a:rPr lang="en-US" dirty="0" smtClean="0"/>
              <a:t>  </a:t>
            </a:r>
            <a:endParaRPr lang="en-US" dirty="0"/>
          </a:p>
        </p:txBody>
      </p:sp>
      <p:sp>
        <p:nvSpPr>
          <p:cNvPr id="4" name="Text Placeholder 3"/>
          <p:cNvSpPr>
            <a:spLocks noGrp="1"/>
          </p:cNvSpPr>
          <p:nvPr>
            <p:ph type="body" sz="quarter" idx="11"/>
          </p:nvPr>
        </p:nvSpPr>
        <p:spPr>
          <a:xfrm>
            <a:off x="457200" y="5951218"/>
            <a:ext cx="8229600" cy="379914"/>
          </a:xfrm>
        </p:spPr>
        <p:txBody>
          <a:bodyPr/>
          <a:lstStyle/>
          <a:p>
            <a:pPr marL="0" indent="0">
              <a:buNone/>
            </a:pPr>
            <a:r>
              <a:rPr lang="en-US" dirty="0" smtClean="0">
                <a:latin typeface="+mj-lt"/>
              </a:rPr>
              <a:t>Source: SCHEV. (RU’s median HSGPA since 2010 has ranged between 3.11 and 3.19.)</a:t>
            </a:r>
            <a:endParaRPr lang="en-US" dirty="0">
              <a:latin typeface="+mj-lt"/>
            </a:endParaRPr>
          </a:p>
        </p:txBody>
      </p:sp>
      <p:sp>
        <p:nvSpPr>
          <p:cNvPr id="5" name="Text Placeholder 4"/>
          <p:cNvSpPr>
            <a:spLocks noGrp="1"/>
          </p:cNvSpPr>
          <p:nvPr>
            <p:ph type="body" sz="quarter" idx="12"/>
          </p:nvPr>
        </p:nvSpPr>
        <p:spPr>
          <a:xfrm>
            <a:off x="27460" y="6458579"/>
            <a:ext cx="3639376"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25860666"/>
              </p:ext>
            </p:extLst>
          </p:nvPr>
        </p:nvGraphicFramePr>
        <p:xfrm>
          <a:off x="457200" y="1181483"/>
          <a:ext cx="8229601" cy="4627473"/>
        </p:xfrm>
        <a:graphic>
          <a:graphicData uri="http://schemas.openxmlformats.org/drawingml/2006/table">
            <a:tbl>
              <a:tblPr>
                <a:tableStyleId>{5C22544A-7EE6-4342-B048-85BDC9FD1C3A}</a:tableStyleId>
              </a:tblPr>
              <a:tblGrid>
                <a:gridCol w="1341933"/>
                <a:gridCol w="1460606"/>
                <a:gridCol w="1278030"/>
                <a:gridCol w="1533635"/>
                <a:gridCol w="2615397"/>
              </a:tblGrid>
              <a:tr h="425644">
                <a:tc gridSpan="5">
                  <a:txBody>
                    <a:bodyPr/>
                    <a:lstStyle/>
                    <a:p>
                      <a:pPr algn="ctr" fontAlgn="b"/>
                      <a:r>
                        <a:rPr lang="en-US" sz="2100" u="none" strike="noStrike" dirty="0">
                          <a:solidFill>
                            <a:schemeClr val="bg1"/>
                          </a:solidFill>
                          <a:effectLst/>
                        </a:rPr>
                        <a:t>2015-2016 First-Time Freshman Profile (GPA)</a:t>
                      </a:r>
                      <a:endParaRPr lang="en-US" sz="2100" b="0" i="0" u="none" strike="noStrike" dirty="0">
                        <a:solidFill>
                          <a:schemeClr val="bg1"/>
                        </a:solidFill>
                        <a:effectLst/>
                        <a:latin typeface="Calibri" panose="020F0502020204030204" pitchFamily="34" charset="0"/>
                      </a:endParaRPr>
                    </a:p>
                  </a:txBody>
                  <a:tcPr marL="8449" marR="8449" marT="8449" marB="0" anchor="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8691">
                <a:tc>
                  <a:txBody>
                    <a:bodyPr/>
                    <a:lstStyle/>
                    <a:p>
                      <a:pPr algn="l" fontAlgn="b"/>
                      <a:r>
                        <a:rPr lang="en-US" sz="1400" u="none" strike="noStrike" dirty="0">
                          <a:solidFill>
                            <a:schemeClr val="bg1"/>
                          </a:solidFill>
                          <a:effectLst/>
                        </a:rPr>
                        <a:t>Institution</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HSGPA</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SAT Math</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SAT Verbal</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Total SAT</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r>
              <a:tr h="247013">
                <a:tc>
                  <a:txBody>
                    <a:bodyPr/>
                    <a:lstStyle/>
                    <a:p>
                      <a:pPr algn="l" fontAlgn="b"/>
                      <a:r>
                        <a:rPr lang="en-US" sz="1400" u="none" strike="noStrike" dirty="0">
                          <a:effectLst/>
                        </a:rPr>
                        <a:t>UVA</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4.26</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680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670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1350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r>
              <a:tr h="247013">
                <a:tc>
                  <a:txBody>
                    <a:bodyPr/>
                    <a:lstStyle/>
                    <a:p>
                      <a:pPr algn="l" fontAlgn="b"/>
                      <a:r>
                        <a:rPr lang="en-US" sz="1400" u="none" strike="noStrike">
                          <a:effectLst/>
                        </a:rPr>
                        <a:t>CWM</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4.17</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680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680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1360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r>
              <a:tr h="308478">
                <a:tc>
                  <a:txBody>
                    <a:bodyPr/>
                    <a:lstStyle/>
                    <a:p>
                      <a:pPr algn="l" fontAlgn="b"/>
                      <a:r>
                        <a:rPr lang="en-US" sz="1400" u="none" strike="noStrike">
                          <a:effectLst/>
                        </a:rPr>
                        <a:t>VT</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3.98</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630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590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1220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r>
              <a:tr h="247013">
                <a:tc>
                  <a:txBody>
                    <a:bodyPr/>
                    <a:lstStyle/>
                    <a:p>
                      <a:pPr algn="l" fontAlgn="b"/>
                      <a:r>
                        <a:rPr lang="en-US" sz="1400" u="none" strike="noStrike">
                          <a:effectLst/>
                        </a:rPr>
                        <a:t>CNU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3.80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570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580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1150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r>
              <a:tr h="247013">
                <a:tc>
                  <a:txBody>
                    <a:bodyPr/>
                    <a:lstStyle/>
                    <a:p>
                      <a:pPr algn="l" fontAlgn="b"/>
                      <a:r>
                        <a:rPr lang="en-US" sz="1400" u="none" strike="noStrike">
                          <a:effectLst/>
                        </a:rPr>
                        <a:t>JMU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3.79</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560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a:effectLst/>
                        </a:rPr>
                        <a:t>560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c>
                  <a:txBody>
                    <a:bodyPr/>
                    <a:lstStyle/>
                    <a:p>
                      <a:pPr algn="ctr" fontAlgn="b"/>
                      <a:r>
                        <a:rPr lang="en-US" sz="1400" u="none" strike="noStrike" dirty="0">
                          <a:effectLst/>
                        </a:rPr>
                        <a:t>1120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60000"/>
                        <a:lumOff val="40000"/>
                      </a:schemeClr>
                    </a:solidFill>
                  </a:tcPr>
                </a:tc>
              </a:tr>
              <a:tr h="247013">
                <a:tc>
                  <a:txBody>
                    <a:bodyPr/>
                    <a:lstStyle/>
                    <a:p>
                      <a:pPr algn="l" fontAlgn="b"/>
                      <a:r>
                        <a:rPr lang="en-US" sz="1400" u="none" strike="noStrike" dirty="0">
                          <a:effectLst/>
                        </a:rPr>
                        <a:t>GMU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3.65</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570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570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1140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a:effectLst/>
                        </a:rPr>
                        <a:t>VMI</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3.63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570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560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1130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a:effectLst/>
                        </a:rPr>
                        <a:t>VCU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3.60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540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1090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a:effectLst/>
                        </a:rPr>
                        <a:t>UMW</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3.54</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530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1080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a:effectLst/>
                        </a:rPr>
                        <a:t>LU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3.42</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490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490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980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a:effectLst/>
                        </a:rPr>
                        <a:t>UVA-W</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3.42</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470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a:effectLst/>
                        </a:rPr>
                        <a:t>470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c>
                  <a:txBody>
                    <a:bodyPr/>
                    <a:lstStyle/>
                    <a:p>
                      <a:pPr algn="ctr" fontAlgn="b"/>
                      <a:r>
                        <a:rPr lang="en-US" sz="1400" u="none" strike="noStrike" dirty="0">
                          <a:effectLst/>
                        </a:rPr>
                        <a:t>940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accent1">
                        <a:lumMod val="40000"/>
                        <a:lumOff val="60000"/>
                      </a:schemeClr>
                    </a:solidFill>
                  </a:tcPr>
                </a:tc>
              </a:tr>
              <a:tr h="247013">
                <a:tc>
                  <a:txBody>
                    <a:bodyPr/>
                    <a:lstStyle/>
                    <a:p>
                      <a:pPr algn="l" fontAlgn="b"/>
                      <a:r>
                        <a:rPr lang="en-US" sz="1400" u="none" strike="noStrike" dirty="0">
                          <a:effectLst/>
                        </a:rPr>
                        <a:t>ODU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3.27</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510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510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1020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r h="247013">
                <a:tc>
                  <a:txBody>
                    <a:bodyPr/>
                    <a:lstStyle/>
                    <a:p>
                      <a:pPr algn="l" fontAlgn="b"/>
                      <a:r>
                        <a:rPr lang="en-US" sz="1400" u="none" strike="noStrike" dirty="0">
                          <a:effectLst/>
                        </a:rPr>
                        <a:t>RU</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3.14</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480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480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960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r>
              <a:tr h="247013">
                <a:tc>
                  <a:txBody>
                    <a:bodyPr/>
                    <a:lstStyle/>
                    <a:p>
                      <a:pPr algn="l" fontAlgn="b"/>
                      <a:r>
                        <a:rPr lang="en-US" sz="1400" u="none" strike="noStrike">
                          <a:effectLst/>
                        </a:rPr>
                        <a:t>NSU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2.93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370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370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smtClean="0">
                          <a:effectLst/>
                        </a:rPr>
                        <a:t>740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r h="247013">
                <a:tc>
                  <a:txBody>
                    <a:bodyPr/>
                    <a:lstStyle/>
                    <a:p>
                      <a:pPr algn="l" fontAlgn="b"/>
                      <a:r>
                        <a:rPr lang="en-US" sz="1400" u="none" strike="noStrike" dirty="0">
                          <a:effectLst/>
                        </a:rPr>
                        <a:t>VSU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2.93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420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850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bl>
          </a:graphicData>
        </a:graphic>
      </p:graphicFrame>
      <p:sp>
        <p:nvSpPr>
          <p:cNvPr id="7" name="Oval 6"/>
          <p:cNvSpPr/>
          <p:nvPr/>
        </p:nvSpPr>
        <p:spPr>
          <a:xfrm>
            <a:off x="1838036" y="2038733"/>
            <a:ext cx="1413164" cy="3897671"/>
          </a:xfrm>
          <a:prstGeom prst="ellipse">
            <a:avLst/>
          </a:prstGeom>
          <a:noFill/>
          <a:ln w="5715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5306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mj-lt"/>
              </a:rPr>
              <a:t>Who Are Our Students?</a:t>
            </a:r>
            <a:endParaRPr lang="en-US" sz="3600" dirty="0">
              <a:latin typeface="+mj-lt"/>
            </a:endParaRPr>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1"/>
          </p:nvPr>
        </p:nvSpPr>
        <p:spPr>
          <a:xfrm>
            <a:off x="457200" y="5990265"/>
            <a:ext cx="8229600" cy="327408"/>
          </a:xfrm>
        </p:spPr>
        <p:txBody>
          <a:bodyPr/>
          <a:lstStyle/>
          <a:p>
            <a:pPr marL="0" indent="0">
              <a:buNone/>
            </a:pPr>
            <a:r>
              <a:rPr lang="en-US" dirty="0" smtClean="0">
                <a:latin typeface="+mj-lt"/>
              </a:rPr>
              <a:t>Source: SCHEV. (RU’s median SAT in 2010 was 1020.)</a:t>
            </a:r>
            <a:endParaRPr lang="en-US" dirty="0">
              <a:latin typeface="+mj-lt"/>
            </a:endParaRPr>
          </a:p>
        </p:txBody>
      </p:sp>
      <p:sp>
        <p:nvSpPr>
          <p:cNvPr id="5" name="Text Placeholder 4"/>
          <p:cNvSpPr>
            <a:spLocks noGrp="1"/>
          </p:cNvSpPr>
          <p:nvPr>
            <p:ph type="body" sz="quarter" idx="12"/>
          </p:nvPr>
        </p:nvSpPr>
        <p:spPr>
          <a:xfrm>
            <a:off x="27460" y="6458579"/>
            <a:ext cx="3630140"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7651455"/>
              </p:ext>
            </p:extLst>
          </p:nvPr>
        </p:nvGraphicFramePr>
        <p:xfrm>
          <a:off x="461818" y="1191494"/>
          <a:ext cx="8224982" cy="4784118"/>
        </p:xfrm>
        <a:graphic>
          <a:graphicData uri="http://schemas.openxmlformats.org/drawingml/2006/table">
            <a:tbl>
              <a:tblPr>
                <a:tableStyleId>{5C22544A-7EE6-4342-B048-85BDC9FD1C3A}</a:tableStyleId>
              </a:tblPr>
              <a:tblGrid>
                <a:gridCol w="1365428"/>
                <a:gridCol w="1491208"/>
                <a:gridCol w="1304806"/>
                <a:gridCol w="1565768"/>
                <a:gridCol w="2497772"/>
              </a:tblGrid>
              <a:tr h="404645">
                <a:tc gridSpan="5">
                  <a:txBody>
                    <a:bodyPr/>
                    <a:lstStyle/>
                    <a:p>
                      <a:pPr algn="ctr" fontAlgn="b"/>
                      <a:r>
                        <a:rPr lang="en-US" sz="2100" u="none" strike="noStrike" dirty="0">
                          <a:solidFill>
                            <a:schemeClr val="bg1"/>
                          </a:solidFill>
                          <a:effectLst/>
                        </a:rPr>
                        <a:t>2015-2016 First-Time Freshman Profile (SAT)</a:t>
                      </a:r>
                      <a:endParaRPr lang="en-US" sz="2100" b="0" i="0" u="none" strike="noStrike" dirty="0">
                        <a:solidFill>
                          <a:schemeClr val="bg1"/>
                        </a:solidFill>
                        <a:effectLst/>
                        <a:latin typeface="Calibri" panose="020F0502020204030204" pitchFamily="34" charset="0"/>
                      </a:endParaRPr>
                    </a:p>
                  </a:txBody>
                  <a:tcPr marL="8449" marR="8449" marT="8449" marB="0" anchor="b">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013">
                <a:tc>
                  <a:txBody>
                    <a:bodyPr/>
                    <a:lstStyle/>
                    <a:p>
                      <a:pPr algn="l" fontAlgn="b"/>
                      <a:r>
                        <a:rPr lang="en-US" sz="1400" u="none" strike="noStrike" dirty="0">
                          <a:solidFill>
                            <a:schemeClr val="bg1"/>
                          </a:solidFill>
                          <a:effectLst/>
                        </a:rPr>
                        <a:t>Institution</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HSGPA</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SAT Math</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SAT Verbal</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c>
                  <a:txBody>
                    <a:bodyPr/>
                    <a:lstStyle/>
                    <a:p>
                      <a:pPr algn="ctr" fontAlgn="b"/>
                      <a:r>
                        <a:rPr lang="en-US" sz="1400" u="none" strike="noStrike" dirty="0">
                          <a:solidFill>
                            <a:schemeClr val="bg1"/>
                          </a:solidFill>
                          <a:effectLst/>
                        </a:rPr>
                        <a:t>Median Total SAT</a:t>
                      </a:r>
                      <a:endParaRPr lang="en-US" sz="1400" b="0" i="0" u="none" strike="noStrike" dirty="0">
                        <a:solidFill>
                          <a:schemeClr val="bg1"/>
                        </a:solidFill>
                        <a:effectLst/>
                        <a:latin typeface="Calibri" panose="020F0502020204030204" pitchFamily="34" charset="0"/>
                      </a:endParaRPr>
                    </a:p>
                  </a:txBody>
                  <a:tcPr marL="8449" marR="8449" marT="8449" marB="0" anchor="b">
                    <a:solidFill>
                      <a:schemeClr val="accent1">
                        <a:lumMod val="75000"/>
                      </a:schemeClr>
                    </a:solidFill>
                  </a:tcPr>
                </a:tc>
              </a:tr>
              <a:tr h="269764">
                <a:tc>
                  <a:txBody>
                    <a:bodyPr/>
                    <a:lstStyle/>
                    <a:p>
                      <a:pPr algn="l" fontAlgn="b"/>
                      <a:r>
                        <a:rPr lang="en-US" sz="1400" u="none" strike="noStrike" dirty="0">
                          <a:effectLst/>
                        </a:rPr>
                        <a:t>CWM</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4.17</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680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680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1360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r>
              <a:tr h="269764">
                <a:tc>
                  <a:txBody>
                    <a:bodyPr/>
                    <a:lstStyle/>
                    <a:p>
                      <a:pPr algn="l" fontAlgn="b"/>
                      <a:r>
                        <a:rPr lang="en-US" sz="1400" u="none" strike="noStrike">
                          <a:effectLst/>
                        </a:rPr>
                        <a:t>UVA</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a:effectLst/>
                        </a:rPr>
                        <a:t>4.26</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680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670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1350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r>
              <a:tr h="269764">
                <a:tc>
                  <a:txBody>
                    <a:bodyPr/>
                    <a:lstStyle/>
                    <a:p>
                      <a:pPr algn="l" fontAlgn="b"/>
                      <a:r>
                        <a:rPr lang="en-US" sz="1400" u="none" strike="noStrike">
                          <a:effectLst/>
                        </a:rPr>
                        <a:t>VT</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a:effectLst/>
                        </a:rPr>
                        <a:t>3.98</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a:effectLst/>
                        </a:rPr>
                        <a:t>630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a:effectLst/>
                        </a:rPr>
                        <a:t>590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c>
                  <a:txBody>
                    <a:bodyPr/>
                    <a:lstStyle/>
                    <a:p>
                      <a:pPr algn="ctr" fontAlgn="b"/>
                      <a:r>
                        <a:rPr lang="en-US" sz="1400" u="none" strike="noStrike" dirty="0">
                          <a:effectLst/>
                        </a:rPr>
                        <a:t>1220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40000"/>
                        <a:lumOff val="60000"/>
                      </a:schemeClr>
                    </a:solidFill>
                  </a:tcPr>
                </a:tc>
              </a:tr>
              <a:tr h="269764">
                <a:tc>
                  <a:txBody>
                    <a:bodyPr/>
                    <a:lstStyle/>
                    <a:p>
                      <a:pPr algn="l" fontAlgn="b"/>
                      <a:r>
                        <a:rPr lang="en-US" sz="1400" u="none" strike="noStrike" dirty="0">
                          <a:effectLst/>
                        </a:rPr>
                        <a:t>CNU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3.80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570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580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1150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GMU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3.65</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570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570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1140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VMI</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3.63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1130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JMU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3.79</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1120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ODU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3.27</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510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510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1120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VCU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3.60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540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1090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a:effectLst/>
                        </a:rPr>
                        <a:t>UMW</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3.54</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a:effectLst/>
                        </a:rPr>
                        <a:t>550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c>
                  <a:txBody>
                    <a:bodyPr/>
                    <a:lstStyle/>
                    <a:p>
                      <a:pPr algn="ctr" fontAlgn="b"/>
                      <a:r>
                        <a:rPr lang="en-US" sz="1400" u="none" strike="noStrike" dirty="0">
                          <a:effectLst/>
                        </a:rPr>
                        <a:t>1080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tx2">
                        <a:lumMod val="20000"/>
                        <a:lumOff val="80000"/>
                      </a:schemeClr>
                    </a:solidFill>
                  </a:tcPr>
                </a:tc>
              </a:tr>
              <a:tr h="269764">
                <a:tc>
                  <a:txBody>
                    <a:bodyPr/>
                    <a:lstStyle/>
                    <a:p>
                      <a:pPr algn="l" fontAlgn="b"/>
                      <a:r>
                        <a:rPr lang="en-US" sz="1400" u="none" strike="noStrike" dirty="0">
                          <a:effectLst/>
                        </a:rPr>
                        <a:t>LU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3.42</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490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980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r h="269764">
                <a:tc>
                  <a:txBody>
                    <a:bodyPr/>
                    <a:lstStyle/>
                    <a:p>
                      <a:pPr algn="l" fontAlgn="b"/>
                      <a:r>
                        <a:rPr lang="en-US" sz="1400" u="none" strike="noStrike" dirty="0">
                          <a:effectLst/>
                        </a:rPr>
                        <a:t>RU</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3.14</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480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480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c>
                  <a:txBody>
                    <a:bodyPr/>
                    <a:lstStyle/>
                    <a:p>
                      <a:pPr algn="ctr" fontAlgn="b"/>
                      <a:r>
                        <a:rPr lang="en-US" sz="1400" u="none" strike="noStrike" dirty="0">
                          <a:effectLst/>
                        </a:rPr>
                        <a:t>960</a:t>
                      </a:r>
                      <a:endParaRPr lang="en-US" sz="1400" b="0" i="0" u="none" strike="noStrike" dirty="0">
                        <a:solidFill>
                          <a:srgbClr val="000000"/>
                        </a:solidFill>
                        <a:effectLst/>
                        <a:latin typeface="Calibri" panose="020F0502020204030204" pitchFamily="34" charset="0"/>
                      </a:endParaRPr>
                    </a:p>
                  </a:txBody>
                  <a:tcPr marL="8449" marR="8449" marT="8449" marB="0" anchor="b">
                    <a:solidFill>
                      <a:srgbClr val="FFFF00"/>
                    </a:solidFill>
                  </a:tcPr>
                </a:tc>
              </a:tr>
              <a:tr h="269764">
                <a:tc>
                  <a:txBody>
                    <a:bodyPr/>
                    <a:lstStyle/>
                    <a:p>
                      <a:pPr algn="l" fontAlgn="b"/>
                      <a:r>
                        <a:rPr lang="en-US" sz="1400" u="none" strike="noStrike">
                          <a:effectLst/>
                        </a:rPr>
                        <a:t>UVA-W</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3.42</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470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940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r h="269764">
                <a:tc>
                  <a:txBody>
                    <a:bodyPr/>
                    <a:lstStyle/>
                    <a:p>
                      <a:pPr algn="l" fontAlgn="b"/>
                      <a:r>
                        <a:rPr lang="en-US" sz="1400" u="none" strike="noStrike">
                          <a:effectLst/>
                        </a:rPr>
                        <a:t>VSU</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2.93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420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430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850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r h="269764">
                <a:tc>
                  <a:txBody>
                    <a:bodyPr/>
                    <a:lstStyle/>
                    <a:p>
                      <a:pPr algn="l" fontAlgn="b"/>
                      <a:r>
                        <a:rPr lang="en-US" sz="1400" u="none" strike="noStrike" dirty="0">
                          <a:effectLst/>
                        </a:rPr>
                        <a:t>NSU</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2.93</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370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a:effectLst/>
                        </a:rPr>
                        <a:t>370</a:t>
                      </a:r>
                      <a:endParaRPr lang="en-US" sz="1400" b="0" i="0" u="none" strike="noStrike">
                        <a:solidFill>
                          <a:srgbClr val="000000"/>
                        </a:solidFill>
                        <a:effectLst/>
                        <a:latin typeface="Calibri" panose="020F0502020204030204" pitchFamily="34" charset="0"/>
                      </a:endParaRPr>
                    </a:p>
                  </a:txBody>
                  <a:tcPr marL="8449" marR="8449" marT="8449" marB="0" anchor="b">
                    <a:solidFill>
                      <a:schemeClr val="bg1">
                        <a:lumMod val="85000"/>
                      </a:schemeClr>
                    </a:solidFill>
                  </a:tcPr>
                </a:tc>
                <a:tc>
                  <a:txBody>
                    <a:bodyPr/>
                    <a:lstStyle/>
                    <a:p>
                      <a:pPr algn="ctr" fontAlgn="b"/>
                      <a:r>
                        <a:rPr lang="en-US" sz="1400" u="none" strike="noStrike" dirty="0">
                          <a:effectLst/>
                        </a:rPr>
                        <a:t>840</a:t>
                      </a:r>
                      <a:endParaRPr lang="en-US" sz="1400" b="0" i="0" u="none" strike="noStrike" dirty="0">
                        <a:solidFill>
                          <a:srgbClr val="000000"/>
                        </a:solidFill>
                        <a:effectLst/>
                        <a:latin typeface="Calibri" panose="020F0502020204030204" pitchFamily="34" charset="0"/>
                      </a:endParaRPr>
                    </a:p>
                  </a:txBody>
                  <a:tcPr marL="8449" marR="8449" marT="8449" marB="0" anchor="b">
                    <a:solidFill>
                      <a:schemeClr val="bg1">
                        <a:lumMod val="85000"/>
                      </a:schemeClr>
                    </a:solidFill>
                  </a:tcPr>
                </a:tc>
              </a:tr>
            </a:tbl>
          </a:graphicData>
        </a:graphic>
      </p:graphicFrame>
      <p:sp>
        <p:nvSpPr>
          <p:cNvPr id="7" name="Oval 6"/>
          <p:cNvSpPr/>
          <p:nvPr/>
        </p:nvSpPr>
        <p:spPr>
          <a:xfrm>
            <a:off x="6520873" y="1921164"/>
            <a:ext cx="1791854" cy="4054448"/>
          </a:xfrm>
          <a:prstGeom prst="ellipse">
            <a:avLst/>
          </a:prstGeom>
          <a:noFill/>
          <a:ln w="38100">
            <a:solidFill>
              <a:srgbClr val="BC05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7904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mj-lt"/>
              </a:rPr>
              <a:t>Conclusions . . .</a:t>
            </a:r>
            <a:endParaRPr lang="en-US" sz="3600" dirty="0">
              <a:latin typeface="+mj-lt"/>
            </a:endParaRPr>
          </a:p>
        </p:txBody>
      </p:sp>
      <p:sp>
        <p:nvSpPr>
          <p:cNvPr id="3" name="Text Placeholder 2"/>
          <p:cNvSpPr>
            <a:spLocks noGrp="1"/>
          </p:cNvSpPr>
          <p:nvPr>
            <p:ph type="body" sz="quarter" idx="10"/>
          </p:nvPr>
        </p:nvSpPr>
        <p:spPr>
          <a:xfrm>
            <a:off x="457200" y="2198255"/>
            <a:ext cx="8229600" cy="4100945"/>
          </a:xfrm>
        </p:spPr>
        <p:txBody>
          <a:bodyPr/>
          <a:lstStyle/>
          <a:p>
            <a:pPr marL="342900" indent="-342900">
              <a:buFont typeface="+mj-lt"/>
              <a:buAutoNum type="arabicPeriod"/>
            </a:pPr>
            <a:r>
              <a:rPr lang="en-US" sz="3200" dirty="0" smtClean="0">
                <a:latin typeface="+mj-lt"/>
              </a:rPr>
              <a:t>Our state competitors are not who we think they are.</a:t>
            </a:r>
          </a:p>
          <a:p>
            <a:pPr marL="342900" indent="-342900">
              <a:buFont typeface="+mj-lt"/>
              <a:buAutoNum type="arabicPeriod"/>
            </a:pPr>
            <a:endParaRPr lang="en-US" sz="3200" dirty="0" smtClean="0">
              <a:latin typeface="+mj-lt"/>
            </a:endParaRPr>
          </a:p>
          <a:p>
            <a:pPr marL="342900" indent="-342900">
              <a:buFont typeface="+mj-lt"/>
              <a:buAutoNum type="arabicPeriod"/>
            </a:pPr>
            <a:r>
              <a:rPr lang="en-US" sz="3200" dirty="0" smtClean="0">
                <a:latin typeface="+mj-lt"/>
              </a:rPr>
              <a:t>Many of our freshmen almost certainly need additional support to succeed.</a:t>
            </a:r>
            <a:br>
              <a:rPr lang="en-US" sz="3200" dirty="0" smtClean="0">
                <a:latin typeface="+mj-lt"/>
              </a:rPr>
            </a:br>
            <a:endParaRPr lang="en-US" sz="3200" dirty="0">
              <a:latin typeface="+mj-lt"/>
            </a:endParaRPr>
          </a:p>
        </p:txBody>
      </p:sp>
      <p:sp>
        <p:nvSpPr>
          <p:cNvPr id="4" name="Text Placeholder 3"/>
          <p:cNvSpPr>
            <a:spLocks noGrp="1"/>
          </p:cNvSpPr>
          <p:nvPr>
            <p:ph type="body" sz="quarter" idx="11"/>
          </p:nvPr>
        </p:nvSpPr>
        <p:spPr>
          <a:xfrm flipV="1">
            <a:off x="457200" y="6363854"/>
            <a:ext cx="8229600" cy="45719"/>
          </a:xfrm>
        </p:spPr>
        <p:txBody>
          <a:bodyPr/>
          <a:lstStyle/>
          <a:p>
            <a:endParaRPr lang="en-US"/>
          </a:p>
        </p:txBody>
      </p:sp>
      <p:sp>
        <p:nvSpPr>
          <p:cNvPr id="5" name="Text Placeholder 4"/>
          <p:cNvSpPr>
            <a:spLocks noGrp="1"/>
          </p:cNvSpPr>
          <p:nvPr>
            <p:ph type="body" sz="quarter" idx="12"/>
          </p:nvPr>
        </p:nvSpPr>
        <p:spPr>
          <a:xfrm>
            <a:off x="27460" y="6458579"/>
            <a:ext cx="3639376" cy="435642"/>
          </a:xfrm>
        </p:spPr>
        <p:txBody>
          <a:bodyPr/>
          <a:lstStyle/>
          <a:p>
            <a:r>
              <a:rPr lang="en-US" dirty="0" smtClean="0"/>
              <a:t>Retention/New Student Programs</a:t>
            </a:r>
            <a:endParaRPr lang="en-US" dirty="0"/>
          </a:p>
        </p:txBody>
      </p:sp>
    </p:spTree>
    <p:extLst>
      <p:ext uri="{BB962C8B-B14F-4D97-AF65-F5344CB8AC3E}">
        <p14:creationId xmlns:p14="http://schemas.microsoft.com/office/powerpoint/2010/main" val="2045801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55"/>
            <a:ext cx="8229600" cy="1226597"/>
          </a:xfrm>
        </p:spPr>
        <p:txBody>
          <a:bodyPr/>
          <a:lstStyle/>
          <a:p>
            <a:pPr algn="ctr"/>
            <a:r>
              <a:rPr lang="en-US" dirty="0" smtClean="0">
                <a:latin typeface="+mj-lt"/>
              </a:rPr>
              <a:t>Radford University Probation/Suspension Policy (In Effect Since Fall 2013)</a:t>
            </a:r>
            <a:endParaRPr lang="en-US" dirty="0">
              <a:latin typeface="+mj-lt"/>
            </a:endParaRPr>
          </a:p>
        </p:txBody>
      </p:sp>
      <p:sp>
        <p:nvSpPr>
          <p:cNvPr id="3" name="Text Placeholder 2"/>
          <p:cNvSpPr>
            <a:spLocks noGrp="1"/>
          </p:cNvSpPr>
          <p:nvPr>
            <p:ph type="body" sz="quarter" idx="10"/>
          </p:nvPr>
        </p:nvSpPr>
        <p:spPr>
          <a:xfrm>
            <a:off x="457200" y="1433513"/>
            <a:ext cx="8229600" cy="4623179"/>
          </a:xfrm>
        </p:spPr>
        <p:txBody>
          <a:bodyPr/>
          <a:lstStyle/>
          <a:p>
            <a:r>
              <a:rPr lang="en-US" dirty="0" smtClean="0">
                <a:latin typeface="+mj-lt"/>
              </a:rPr>
              <a:t>The academic suspension threshold for continuing students is determined by the number of hours attempted, according to the following scale:</a:t>
            </a:r>
            <a:endParaRPr lang="en-US" dirty="0">
              <a:latin typeface="+mj-lt"/>
            </a:endParaRPr>
          </a:p>
        </p:txBody>
      </p:sp>
      <p:sp>
        <p:nvSpPr>
          <p:cNvPr id="4" name="Text Placeholder 3"/>
          <p:cNvSpPr>
            <a:spLocks noGrp="1"/>
          </p:cNvSpPr>
          <p:nvPr>
            <p:ph type="body" sz="quarter" idx="11"/>
          </p:nvPr>
        </p:nvSpPr>
        <p:spPr>
          <a:xfrm>
            <a:off x="374073" y="5218544"/>
            <a:ext cx="8229600" cy="838147"/>
          </a:xfrm>
        </p:spPr>
        <p:txBody>
          <a:bodyPr/>
          <a:lstStyle/>
          <a:p>
            <a:pPr marL="0" indent="0">
              <a:buNone/>
            </a:pPr>
            <a:r>
              <a:rPr lang="en-US" sz="1800" b="1" dirty="0" smtClean="0">
                <a:latin typeface="+mj-lt"/>
              </a:rPr>
              <a:t>Students with cumulative GPAs below 2.00 but above the suspension thresholds are placed on academic probation.</a:t>
            </a:r>
            <a:endParaRPr lang="en-US" sz="1800" b="1" dirty="0">
              <a:latin typeface="+mj-lt"/>
            </a:endParaRPr>
          </a:p>
        </p:txBody>
      </p:sp>
      <p:sp>
        <p:nvSpPr>
          <p:cNvPr id="5" name="Text Placeholder 4"/>
          <p:cNvSpPr>
            <a:spLocks noGrp="1"/>
          </p:cNvSpPr>
          <p:nvPr>
            <p:ph type="body" sz="quarter" idx="12"/>
          </p:nvPr>
        </p:nvSpPr>
        <p:spPr>
          <a:xfrm>
            <a:off x="27459" y="6458579"/>
            <a:ext cx="3667085"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12036513"/>
              </p:ext>
            </p:extLst>
          </p:nvPr>
        </p:nvGraphicFramePr>
        <p:xfrm>
          <a:off x="1524000" y="2623126"/>
          <a:ext cx="6096000" cy="2103120"/>
        </p:xfrm>
        <a:graphic>
          <a:graphicData uri="http://schemas.openxmlformats.org/drawingml/2006/table">
            <a:tbl>
              <a:tblPr firstRow="1" bandRow="1">
                <a:tableStyleId>{5C22544A-7EE6-4342-B048-85BDC9FD1C3A}</a:tableStyleId>
              </a:tblPr>
              <a:tblGrid>
                <a:gridCol w="3048000"/>
                <a:gridCol w="3048000"/>
              </a:tblGrid>
              <a:tr h="155171">
                <a:tc>
                  <a:txBody>
                    <a:bodyPr/>
                    <a:lstStyle/>
                    <a:p>
                      <a:pPr algn="ctr"/>
                      <a:r>
                        <a:rPr lang="en-US" dirty="0" smtClean="0"/>
                        <a:t>Hours Attempted</a:t>
                      </a:r>
                      <a:endParaRPr lang="en-US" dirty="0"/>
                    </a:p>
                  </a:txBody>
                  <a:tcPr/>
                </a:tc>
                <a:tc>
                  <a:txBody>
                    <a:bodyPr/>
                    <a:lstStyle/>
                    <a:p>
                      <a:pPr algn="ctr"/>
                      <a:r>
                        <a:rPr lang="en-US" dirty="0" smtClean="0"/>
                        <a:t>Cumulative GPA Required to Avoid Suspension</a:t>
                      </a:r>
                      <a:endParaRPr lang="en-US" dirty="0"/>
                    </a:p>
                  </a:txBody>
                  <a:tcPr/>
                </a:tc>
              </a:tr>
              <a:tr h="155171">
                <a:tc>
                  <a:txBody>
                    <a:bodyPr/>
                    <a:lstStyle/>
                    <a:p>
                      <a:pPr algn="ctr"/>
                      <a:r>
                        <a:rPr lang="en-US" dirty="0" smtClean="0"/>
                        <a:t>13-23</a:t>
                      </a:r>
                      <a:endParaRPr lang="en-US" dirty="0"/>
                    </a:p>
                  </a:txBody>
                  <a:tcPr/>
                </a:tc>
                <a:tc>
                  <a:txBody>
                    <a:bodyPr/>
                    <a:lstStyle/>
                    <a:p>
                      <a:pPr algn="ctr"/>
                      <a:r>
                        <a:rPr lang="en-US" dirty="0" smtClean="0"/>
                        <a:t>1.00</a:t>
                      </a:r>
                      <a:endParaRPr lang="en-US" dirty="0"/>
                    </a:p>
                  </a:txBody>
                  <a:tcPr/>
                </a:tc>
              </a:tr>
              <a:tr h="155171">
                <a:tc>
                  <a:txBody>
                    <a:bodyPr/>
                    <a:lstStyle/>
                    <a:p>
                      <a:pPr algn="ctr"/>
                      <a:r>
                        <a:rPr lang="en-US" dirty="0" smtClean="0"/>
                        <a:t>24-35</a:t>
                      </a:r>
                      <a:endParaRPr lang="en-US" dirty="0"/>
                    </a:p>
                  </a:txBody>
                  <a:tcPr/>
                </a:tc>
                <a:tc>
                  <a:txBody>
                    <a:bodyPr/>
                    <a:lstStyle/>
                    <a:p>
                      <a:pPr algn="ctr"/>
                      <a:r>
                        <a:rPr lang="en-US" dirty="0" smtClean="0"/>
                        <a:t>1.50</a:t>
                      </a:r>
                      <a:endParaRPr lang="en-US" dirty="0"/>
                    </a:p>
                  </a:txBody>
                  <a:tcPr/>
                </a:tc>
              </a:tr>
              <a:tr h="155171">
                <a:tc>
                  <a:txBody>
                    <a:bodyPr/>
                    <a:lstStyle/>
                    <a:p>
                      <a:pPr algn="ctr"/>
                      <a:r>
                        <a:rPr lang="en-US" dirty="0" smtClean="0"/>
                        <a:t>36-47</a:t>
                      </a:r>
                      <a:endParaRPr lang="en-US" dirty="0"/>
                    </a:p>
                  </a:txBody>
                  <a:tcPr/>
                </a:tc>
                <a:tc>
                  <a:txBody>
                    <a:bodyPr/>
                    <a:lstStyle/>
                    <a:p>
                      <a:pPr algn="ctr"/>
                      <a:r>
                        <a:rPr lang="en-US" dirty="0" smtClean="0"/>
                        <a:t>1.80</a:t>
                      </a:r>
                      <a:endParaRPr lang="en-US" dirty="0"/>
                    </a:p>
                  </a:txBody>
                  <a:tcPr/>
                </a:tc>
              </a:tr>
              <a:tr h="155171">
                <a:tc>
                  <a:txBody>
                    <a:bodyPr/>
                    <a:lstStyle/>
                    <a:p>
                      <a:pPr algn="ctr"/>
                      <a:r>
                        <a:rPr lang="en-US" dirty="0" smtClean="0"/>
                        <a:t>48 or more</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3309962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309"/>
            <a:ext cx="8229600" cy="1161943"/>
          </a:xfrm>
        </p:spPr>
        <p:txBody>
          <a:bodyPr/>
          <a:lstStyle/>
          <a:p>
            <a:pPr algn="ctr"/>
            <a:r>
              <a:rPr lang="en-US" dirty="0" smtClean="0">
                <a:latin typeface="+mj-lt"/>
              </a:rPr>
              <a:t>Students Who Do Not Find Success Early are Less Likely to Graduate</a:t>
            </a:r>
            <a:endParaRPr lang="en-US" dirty="0">
              <a:latin typeface="+mj-lt"/>
            </a:endParaRPr>
          </a:p>
        </p:txBody>
      </p:sp>
      <p:sp>
        <p:nvSpPr>
          <p:cNvPr id="3" name="Text Placeholder 2"/>
          <p:cNvSpPr>
            <a:spLocks noGrp="1"/>
          </p:cNvSpPr>
          <p:nvPr>
            <p:ph type="body" sz="quarter" idx="10"/>
          </p:nvPr>
        </p:nvSpPr>
        <p:spPr>
          <a:xfrm>
            <a:off x="457200" y="1136072"/>
            <a:ext cx="8229600" cy="4799113"/>
          </a:xfrm>
        </p:spPr>
        <p:txBody>
          <a:bodyPr/>
          <a:lstStyle/>
          <a:p>
            <a:r>
              <a:rPr lang="en-US" sz="2000" dirty="0" smtClean="0">
                <a:latin typeface="+mj-lt"/>
              </a:rPr>
              <a:t>About 6% of new freshmen are suspended each fall and another 13% are on academic probation.  Even those on probation are unlikely to graduate:</a:t>
            </a:r>
            <a:endParaRPr lang="en-US" sz="2000" dirty="0">
              <a:latin typeface="+mj-lt"/>
            </a:endParaRPr>
          </a:p>
        </p:txBody>
      </p:sp>
      <p:sp>
        <p:nvSpPr>
          <p:cNvPr id="4" name="Text Placeholder 3"/>
          <p:cNvSpPr>
            <a:spLocks noGrp="1"/>
          </p:cNvSpPr>
          <p:nvPr>
            <p:ph type="body" sz="quarter" idx="11"/>
          </p:nvPr>
        </p:nvSpPr>
        <p:spPr>
          <a:xfrm>
            <a:off x="457200" y="5935185"/>
            <a:ext cx="8229600" cy="309057"/>
          </a:xfrm>
        </p:spPr>
        <p:txBody>
          <a:bodyPr/>
          <a:lstStyle/>
          <a:p>
            <a:pPr marL="0" indent="0">
              <a:buNone/>
            </a:pPr>
            <a:r>
              <a:rPr lang="en-US" sz="1800" b="1" dirty="0" smtClean="0">
                <a:latin typeface="+mj-lt"/>
              </a:rPr>
              <a:t>For all RU new freshmen:  90% were retained spring; 76% were retained fall.</a:t>
            </a:r>
            <a:endParaRPr lang="en-US" sz="1800" b="1" dirty="0">
              <a:latin typeface="+mj-lt"/>
            </a:endParaRPr>
          </a:p>
        </p:txBody>
      </p:sp>
      <p:sp>
        <p:nvSpPr>
          <p:cNvPr id="5" name="Text Placeholder 4"/>
          <p:cNvSpPr>
            <a:spLocks noGrp="1"/>
          </p:cNvSpPr>
          <p:nvPr>
            <p:ph type="body" sz="quarter" idx="12"/>
          </p:nvPr>
        </p:nvSpPr>
        <p:spPr>
          <a:xfrm>
            <a:off x="27459" y="6458579"/>
            <a:ext cx="3694795" cy="435642"/>
          </a:xfrm>
        </p:spPr>
        <p:txBody>
          <a:bodyPr/>
          <a:lstStyle/>
          <a:p>
            <a:r>
              <a:rPr lang="en-US" dirty="0" smtClean="0"/>
              <a:t>Retention/New Student Programs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80353638"/>
              </p:ext>
            </p:extLst>
          </p:nvPr>
        </p:nvGraphicFramePr>
        <p:xfrm>
          <a:off x="457200" y="1929008"/>
          <a:ext cx="8229599" cy="3898295"/>
        </p:xfrm>
        <a:graphic>
          <a:graphicData uri="http://schemas.openxmlformats.org/drawingml/2006/table">
            <a:tbl>
              <a:tblPr>
                <a:tableStyleId>{5C22544A-7EE6-4342-B048-85BDC9FD1C3A}</a:tableStyleId>
              </a:tblPr>
              <a:tblGrid>
                <a:gridCol w="822960"/>
                <a:gridCol w="676656"/>
                <a:gridCol w="841247"/>
                <a:gridCol w="932688"/>
                <a:gridCol w="1078992"/>
                <a:gridCol w="932688"/>
                <a:gridCol w="932688"/>
                <a:gridCol w="1005840"/>
                <a:gridCol w="1005840"/>
              </a:tblGrid>
              <a:tr h="914494">
                <a:tc>
                  <a:txBody>
                    <a:bodyPr/>
                    <a:lstStyle/>
                    <a:p>
                      <a:pPr algn="l" fontAlgn="b"/>
                      <a:r>
                        <a:rPr lang="en-US" sz="1600" u="none" strike="noStrike" dirty="0">
                          <a:effectLst/>
                        </a:rPr>
                        <a:t>Term</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Cohort</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Good</a:t>
                      </a:r>
                      <a:br>
                        <a:rPr lang="en-US" sz="1600" u="none" strike="noStrike" dirty="0">
                          <a:effectLst/>
                        </a:rPr>
                      </a:br>
                      <a:r>
                        <a:rPr lang="en-US" sz="1600" u="none" strike="noStrike" dirty="0">
                          <a:effectLst/>
                        </a:rPr>
                        <a:t>Standing</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Probation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Suspension</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Probation</a:t>
                      </a:r>
                      <a:br>
                        <a:rPr lang="en-US" sz="1600" u="none" strike="noStrike" dirty="0">
                          <a:effectLst/>
                        </a:rPr>
                      </a:br>
                      <a:r>
                        <a:rPr lang="en-US" sz="1600" u="none" strike="noStrike" dirty="0">
                          <a:effectLst/>
                        </a:rPr>
                        <a:t>Retained</a:t>
                      </a:r>
                      <a:br>
                        <a:rPr lang="en-US" sz="1600" u="none" strike="noStrike" dirty="0">
                          <a:effectLst/>
                        </a:rPr>
                      </a:br>
                      <a:r>
                        <a:rPr lang="en-US" sz="1600" u="none" strike="noStrike" dirty="0">
                          <a:effectLst/>
                        </a:rPr>
                        <a:t>Spring</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Probation</a:t>
                      </a:r>
                      <a:br>
                        <a:rPr lang="en-US" sz="1600" u="none" strike="noStrike" dirty="0">
                          <a:effectLst/>
                        </a:rPr>
                      </a:br>
                      <a:r>
                        <a:rPr lang="en-US" sz="1600" u="none" strike="noStrike" dirty="0">
                          <a:effectLst/>
                        </a:rPr>
                        <a:t>Retained</a:t>
                      </a:r>
                      <a:br>
                        <a:rPr lang="en-US" sz="1600" u="none" strike="noStrike" dirty="0">
                          <a:effectLst/>
                        </a:rPr>
                      </a:br>
                      <a:r>
                        <a:rPr lang="en-US" sz="1600" u="none" strike="noStrike" dirty="0">
                          <a:effectLst/>
                        </a:rPr>
                        <a:t>Fall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u="none" strike="noStrike" dirty="0" smtClean="0">
                          <a:effectLst/>
                        </a:rPr>
                        <a:t>Probation Graduated</a:t>
                      </a:r>
                      <a:r>
                        <a:rPr lang="en-US" sz="1600" u="none" strike="noStrike" dirty="0">
                          <a:effectLst/>
                        </a:rPr>
                        <a:t/>
                      </a:r>
                      <a:br>
                        <a:rPr lang="en-US" sz="1600" u="none" strike="noStrike" dirty="0">
                          <a:effectLst/>
                        </a:rPr>
                      </a:br>
                      <a:r>
                        <a:rPr lang="en-US" sz="1600" u="none" strike="noStrike" dirty="0">
                          <a:effectLst/>
                        </a:rPr>
                        <a:t>6 Years</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All RU Students</a:t>
                      </a:r>
                      <a:r>
                        <a:rPr lang="en-US" sz="1600" b="0" i="0" u="none" strike="noStrike" baseline="0" dirty="0" smtClean="0">
                          <a:solidFill>
                            <a:srgbClr val="000000"/>
                          </a:solidFill>
                          <a:effectLst/>
                          <a:latin typeface="Calibri" panose="020F0502020204030204" pitchFamily="34" charset="0"/>
                        </a:rPr>
                        <a:t> </a:t>
                      </a:r>
                      <a:r>
                        <a:rPr lang="en-US" sz="1600" b="0" i="0" u="none" strike="noStrike" dirty="0" smtClean="0">
                          <a:solidFill>
                            <a:srgbClr val="000000"/>
                          </a:solidFill>
                          <a:effectLst/>
                          <a:latin typeface="Calibri" panose="020F0502020204030204" pitchFamily="34" charset="0"/>
                        </a:rPr>
                        <a:t>Graduated 6 Years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40000"/>
                        <a:lumOff val="60000"/>
                      </a:schemeClr>
                    </a:solidFill>
                  </a:tcPr>
                </a:tc>
              </a:tr>
              <a:tr h="291341">
                <a:tc>
                  <a:txBody>
                    <a:bodyPr/>
                    <a:lstStyle/>
                    <a:p>
                      <a:pPr algn="l" fontAlgn="b"/>
                      <a:r>
                        <a:rPr lang="en-US" sz="1600" u="none" strike="noStrike">
                          <a:effectLst/>
                        </a:rPr>
                        <a:t>Fall 2005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1,896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55%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2006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1,733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60%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2007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1,841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93%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59%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1,875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59%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1,447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59%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1,837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2,035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2,053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a:effectLst/>
                        </a:rPr>
                        <a:t>Fall 2013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1,986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90%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r h="291341">
                <a:tc>
                  <a:txBody>
                    <a:bodyPr/>
                    <a:lstStyle/>
                    <a:p>
                      <a:pPr algn="l" fontAlgn="b"/>
                      <a:r>
                        <a:rPr lang="en-US" sz="1600" u="none" strike="noStrike" dirty="0">
                          <a:effectLst/>
                        </a:rPr>
                        <a:t>Fall 2014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2,015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79%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89%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ctr"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2">
                        <a:lumMod val="40000"/>
                        <a:lumOff val="60000"/>
                      </a:schemeClr>
                    </a:solidFill>
                  </a:tcPr>
                </a:tc>
              </a:tr>
            </a:tbl>
          </a:graphicData>
        </a:graphic>
      </p:graphicFrame>
    </p:spTree>
    <p:extLst>
      <p:ext uri="{BB962C8B-B14F-4D97-AF65-F5344CB8AC3E}">
        <p14:creationId xmlns:p14="http://schemas.microsoft.com/office/powerpoint/2010/main" val="2450706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3117</Words>
  <Application>Microsoft Office PowerPoint</Application>
  <PresentationFormat>On-screen Show (4:3)</PresentationFormat>
  <Paragraphs>1163</Paragraphs>
  <Slides>28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Trebuchet MS</vt:lpstr>
      <vt:lpstr>Office Theme</vt:lpstr>
      <vt:lpstr>Enrollment Management and Retention</vt:lpstr>
      <vt:lpstr>New Student Programs Updates/Requests</vt:lpstr>
      <vt:lpstr>Current Retention Issues</vt:lpstr>
      <vt:lpstr>RU is Losing Students at Both Ends of the Qualifications Spectrum: </vt:lpstr>
      <vt:lpstr>Who Are Our Students?</vt:lpstr>
      <vt:lpstr>Who Are Our Students?</vt:lpstr>
      <vt:lpstr>Conclusions . . .</vt:lpstr>
      <vt:lpstr>Radford University Probation/Suspension Policy (In Effect Since Fall 2013)</vt:lpstr>
      <vt:lpstr>Students Who Do Not Find Success Early are Less Likely to Graduate</vt:lpstr>
      <vt:lpstr>Question: Who is in Greatest Need of Support in Order to Be Retained?</vt:lpstr>
      <vt:lpstr>Ruffalo Noel Levitz RU 2015 Standard Retention Predictor (SRP) Model</vt:lpstr>
      <vt:lpstr>Predictive Value of the Model, 2012-2014</vt:lpstr>
      <vt:lpstr>Question: Who is in Greatest Need of Support in Order to Be Retained?</vt:lpstr>
      <vt:lpstr>Fall 2015 Conditional Admits</vt:lpstr>
      <vt:lpstr>Conditional Admits and Other NF by HSGPA</vt:lpstr>
      <vt:lpstr>Recommendation:</vt:lpstr>
      <vt:lpstr>A Critical Retention Reality: We Must Teach the Students We Have, Not Those We Wish We Had</vt:lpstr>
      <vt:lpstr>Recommendations:</vt:lpstr>
      <vt:lpstr>The Combination of Classes New Freshmen Take Dramatically Affect their GPAs/Retention </vt:lpstr>
      <vt:lpstr>Recommendations (continued):</vt:lpstr>
      <vt:lpstr>Recommendations (continued):</vt:lpstr>
      <vt:lpstr>Recommendations (continued):</vt:lpstr>
      <vt:lpstr>Recommendations (continued):</vt:lpstr>
      <vt:lpstr>Recommendations (continued):</vt:lpstr>
      <vt:lpstr>Recommendations (continued):</vt:lpstr>
      <vt:lpstr>We Must Also Recruit and Retain Outstanding Students!</vt:lpstr>
      <vt:lpstr>We Must Also Recruit and Retain Outstanding Students!</vt:lpstr>
      <vt:lpstr>PowerPoint Presentation</vt:lpstr>
    </vt:vector>
  </TitlesOfParts>
  <Company>Fuseideas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Scherdell</dc:creator>
  <cp:lastModifiedBy>Lerch, Steve</cp:lastModifiedBy>
  <cp:revision>75</cp:revision>
  <cp:lastPrinted>2016-03-03T20:18:01Z</cp:lastPrinted>
  <dcterms:created xsi:type="dcterms:W3CDTF">2015-05-26T15:12:14Z</dcterms:created>
  <dcterms:modified xsi:type="dcterms:W3CDTF">2016-04-20T11:35:40Z</dcterms:modified>
</cp:coreProperties>
</file>