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5"/>
  </p:notesMasterIdLst>
  <p:handoutMasterIdLst>
    <p:handoutMasterId r:id="rId26"/>
  </p:handoutMasterIdLst>
  <p:sldIdLst>
    <p:sldId id="270" r:id="rId5"/>
    <p:sldId id="742" r:id="rId6"/>
    <p:sldId id="753" r:id="rId7"/>
    <p:sldId id="746" r:id="rId8"/>
    <p:sldId id="754" r:id="rId9"/>
    <p:sldId id="740" r:id="rId10"/>
    <p:sldId id="723" r:id="rId11"/>
    <p:sldId id="744" r:id="rId12"/>
    <p:sldId id="752" r:id="rId13"/>
    <p:sldId id="736" r:id="rId14"/>
    <p:sldId id="727" r:id="rId15"/>
    <p:sldId id="755" r:id="rId16"/>
    <p:sldId id="261" r:id="rId17"/>
    <p:sldId id="731" r:id="rId18"/>
    <p:sldId id="743" r:id="rId19"/>
    <p:sldId id="751" r:id="rId20"/>
    <p:sldId id="741" r:id="rId21"/>
    <p:sldId id="749" r:id="rId22"/>
    <p:sldId id="750" r:id="rId23"/>
    <p:sldId id="72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E6E6E6"/>
    <a:srgbClr val="1C1E26"/>
    <a:srgbClr val="303342"/>
    <a:srgbClr val="485F74"/>
    <a:srgbClr val="354655"/>
    <a:srgbClr val="C80000"/>
    <a:srgbClr val="85B31F"/>
    <a:srgbClr val="3C4052"/>
    <a:srgbClr val="D83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84" autoAdjust="0"/>
  </p:normalViewPr>
  <p:slideViewPr>
    <p:cSldViewPr snapToGrid="0">
      <p:cViewPr varScale="1">
        <p:scale>
          <a:sx n="66" d="100"/>
          <a:sy n="66" d="100"/>
        </p:scale>
        <p:origin x="816" y="66"/>
      </p:cViewPr>
      <p:guideLst>
        <p:guide orient="horz" pos="2160"/>
        <p:guide pos="3840"/>
      </p:guideLst>
    </p:cSldViewPr>
  </p:slideViewPr>
  <p:outlineViewPr>
    <p:cViewPr>
      <p:scale>
        <a:sx n="75" d="100"/>
        <a:sy n="75" d="100"/>
      </p:scale>
      <p:origin x="0" y="0"/>
    </p:cViewPr>
  </p:outlineViewPr>
  <p:notesTextViewPr>
    <p:cViewPr>
      <p:scale>
        <a:sx n="3" d="2"/>
        <a:sy n="3" d="2"/>
      </p:scale>
      <p:origin x="0" y="0"/>
    </p:cViewPr>
  </p:notesTextViewPr>
  <p:sorterViewPr>
    <p:cViewPr varScale="1">
      <p:scale>
        <a:sx n="1" d="1"/>
        <a:sy n="1" d="1"/>
      </p:scale>
      <p:origin x="0" y="-144264"/>
    </p:cViewPr>
  </p:sorter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421010-3731-422F-8CF1-CD47B2D7C9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2656080-143A-4905-932A-5C7754887A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920ABC-E11D-42B4-A428-76B2C5BC0052}" type="datetimeFigureOut">
              <a:rPr lang="en-US" smtClean="0"/>
              <a:t>9/18/2022</a:t>
            </a:fld>
            <a:endParaRPr lang="en-US" dirty="0"/>
          </a:p>
        </p:txBody>
      </p:sp>
      <p:sp>
        <p:nvSpPr>
          <p:cNvPr id="4" name="Footer Placeholder 3">
            <a:extLst>
              <a:ext uri="{FF2B5EF4-FFF2-40B4-BE49-F238E27FC236}">
                <a16:creationId xmlns:a16="http://schemas.microsoft.com/office/drawing/2014/main" id="{96359276-DB8D-43B4-8029-4A695209B9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E29EE0F-113C-45AB-9877-4A16FFA6A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DB89D3-056A-4F4C-8125-EA7126289545}" type="slidenum">
              <a:rPr lang="en-US" smtClean="0"/>
              <a:t>‹#›</a:t>
            </a:fld>
            <a:endParaRPr lang="en-US" dirty="0"/>
          </a:p>
        </p:txBody>
      </p:sp>
    </p:spTree>
    <p:extLst>
      <p:ext uri="{BB962C8B-B14F-4D97-AF65-F5344CB8AC3E}">
        <p14:creationId xmlns:p14="http://schemas.microsoft.com/office/powerpoint/2010/main" val="3231827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EED04-A4F0-49ED-B42E-211B56474E8D}" type="datetimeFigureOut">
              <a:rPr lang="en-US" smtClean="0"/>
              <a:t>9/18/2022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20CB7-DCA5-4E5B-97F1-300CDD8D2AAB}" type="slidenum">
              <a:rPr lang="en-US" smtClean="0"/>
              <a:t>‹#›</a:t>
            </a:fld>
            <a:endParaRPr lang="en-US" dirty="0"/>
          </a:p>
        </p:txBody>
      </p:sp>
    </p:spTree>
    <p:extLst>
      <p:ext uri="{BB962C8B-B14F-4D97-AF65-F5344CB8AC3E}">
        <p14:creationId xmlns:p14="http://schemas.microsoft.com/office/powerpoint/2010/main" val="326718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1</a:t>
            </a:fld>
            <a:endParaRPr lang="en-US" dirty="0"/>
          </a:p>
        </p:txBody>
      </p:sp>
    </p:spTree>
    <p:extLst>
      <p:ext uri="{BB962C8B-B14F-4D97-AF65-F5344CB8AC3E}">
        <p14:creationId xmlns:p14="http://schemas.microsoft.com/office/powerpoint/2010/main" val="2419457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14</a:t>
            </a:fld>
            <a:endParaRPr lang="en-US" dirty="0"/>
          </a:p>
        </p:txBody>
      </p:sp>
    </p:spTree>
    <p:extLst>
      <p:ext uri="{BB962C8B-B14F-4D97-AF65-F5344CB8AC3E}">
        <p14:creationId xmlns:p14="http://schemas.microsoft.com/office/powerpoint/2010/main" val="36957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15</a:t>
            </a:fld>
            <a:endParaRPr lang="en-US" dirty="0"/>
          </a:p>
        </p:txBody>
      </p:sp>
    </p:spTree>
    <p:extLst>
      <p:ext uri="{BB962C8B-B14F-4D97-AF65-F5344CB8AC3E}">
        <p14:creationId xmlns:p14="http://schemas.microsoft.com/office/powerpoint/2010/main" val="482327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17</a:t>
            </a:fld>
            <a:endParaRPr lang="en-US" dirty="0"/>
          </a:p>
        </p:txBody>
      </p:sp>
    </p:spTree>
    <p:extLst>
      <p:ext uri="{BB962C8B-B14F-4D97-AF65-F5344CB8AC3E}">
        <p14:creationId xmlns:p14="http://schemas.microsoft.com/office/powerpoint/2010/main" val="2076370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18</a:t>
            </a:fld>
            <a:endParaRPr lang="en-US" dirty="0"/>
          </a:p>
        </p:txBody>
      </p:sp>
    </p:spTree>
    <p:extLst>
      <p:ext uri="{BB962C8B-B14F-4D97-AF65-F5344CB8AC3E}">
        <p14:creationId xmlns:p14="http://schemas.microsoft.com/office/powerpoint/2010/main" val="2338743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19</a:t>
            </a:fld>
            <a:endParaRPr lang="en-US" dirty="0"/>
          </a:p>
        </p:txBody>
      </p:sp>
    </p:spTree>
    <p:extLst>
      <p:ext uri="{BB962C8B-B14F-4D97-AF65-F5344CB8AC3E}">
        <p14:creationId xmlns:p14="http://schemas.microsoft.com/office/powerpoint/2010/main" val="3596095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20</a:t>
            </a:fld>
            <a:endParaRPr lang="en-US" dirty="0"/>
          </a:p>
        </p:txBody>
      </p:sp>
    </p:spTree>
    <p:extLst>
      <p:ext uri="{BB962C8B-B14F-4D97-AF65-F5344CB8AC3E}">
        <p14:creationId xmlns:p14="http://schemas.microsoft.com/office/powerpoint/2010/main" val="182411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2</a:t>
            </a:fld>
            <a:endParaRPr lang="en-US" dirty="0"/>
          </a:p>
        </p:txBody>
      </p:sp>
    </p:spTree>
    <p:extLst>
      <p:ext uri="{BB962C8B-B14F-4D97-AF65-F5344CB8AC3E}">
        <p14:creationId xmlns:p14="http://schemas.microsoft.com/office/powerpoint/2010/main" val="1746844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4</a:t>
            </a:fld>
            <a:endParaRPr lang="en-US" dirty="0"/>
          </a:p>
        </p:txBody>
      </p:sp>
    </p:spTree>
    <p:extLst>
      <p:ext uri="{BB962C8B-B14F-4D97-AF65-F5344CB8AC3E}">
        <p14:creationId xmlns:p14="http://schemas.microsoft.com/office/powerpoint/2010/main" val="2436633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6</a:t>
            </a:fld>
            <a:endParaRPr lang="en-US" dirty="0"/>
          </a:p>
        </p:txBody>
      </p:sp>
    </p:spTree>
    <p:extLst>
      <p:ext uri="{BB962C8B-B14F-4D97-AF65-F5344CB8AC3E}">
        <p14:creationId xmlns:p14="http://schemas.microsoft.com/office/powerpoint/2010/main" val="299079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7</a:t>
            </a:fld>
            <a:endParaRPr lang="en-US" dirty="0"/>
          </a:p>
        </p:txBody>
      </p:sp>
    </p:spTree>
    <p:extLst>
      <p:ext uri="{BB962C8B-B14F-4D97-AF65-F5344CB8AC3E}">
        <p14:creationId xmlns:p14="http://schemas.microsoft.com/office/powerpoint/2010/main" val="3637990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8</a:t>
            </a:fld>
            <a:endParaRPr lang="en-US" dirty="0"/>
          </a:p>
        </p:txBody>
      </p:sp>
    </p:spTree>
    <p:extLst>
      <p:ext uri="{BB962C8B-B14F-4D97-AF65-F5344CB8AC3E}">
        <p14:creationId xmlns:p14="http://schemas.microsoft.com/office/powerpoint/2010/main" val="22558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10</a:t>
            </a:fld>
            <a:endParaRPr lang="en-US" dirty="0"/>
          </a:p>
        </p:txBody>
      </p:sp>
    </p:spTree>
    <p:extLst>
      <p:ext uri="{BB962C8B-B14F-4D97-AF65-F5344CB8AC3E}">
        <p14:creationId xmlns:p14="http://schemas.microsoft.com/office/powerpoint/2010/main" val="178655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11</a:t>
            </a:fld>
            <a:endParaRPr lang="en-US" dirty="0"/>
          </a:p>
        </p:txBody>
      </p:sp>
    </p:spTree>
    <p:extLst>
      <p:ext uri="{BB962C8B-B14F-4D97-AF65-F5344CB8AC3E}">
        <p14:creationId xmlns:p14="http://schemas.microsoft.com/office/powerpoint/2010/main" val="2686353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20CB7-DCA5-4E5B-97F1-300CDD8D2AAB}" type="slidenum">
              <a:rPr lang="en-US" smtClean="0"/>
              <a:t>13</a:t>
            </a:fld>
            <a:endParaRPr lang="en-US" dirty="0"/>
          </a:p>
        </p:txBody>
      </p:sp>
    </p:spTree>
    <p:extLst>
      <p:ext uri="{BB962C8B-B14F-4D97-AF65-F5344CB8AC3E}">
        <p14:creationId xmlns:p14="http://schemas.microsoft.com/office/powerpoint/2010/main" val="686636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dirty="0"/>
              <a:t>Drag and Drop Image Here</a:t>
            </a:r>
          </a:p>
        </p:txBody>
      </p:sp>
      <p:sp>
        <p:nvSpPr>
          <p:cNvPr id="2" name="Title 1">
            <a:extLst>
              <a:ext uri="{FF2B5EF4-FFF2-40B4-BE49-F238E27FC236}">
                <a16:creationId xmlns:a16="http://schemas.microsoft.com/office/drawing/2014/main" id="{AAB8A1A3-5BFE-4E68-81F1-F52462776C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1146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A1EF1-BFC9-4361-B215-2D83B16ABB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167099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4_Custom Layout">
    <p:spTree>
      <p:nvGrpSpPr>
        <p:cNvPr id="1" name=""/>
        <p:cNvGrpSpPr/>
        <p:nvPr/>
      </p:nvGrpSpPr>
      <p:grpSpPr>
        <a:xfrm>
          <a:off x="0" y="0"/>
          <a:ext cx="0" cy="0"/>
          <a:chOff x="0" y="0"/>
          <a:chExt cx="0" cy="0"/>
        </a:xfrm>
      </p:grpSpPr>
      <p:sp>
        <p:nvSpPr>
          <p:cNvPr id="4" name="Rectangle 3"/>
          <p:cNvSpPr/>
          <p:nvPr userDrawn="1"/>
        </p:nvSpPr>
        <p:spPr>
          <a:xfrm>
            <a:off x="0" y="0"/>
            <a:ext cx="12192000" cy="64878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51FFE5-84D8-43BD-9B0D-76C497F555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58921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1" name="Rectangle 10"/>
          <p:cNvSpPr/>
          <p:nvPr userDrawn="1"/>
        </p:nvSpPr>
        <p:spPr>
          <a:xfrm>
            <a:off x="0" y="1428299"/>
            <a:ext cx="1711234" cy="4436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FB4FFF-4547-4B6C-9BF5-9A495C2110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83253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5" name="Group 14"/>
          <p:cNvGrpSpPr/>
          <p:nvPr userDrawn="1"/>
        </p:nvGrpSpPr>
        <p:grpSpPr>
          <a:xfrm rot="10800000">
            <a:off x="11858328" y="148422"/>
            <a:ext cx="332874" cy="590718"/>
            <a:chOff x="10026" y="148425"/>
            <a:chExt cx="332874" cy="590718"/>
          </a:xfrm>
        </p:grpSpPr>
        <p:sp>
          <p:nvSpPr>
            <p:cNvPr id="16" name="Rectangle 15"/>
            <p:cNvSpPr/>
            <p:nvPr/>
          </p:nvSpPr>
          <p:spPr>
            <a:xfrm>
              <a:off x="10026" y="148428"/>
              <a:ext cx="203334" cy="590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p:cNvSpPr/>
            <p:nvPr/>
          </p:nvSpPr>
          <p:spPr>
            <a:xfrm>
              <a:off x="251460" y="148425"/>
              <a:ext cx="91440" cy="590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Rectangle 1"/>
          <p:cNvSpPr/>
          <p:nvPr userDrawn="1"/>
        </p:nvSpPr>
        <p:spPr>
          <a:xfrm>
            <a:off x="0" y="6477000"/>
            <a:ext cx="12192000" cy="381000"/>
          </a:xfrm>
          <a:prstGeom prst="rect">
            <a:avLst/>
          </a:prstGeom>
          <a:solidFill>
            <a:srgbClr val="E6E6E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extBox 11"/>
          <p:cNvSpPr txBox="1"/>
          <p:nvPr userDrawn="1"/>
        </p:nvSpPr>
        <p:spPr>
          <a:xfrm>
            <a:off x="11292841" y="6528300"/>
            <a:ext cx="799412" cy="276999"/>
          </a:xfrm>
          <a:prstGeom prst="rect">
            <a:avLst/>
          </a:prstGeom>
          <a:noFill/>
        </p:spPr>
        <p:txBody>
          <a:bodyPr wrap="square" rtlCol="0" anchor="ctr">
            <a:spAutoFit/>
          </a:bodyPr>
          <a:lstStyle/>
          <a:p>
            <a:pPr algn="r"/>
            <a:fld id="{260E2A6B-A809-4840-BF14-8648BC0BDF87}" type="slidenum">
              <a:rPr lang="en-US" sz="1200" b="0" i="0" strike="noStrike" spc="0" noProof="0" smtClean="0">
                <a:solidFill>
                  <a:schemeClr val="accent1"/>
                </a:solidFill>
                <a:latin typeface="+mn-lt"/>
                <a:ea typeface="Roboto Condensed Light" panose="02000000000000000000" pitchFamily="2" charset="0"/>
                <a:cs typeface="Segoe UI Light" panose="020B0502040204020203" pitchFamily="34" charset="0"/>
              </a:rPr>
              <a:pPr algn="r"/>
              <a:t>‹#›</a:t>
            </a:fld>
            <a:endParaRPr lang="en-US" sz="8000" b="0" i="0" strike="noStrike" spc="0" noProof="0" dirty="0">
              <a:solidFill>
                <a:schemeClr val="accent1"/>
              </a:solidFill>
              <a:latin typeface="+mn-lt"/>
              <a:ea typeface="Roboto Condensed Light" panose="02000000000000000000" pitchFamily="2" charset="0"/>
              <a:cs typeface="Segoe UI Light" panose="020B0502040204020203" pitchFamily="34" charset="0"/>
            </a:endParaRPr>
          </a:p>
        </p:txBody>
      </p:sp>
      <p:sp>
        <p:nvSpPr>
          <p:cNvPr id="9" name="TextBox 8"/>
          <p:cNvSpPr txBox="1"/>
          <p:nvPr userDrawn="1"/>
        </p:nvSpPr>
        <p:spPr>
          <a:xfrm>
            <a:off x="68580" y="6528300"/>
            <a:ext cx="1684329" cy="276999"/>
          </a:xfrm>
          <a:prstGeom prst="rect">
            <a:avLst/>
          </a:prstGeom>
          <a:noFill/>
        </p:spPr>
        <p:txBody>
          <a:bodyPr wrap="square" rtlCol="0">
            <a:spAutoFit/>
          </a:bodyPr>
          <a:lstStyle/>
          <a:p>
            <a:pPr algn="l"/>
            <a:r>
              <a:rPr lang="en-US" sz="1200" b="1" noProof="0" dirty="0">
                <a:solidFill>
                  <a:schemeClr val="accent1"/>
                </a:solidFill>
                <a:latin typeface="+mn-lt"/>
              </a:rPr>
              <a:t>Your </a:t>
            </a:r>
            <a:r>
              <a:rPr lang="en-US" sz="1200" b="1" baseline="0" noProof="0" dirty="0">
                <a:solidFill>
                  <a:schemeClr val="accent1"/>
                </a:solidFill>
                <a:latin typeface="+mn-lt"/>
              </a:rPr>
              <a:t>Coffee Shop</a:t>
            </a:r>
            <a:endParaRPr lang="en-US" sz="1200" b="1" noProof="0" dirty="0">
              <a:solidFill>
                <a:schemeClr val="accent1"/>
              </a:solidFill>
              <a:latin typeface="+mn-lt"/>
            </a:endParaRPr>
          </a:p>
        </p:txBody>
      </p:sp>
    </p:spTree>
    <p:extLst>
      <p:ext uri="{BB962C8B-B14F-4D97-AF65-F5344CB8AC3E}">
        <p14:creationId xmlns:p14="http://schemas.microsoft.com/office/powerpoint/2010/main" val="3008118459"/>
      </p:ext>
    </p:extLst>
  </p:cSld>
  <p:clrMap bg1="lt1" tx1="dk1" bg2="lt2" tx2="dk2" accent1="accent1" accent2="accent2" accent3="accent3" accent4="accent4" accent5="accent5" accent6="accent6" hlink="hlink" folHlink="folHlink"/>
  <p:sldLayoutIdLst>
    <p:sldLayoutId id="2147483651" r:id="rId1"/>
    <p:sldLayoutId id="2147483662" r:id="rId2"/>
    <p:sldLayoutId id="2147483781" r:id="rId3"/>
    <p:sldLayoutId id="2147483692"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Placeholder 1" descr="Coffee shop artwork and icons"/>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11" name="Title 10" hidden="1">
            <a:extLst>
              <a:ext uri="{FF2B5EF4-FFF2-40B4-BE49-F238E27FC236}">
                <a16:creationId xmlns:a16="http://schemas.microsoft.com/office/drawing/2014/main" id="{B825F879-7327-49C3-8A45-B7A226CC37F4}"/>
              </a:ext>
            </a:extLst>
          </p:cNvPr>
          <p:cNvSpPr>
            <a:spLocks noGrp="1"/>
          </p:cNvSpPr>
          <p:nvPr>
            <p:ph type="title"/>
          </p:nvPr>
        </p:nvSpPr>
        <p:spPr/>
        <p:txBody>
          <a:bodyPr/>
          <a:lstStyle/>
          <a:p>
            <a:r>
              <a:rPr lang="en-US" dirty="0"/>
              <a:t>Slide 1</a:t>
            </a:r>
          </a:p>
        </p:txBody>
      </p:sp>
      <p:sp>
        <p:nvSpPr>
          <p:cNvPr id="6" name="Rectangle 5">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Illustration of a coffee cup and saucer with steam coming out and the wording &quot;Coffee Shop&quot; within the stea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9647" y="329709"/>
            <a:ext cx="2792701" cy="3520396"/>
          </a:xfrm>
          <a:prstGeom prst="rect">
            <a:avLst/>
          </a:prstGeom>
        </p:spPr>
      </p:pic>
      <p:sp>
        <p:nvSpPr>
          <p:cNvPr id="22" name="TextBox 21"/>
          <p:cNvSpPr txBox="1"/>
          <p:nvPr/>
        </p:nvSpPr>
        <p:spPr>
          <a:xfrm>
            <a:off x="907015" y="4307548"/>
            <a:ext cx="10377969" cy="1446550"/>
          </a:xfrm>
          <a:prstGeom prst="rect">
            <a:avLst/>
          </a:prstGeom>
          <a:noFill/>
        </p:spPr>
        <p:txBody>
          <a:bodyPr wrap="none" rtlCol="0">
            <a:spAutoFit/>
          </a:bodyPr>
          <a:lstStyle/>
          <a:p>
            <a:pPr algn="ctr"/>
            <a:r>
              <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RU I/O Psychology, Total Rewards, and Advice / Lessons Learned</a:t>
            </a:r>
          </a:p>
          <a:p>
            <a:pPr algn="ctr"/>
            <a:r>
              <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Brian Pack, MS, RU Class of 1993</a:t>
            </a:r>
          </a:p>
          <a:p>
            <a:pPr algn="ctr"/>
            <a:r>
              <a:rPr lang="en-US" sz="24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September 16, 2022</a:t>
            </a:r>
          </a:p>
        </p:txBody>
      </p:sp>
      <p:sp>
        <p:nvSpPr>
          <p:cNvPr id="23" name="TextBox 22"/>
          <p:cNvSpPr txBox="1"/>
          <p:nvPr/>
        </p:nvSpPr>
        <p:spPr>
          <a:xfrm>
            <a:off x="504586" y="6423298"/>
            <a:ext cx="11182870" cy="276999"/>
          </a:xfrm>
          <a:prstGeom prst="rect">
            <a:avLst/>
          </a:prstGeom>
          <a:noFill/>
        </p:spPr>
        <p:txBody>
          <a:bodyPr wrap="none" rtlCol="0">
            <a:spAutoFit/>
          </a:bodyPr>
          <a:lstStyle/>
          <a:p>
            <a:pPr algn="ctr"/>
            <a:r>
              <a:rPr lang="en-US" sz="1200" spc="600" dirty="0">
                <a:solidFill>
                  <a:schemeClr val="bg1"/>
                </a:solidFill>
                <a:latin typeface="Lato" panose="020F0502020204030203" pitchFamily="34" charset="0"/>
                <a:ea typeface="Lato" panose="020F0502020204030203" pitchFamily="34" charset="0"/>
                <a:cs typeface="Lato" panose="020F0502020204030203" pitchFamily="34" charset="0"/>
              </a:rPr>
              <a:t>Radford University I/O Psychology Graduate Program Alumni Speakers Series </a:t>
            </a:r>
          </a:p>
        </p:txBody>
      </p:sp>
    </p:spTree>
    <p:extLst>
      <p:ext uri="{BB962C8B-B14F-4D97-AF65-F5344CB8AC3E}">
        <p14:creationId xmlns:p14="http://schemas.microsoft.com/office/powerpoint/2010/main" val="137223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10" presetClass="entr" presetSubtype="0" repeatCount="4000"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
                                        <p:tgtEl>
                                          <p:spTgt spid="4"/>
                                        </p:tgtEl>
                                      </p:cBhvr>
                                    </p:animEffect>
                                  </p:childTnLst>
                                </p:cTn>
                              </p:par>
                            </p:childTnLst>
                          </p:cTn>
                        </p:par>
                        <p:par>
                          <p:cTn id="12" fill="hold">
                            <p:stCondLst>
                              <p:cond delay="85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185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 name="TextBox 1133"/>
          <p:cNvSpPr txBox="1"/>
          <p:nvPr/>
        </p:nvSpPr>
        <p:spPr>
          <a:xfrm>
            <a:off x="381000" y="243235"/>
            <a:ext cx="6099463" cy="495905"/>
          </a:xfrm>
          <a:prstGeom prst="rect">
            <a:avLst/>
          </a:prstGeom>
          <a:noFill/>
        </p:spPr>
        <p:txBody>
          <a:bodyPr wrap="square" rtlCol="0">
            <a:spAutoFit/>
          </a:bodyPr>
          <a:lstStyle/>
          <a:p>
            <a:pPr>
              <a:lnSpc>
                <a:spcPct val="80000"/>
              </a:lnSpc>
            </a:pPr>
            <a:r>
              <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Key Benefits Constructs </a:t>
            </a:r>
          </a:p>
        </p:txBody>
      </p:sp>
      <p:grpSp>
        <p:nvGrpSpPr>
          <p:cNvPr id="3" name="Group 2">
            <a:extLst>
              <a:ext uri="{C183D7F6-B498-43B3-948B-1728B52AA6E4}">
                <adec:decorative xmlns:adec="http://schemas.microsoft.com/office/drawing/2017/decorative" val="1"/>
              </a:ext>
            </a:extLst>
          </p:cNvPr>
          <p:cNvGrpSpPr/>
          <p:nvPr/>
        </p:nvGrpSpPr>
        <p:grpSpPr>
          <a:xfrm>
            <a:off x="0" y="148425"/>
            <a:ext cx="342900" cy="590715"/>
            <a:chOff x="0" y="148425"/>
            <a:chExt cx="342900" cy="590715"/>
          </a:xfrm>
        </p:grpSpPr>
        <p:sp>
          <p:nvSpPr>
            <p:cNvPr id="2" name="Rectangle 1"/>
            <p:cNvSpPr/>
            <p:nvPr/>
          </p:nvSpPr>
          <p:spPr>
            <a:xfrm>
              <a:off x="0" y="148425"/>
              <a:ext cx="213360" cy="590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251460" y="148425"/>
              <a:ext cx="91440" cy="590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C183D7F6-B498-43B3-948B-1728B52AA6E4}">
                <adec:decorative xmlns:adec="http://schemas.microsoft.com/office/drawing/2017/decorative" val="1"/>
              </a:ext>
            </a:extLst>
          </p:cNvPr>
          <p:cNvGrpSpPr/>
          <p:nvPr/>
        </p:nvGrpSpPr>
        <p:grpSpPr>
          <a:xfrm>
            <a:off x="970261" y="880083"/>
            <a:ext cx="259660" cy="259660"/>
            <a:chOff x="2288721" y="2772229"/>
            <a:chExt cx="2471965" cy="2471965"/>
          </a:xfrm>
        </p:grpSpPr>
        <p:sp>
          <p:nvSpPr>
            <p:cNvPr id="15" name="Oval 14"/>
            <p:cNvSpPr/>
            <p:nvPr/>
          </p:nvSpPr>
          <p:spPr>
            <a:xfrm>
              <a:off x="2288721" y="2772229"/>
              <a:ext cx="2471965" cy="24719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16" name="Freeform 29"/>
            <p:cNvSpPr>
              <a:spLocks/>
            </p:cNvSpPr>
            <p:nvPr/>
          </p:nvSpPr>
          <p:spPr bwMode="auto">
            <a:xfrm>
              <a:off x="2804183" y="3513718"/>
              <a:ext cx="1503332" cy="1160049"/>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grpSp>
      <p:sp>
        <p:nvSpPr>
          <p:cNvPr id="13" name="Rectangle 12"/>
          <p:cNvSpPr/>
          <p:nvPr/>
        </p:nvSpPr>
        <p:spPr>
          <a:xfrm>
            <a:off x="1284065" y="752892"/>
            <a:ext cx="4478106" cy="423962"/>
          </a:xfrm>
          <a:prstGeom prst="rect">
            <a:avLst/>
          </a:prstGeom>
        </p:spPr>
        <p:txBody>
          <a:bodyPr wrap="square">
            <a:spAutoFit/>
          </a:bodyPr>
          <a:lstStyle/>
          <a:p>
            <a:pPr>
              <a:lnSpc>
                <a:spcPct val="120000"/>
              </a:lnSpc>
            </a:pPr>
            <a:r>
              <a:rPr lang="en-US" sz="2000" b="1" dirty="0">
                <a:solidFill>
                  <a:schemeClr val="accent1"/>
                </a:solidFill>
                <a:latin typeface="Lato" panose="020F0502020204030203" pitchFamily="34" charset="0"/>
                <a:ea typeface="Lato" panose="020F0502020204030203" pitchFamily="34" charset="0"/>
                <a:cs typeface="Lato" panose="020F0502020204030203" pitchFamily="34" charset="0"/>
              </a:rPr>
              <a:t>Self-Insured Programs / Products</a:t>
            </a:r>
          </a:p>
        </p:txBody>
      </p:sp>
      <p:sp>
        <p:nvSpPr>
          <p:cNvPr id="14" name="Rectangle 13"/>
          <p:cNvSpPr/>
          <p:nvPr/>
        </p:nvSpPr>
        <p:spPr>
          <a:xfrm>
            <a:off x="1284065" y="1139743"/>
            <a:ext cx="9810654" cy="734945"/>
          </a:xfrm>
          <a:prstGeom prst="rect">
            <a:avLst/>
          </a:prstGeom>
        </p:spPr>
        <p:txBody>
          <a:bodyPr wrap="square">
            <a:spAutoFit/>
          </a:bodyPr>
          <a:lstStyle/>
          <a:p>
            <a:pPr algn="just">
              <a:lnSpc>
                <a:spcPct val="120000"/>
              </a:lnSpc>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Claims and Administrative Fees are paid by the Employer and the “claims risk” is on the employer.  Should have at least 1,000 employees and Stop Loss insurance is encouraged for some products.</a:t>
            </a:r>
          </a:p>
        </p:txBody>
      </p:sp>
      <p:sp>
        <p:nvSpPr>
          <p:cNvPr id="4" name="Title 3" hidden="1">
            <a:extLst>
              <a:ext uri="{FF2B5EF4-FFF2-40B4-BE49-F238E27FC236}">
                <a16:creationId xmlns:a16="http://schemas.microsoft.com/office/drawing/2014/main" id="{A75E788A-4D7C-47BA-9326-D37D48290ED0}"/>
              </a:ext>
            </a:extLst>
          </p:cNvPr>
          <p:cNvSpPr>
            <a:spLocks noGrp="1"/>
          </p:cNvSpPr>
          <p:nvPr>
            <p:ph type="title"/>
          </p:nvPr>
        </p:nvSpPr>
        <p:spPr/>
        <p:txBody>
          <a:bodyPr/>
          <a:lstStyle/>
          <a:p>
            <a:r>
              <a:rPr lang="en-US" dirty="0"/>
              <a:t>Slide 12</a:t>
            </a:r>
          </a:p>
        </p:txBody>
      </p:sp>
      <p:grpSp>
        <p:nvGrpSpPr>
          <p:cNvPr id="24" name="Group 23">
            <a:extLst>
              <a:ext uri="{C183D7F6-B498-43B3-948B-1728B52AA6E4}">
                <adec:decorative xmlns:adec="http://schemas.microsoft.com/office/drawing/2017/decorative" val="1"/>
              </a:ext>
            </a:extLst>
          </p:cNvPr>
          <p:cNvGrpSpPr/>
          <p:nvPr/>
        </p:nvGrpSpPr>
        <p:grpSpPr>
          <a:xfrm>
            <a:off x="970260" y="2242244"/>
            <a:ext cx="259660" cy="259660"/>
            <a:chOff x="2288721" y="2772229"/>
            <a:chExt cx="2471965" cy="2471965"/>
          </a:xfrm>
        </p:grpSpPr>
        <p:sp>
          <p:nvSpPr>
            <p:cNvPr id="26" name="Oval 25"/>
            <p:cNvSpPr/>
            <p:nvPr/>
          </p:nvSpPr>
          <p:spPr>
            <a:xfrm>
              <a:off x="2288721" y="2772229"/>
              <a:ext cx="2471965" cy="24719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27" name="Freeform 29"/>
            <p:cNvSpPr>
              <a:spLocks/>
            </p:cNvSpPr>
            <p:nvPr/>
          </p:nvSpPr>
          <p:spPr bwMode="auto">
            <a:xfrm>
              <a:off x="2804183" y="3513718"/>
              <a:ext cx="1503332" cy="1160049"/>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grpSp>
      <p:sp>
        <p:nvSpPr>
          <p:cNvPr id="28" name="Rectangle 27"/>
          <p:cNvSpPr/>
          <p:nvPr/>
        </p:nvSpPr>
        <p:spPr>
          <a:xfrm>
            <a:off x="1284064" y="2118732"/>
            <a:ext cx="4347479" cy="423962"/>
          </a:xfrm>
          <a:prstGeom prst="rect">
            <a:avLst/>
          </a:prstGeom>
        </p:spPr>
        <p:txBody>
          <a:bodyPr wrap="square">
            <a:spAutoFit/>
          </a:bodyPr>
          <a:lstStyle/>
          <a:p>
            <a:pPr>
              <a:lnSpc>
                <a:spcPct val="120000"/>
              </a:lnSpc>
            </a:pPr>
            <a:r>
              <a:rPr lang="en-US" sz="2000" b="1" dirty="0">
                <a:solidFill>
                  <a:schemeClr val="accent1"/>
                </a:solidFill>
                <a:latin typeface="Lato" panose="020F0502020204030203" pitchFamily="34" charset="0"/>
                <a:ea typeface="Lato" panose="020F0502020204030203" pitchFamily="34" charset="0"/>
                <a:cs typeface="Lato" panose="020F0502020204030203" pitchFamily="34" charset="0"/>
              </a:rPr>
              <a:t>Fully-Insured Programs / Products</a:t>
            </a:r>
          </a:p>
        </p:txBody>
      </p:sp>
      <p:sp>
        <p:nvSpPr>
          <p:cNvPr id="33" name="Rectangle 32"/>
          <p:cNvSpPr/>
          <p:nvPr/>
        </p:nvSpPr>
        <p:spPr>
          <a:xfrm>
            <a:off x="1284064" y="2388912"/>
            <a:ext cx="9810654" cy="1089529"/>
          </a:xfrm>
          <a:prstGeom prst="rect">
            <a:avLst/>
          </a:prstGeom>
        </p:spPr>
        <p:txBody>
          <a:bodyPr wrap="square">
            <a:spAutoFit/>
          </a:bodyPr>
          <a:lstStyle/>
          <a:p>
            <a:pPr algn="just">
              <a:lnSpc>
                <a:spcPct val="120000"/>
              </a:lnSpc>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The employer pays a premium to an insurance carrier and the insurance carrier takes on the claims risk. These products can be a bit more expensive than self-insured products due to underwriting risk, taxes, and profit margins.  Good for smaller employers or organizations that want predictable product costs. </a:t>
            </a:r>
          </a:p>
        </p:txBody>
      </p:sp>
      <p:grpSp>
        <p:nvGrpSpPr>
          <p:cNvPr id="34" name="Group 33">
            <a:extLst>
              <a:ext uri="{C183D7F6-B498-43B3-948B-1728B52AA6E4}">
                <adec:decorative xmlns:adec="http://schemas.microsoft.com/office/drawing/2017/decorative" val="1"/>
              </a:ext>
            </a:extLst>
          </p:cNvPr>
          <p:cNvGrpSpPr/>
          <p:nvPr/>
        </p:nvGrpSpPr>
        <p:grpSpPr>
          <a:xfrm>
            <a:off x="970260" y="3851174"/>
            <a:ext cx="259660" cy="259660"/>
            <a:chOff x="2288721" y="2772229"/>
            <a:chExt cx="2471965" cy="2471965"/>
          </a:xfrm>
        </p:grpSpPr>
        <p:sp>
          <p:nvSpPr>
            <p:cNvPr id="35" name="Oval 34"/>
            <p:cNvSpPr/>
            <p:nvPr/>
          </p:nvSpPr>
          <p:spPr>
            <a:xfrm>
              <a:off x="2288721" y="2772229"/>
              <a:ext cx="2471965" cy="24719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36" name="Freeform 29"/>
            <p:cNvSpPr>
              <a:spLocks/>
            </p:cNvSpPr>
            <p:nvPr/>
          </p:nvSpPr>
          <p:spPr bwMode="auto">
            <a:xfrm>
              <a:off x="2804183" y="3513718"/>
              <a:ext cx="1503332" cy="1160049"/>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grpSp>
      <p:sp>
        <p:nvSpPr>
          <p:cNvPr id="37" name="Rectangle 36"/>
          <p:cNvSpPr/>
          <p:nvPr/>
        </p:nvSpPr>
        <p:spPr>
          <a:xfrm>
            <a:off x="1284064" y="3718162"/>
            <a:ext cx="3846199" cy="437043"/>
          </a:xfrm>
          <a:prstGeom prst="rect">
            <a:avLst/>
          </a:prstGeom>
        </p:spPr>
        <p:txBody>
          <a:bodyPr wrap="square">
            <a:spAutoFit/>
          </a:bodyPr>
          <a:lstStyle/>
          <a:p>
            <a:pPr>
              <a:lnSpc>
                <a:spcPct val="120000"/>
              </a:lnSpc>
            </a:pPr>
            <a:r>
              <a:rPr lang="en-US" sz="2000" b="1" dirty="0">
                <a:solidFill>
                  <a:schemeClr val="accent1"/>
                </a:solidFill>
                <a:latin typeface="Lato" panose="020F0502020204030203" pitchFamily="34" charset="0"/>
                <a:ea typeface="Lato" panose="020F0502020204030203" pitchFamily="34" charset="0"/>
                <a:cs typeface="Lato" panose="020F0502020204030203" pitchFamily="34" charset="0"/>
              </a:rPr>
              <a:t>Employer Paid Benefits</a:t>
            </a:r>
          </a:p>
        </p:txBody>
      </p:sp>
      <p:sp>
        <p:nvSpPr>
          <p:cNvPr id="38" name="Rectangle 37"/>
          <p:cNvSpPr/>
          <p:nvPr/>
        </p:nvSpPr>
        <p:spPr>
          <a:xfrm>
            <a:off x="1284064" y="4113098"/>
            <a:ext cx="9810654" cy="1089529"/>
          </a:xfrm>
          <a:prstGeom prst="rect">
            <a:avLst/>
          </a:prstGeom>
        </p:spPr>
        <p:txBody>
          <a:bodyPr wrap="square">
            <a:spAutoFit/>
          </a:bodyPr>
          <a:lstStyle/>
          <a:p>
            <a:pPr algn="just">
              <a:lnSpc>
                <a:spcPct val="120000"/>
              </a:lnSpc>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These are benefits that are fully or partially paid by the employer.  Examples of partially paid benefits are medical/rx drug, dental, and vision.  Examples of fully paid benefits by the employer are Life Insurance/AD&amp;D, Employee Assistance Program, Long-Term Disability, Sick, Vacation.</a:t>
            </a:r>
          </a:p>
        </p:txBody>
      </p:sp>
      <p:grpSp>
        <p:nvGrpSpPr>
          <p:cNvPr id="39" name="Group 38">
            <a:extLst>
              <a:ext uri="{C183D7F6-B498-43B3-948B-1728B52AA6E4}">
                <adec:decorative xmlns:adec="http://schemas.microsoft.com/office/drawing/2017/decorative" val="1"/>
              </a:ext>
            </a:extLst>
          </p:cNvPr>
          <p:cNvGrpSpPr/>
          <p:nvPr/>
        </p:nvGrpSpPr>
        <p:grpSpPr>
          <a:xfrm>
            <a:off x="935886" y="5230215"/>
            <a:ext cx="259660" cy="259660"/>
            <a:chOff x="2288721" y="2772229"/>
            <a:chExt cx="2471965" cy="2471965"/>
          </a:xfrm>
        </p:grpSpPr>
        <p:sp>
          <p:nvSpPr>
            <p:cNvPr id="40" name="Oval 39"/>
            <p:cNvSpPr/>
            <p:nvPr/>
          </p:nvSpPr>
          <p:spPr>
            <a:xfrm>
              <a:off x="2288721" y="2772229"/>
              <a:ext cx="2471965" cy="24719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41" name="Freeform 29"/>
            <p:cNvSpPr>
              <a:spLocks/>
            </p:cNvSpPr>
            <p:nvPr/>
          </p:nvSpPr>
          <p:spPr bwMode="auto">
            <a:xfrm>
              <a:off x="2804183" y="3513718"/>
              <a:ext cx="1503332" cy="1160049"/>
            </a:xfrm>
            <a:custGeom>
              <a:avLst/>
              <a:gdLst>
                <a:gd name="T0" fmla="*/ 198196 w 59"/>
                <a:gd name="T1" fmla="*/ 41487 h 45"/>
                <a:gd name="T2" fmla="*/ 102515 w 59"/>
                <a:gd name="T3" fmla="*/ 134832 h 45"/>
                <a:gd name="T4" fmla="*/ 85429 w 59"/>
                <a:gd name="T5" fmla="*/ 152118 h 45"/>
                <a:gd name="T6" fmla="*/ 78595 w 59"/>
                <a:gd name="T7" fmla="*/ 155575 h 45"/>
                <a:gd name="T8" fmla="*/ 68343 w 59"/>
                <a:gd name="T9" fmla="*/ 152118 h 45"/>
                <a:gd name="T10" fmla="*/ 51258 w 59"/>
                <a:gd name="T11" fmla="*/ 134832 h 45"/>
                <a:gd name="T12" fmla="*/ 3417 w 59"/>
                <a:gd name="T13" fmla="*/ 89888 h 45"/>
                <a:gd name="T14" fmla="*/ 0 w 59"/>
                <a:gd name="T15" fmla="*/ 79516 h 45"/>
                <a:gd name="T16" fmla="*/ 3417 w 59"/>
                <a:gd name="T17" fmla="*/ 69144 h 45"/>
                <a:gd name="T18" fmla="*/ 20503 w 59"/>
                <a:gd name="T19" fmla="*/ 51858 h 45"/>
                <a:gd name="T20" fmla="*/ 30755 w 59"/>
                <a:gd name="T21" fmla="*/ 48401 h 45"/>
                <a:gd name="T22" fmla="*/ 37589 w 59"/>
                <a:gd name="T23" fmla="*/ 51858 h 45"/>
                <a:gd name="T24" fmla="*/ 78595 w 59"/>
                <a:gd name="T25" fmla="*/ 89888 h 45"/>
                <a:gd name="T26" fmla="*/ 160607 w 59"/>
                <a:gd name="T27" fmla="*/ 3457 h 45"/>
                <a:gd name="T28" fmla="*/ 170858 w 59"/>
                <a:gd name="T29" fmla="*/ 0 h 45"/>
                <a:gd name="T30" fmla="*/ 181110 w 59"/>
                <a:gd name="T31" fmla="*/ 3457 h 45"/>
                <a:gd name="T32" fmla="*/ 198196 w 59"/>
                <a:gd name="T33" fmla="*/ 24201 h 45"/>
                <a:gd name="T34" fmla="*/ 201613 w 59"/>
                <a:gd name="T35" fmla="*/ 31115 h 45"/>
                <a:gd name="T36" fmla="*/ 198196 w 59"/>
                <a:gd name="T37" fmla="*/ 4148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Lato" panose="020F0502020204030203" pitchFamily="34" charset="0"/>
                <a:ea typeface="Lato" panose="020F0502020204030203" pitchFamily="34" charset="0"/>
                <a:cs typeface="Lato" panose="020F0502020204030203" pitchFamily="34" charset="0"/>
              </a:endParaRPr>
            </a:p>
          </p:txBody>
        </p:sp>
      </p:grpSp>
      <p:sp>
        <p:nvSpPr>
          <p:cNvPr id="42" name="Rectangle 41"/>
          <p:cNvSpPr/>
          <p:nvPr/>
        </p:nvSpPr>
        <p:spPr>
          <a:xfrm>
            <a:off x="1229919" y="5112649"/>
            <a:ext cx="6651338" cy="423962"/>
          </a:xfrm>
          <a:prstGeom prst="rect">
            <a:avLst/>
          </a:prstGeom>
        </p:spPr>
        <p:txBody>
          <a:bodyPr wrap="square">
            <a:spAutoFit/>
          </a:bodyPr>
          <a:lstStyle/>
          <a:p>
            <a:pPr>
              <a:lnSpc>
                <a:spcPct val="120000"/>
              </a:lnSpc>
            </a:pPr>
            <a:r>
              <a:rPr lang="en-US" sz="2000" b="1" dirty="0">
                <a:solidFill>
                  <a:schemeClr val="accent1"/>
                </a:solidFill>
                <a:latin typeface="Lato" panose="020F0502020204030203" pitchFamily="34" charset="0"/>
                <a:ea typeface="Lato" panose="020F0502020204030203" pitchFamily="34" charset="0"/>
                <a:cs typeface="Lato" panose="020F0502020204030203" pitchFamily="34" charset="0"/>
              </a:rPr>
              <a:t>Supplemental / Voluntary Employee Paid Benefits</a:t>
            </a:r>
          </a:p>
        </p:txBody>
      </p:sp>
      <p:sp>
        <p:nvSpPr>
          <p:cNvPr id="43" name="Rectangle 42"/>
          <p:cNvSpPr/>
          <p:nvPr/>
        </p:nvSpPr>
        <p:spPr>
          <a:xfrm>
            <a:off x="1229920" y="5492240"/>
            <a:ext cx="9810654" cy="1089529"/>
          </a:xfrm>
          <a:prstGeom prst="rect">
            <a:avLst/>
          </a:prstGeom>
        </p:spPr>
        <p:txBody>
          <a:bodyPr wrap="square">
            <a:spAutoFit/>
          </a:bodyPr>
          <a:lstStyle/>
          <a:p>
            <a:pPr algn="just">
              <a:lnSpc>
                <a:spcPct val="120000"/>
              </a:lnSpc>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These are usually 100% paid by the employee.  The employee gets the benefit of lower group rates through their employer.  Examples of these benefits include:  Supplemental Life Insurance, Critical Incident Insurance, Pet Insurance, Identity Theft Insurance, Home &amp; Auto Insurance.  </a:t>
            </a:r>
          </a:p>
        </p:txBody>
      </p:sp>
    </p:spTree>
    <p:extLst>
      <p:ext uri="{BB962C8B-B14F-4D97-AF65-F5344CB8AC3E}">
        <p14:creationId xmlns:p14="http://schemas.microsoft.com/office/powerpoint/2010/main" val="3397304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4"/>
                                        </p:tgtEl>
                                        <p:attrNameLst>
                                          <p:attrName>style.visibility</p:attrName>
                                        </p:attrNameLst>
                                      </p:cBhvr>
                                      <p:to>
                                        <p:strVal val="visible"/>
                                      </p:to>
                                    </p:set>
                                    <p:animEffect transition="in" filter="fade">
                                      <p:cBhvr>
                                        <p:cTn id="7" dur="500"/>
                                        <p:tgtEl>
                                          <p:spTgt spid="11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left)">
                                      <p:cBhvr>
                                        <p:cTn id="59" dur="500"/>
                                        <p:tgtEl>
                                          <p:spTgt spid="42"/>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 grpId="0"/>
      <p:bldP spid="13" grpId="0"/>
      <p:bldP spid="14" grpId="0"/>
      <p:bldP spid="28" grpId="0"/>
      <p:bldP spid="33" grpId="0"/>
      <p:bldP spid="37" grpId="0"/>
      <p:bldP spid="38"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 name="TextBox 1133"/>
          <p:cNvSpPr txBox="1"/>
          <p:nvPr/>
        </p:nvSpPr>
        <p:spPr>
          <a:xfrm>
            <a:off x="381000" y="243235"/>
            <a:ext cx="6099463" cy="495905"/>
          </a:xfrm>
          <a:prstGeom prst="rect">
            <a:avLst/>
          </a:prstGeom>
          <a:noFill/>
        </p:spPr>
        <p:txBody>
          <a:bodyPr wrap="square" rtlCol="0">
            <a:spAutoFit/>
          </a:bodyPr>
          <a:lstStyle/>
          <a:p>
            <a:pPr>
              <a:lnSpc>
                <a:spcPct val="80000"/>
              </a:lnSpc>
            </a:pPr>
            <a:r>
              <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Benefits Overview</a:t>
            </a:r>
          </a:p>
        </p:txBody>
      </p:sp>
      <p:grpSp>
        <p:nvGrpSpPr>
          <p:cNvPr id="3" name="Group 2">
            <a:extLst>
              <a:ext uri="{C183D7F6-B498-43B3-948B-1728B52AA6E4}">
                <adec:decorative xmlns:adec="http://schemas.microsoft.com/office/drawing/2017/decorative" val="1"/>
              </a:ext>
            </a:extLst>
          </p:cNvPr>
          <p:cNvGrpSpPr/>
          <p:nvPr/>
        </p:nvGrpSpPr>
        <p:grpSpPr>
          <a:xfrm>
            <a:off x="0" y="148425"/>
            <a:ext cx="342900" cy="590715"/>
            <a:chOff x="0" y="148425"/>
            <a:chExt cx="342900" cy="590715"/>
          </a:xfrm>
        </p:grpSpPr>
        <p:sp>
          <p:nvSpPr>
            <p:cNvPr id="2" name="Rectangle 1"/>
            <p:cNvSpPr/>
            <p:nvPr/>
          </p:nvSpPr>
          <p:spPr>
            <a:xfrm>
              <a:off x="0" y="148425"/>
              <a:ext cx="213360" cy="590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251460" y="148425"/>
              <a:ext cx="91440" cy="590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descr="Column 1 Heading"/>
          <p:cNvGrpSpPr/>
          <p:nvPr/>
        </p:nvGrpSpPr>
        <p:grpSpPr>
          <a:xfrm>
            <a:off x="935298" y="1137386"/>
            <a:ext cx="3266128" cy="471428"/>
            <a:chOff x="935299" y="1724527"/>
            <a:chExt cx="3266128" cy="471428"/>
          </a:xfrm>
        </p:grpSpPr>
        <p:sp>
          <p:nvSpPr>
            <p:cNvPr id="5" name="Rectangle 4">
              <a:extLst>
                <a:ext uri="{C183D7F6-B498-43B3-948B-1728B52AA6E4}">
                  <adec:decorative xmlns:adec="http://schemas.microsoft.com/office/drawing/2017/decorative" val="1"/>
                </a:ext>
              </a:extLst>
            </p:cNvPr>
            <p:cNvSpPr/>
            <p:nvPr/>
          </p:nvSpPr>
          <p:spPr>
            <a:xfrm>
              <a:off x="935299" y="1724527"/>
              <a:ext cx="3266127" cy="4714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8" name="TextBox 7"/>
            <p:cNvSpPr txBox="1"/>
            <p:nvPr/>
          </p:nvSpPr>
          <p:spPr>
            <a:xfrm>
              <a:off x="935299" y="1775575"/>
              <a:ext cx="3266128" cy="400110"/>
            </a:xfrm>
            <a:prstGeom prst="rect">
              <a:avLst/>
            </a:prstGeom>
            <a:noFill/>
          </p:spPr>
          <p:txBody>
            <a:bodyPr wrap="square" rtlCol="0">
              <a:spAutoFit/>
            </a:bodyPr>
            <a:lstStyle/>
            <a:p>
              <a:pPr algn="ctr"/>
              <a:r>
                <a:rPr lang="en-US" sz="2000"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Health &amp; Welfare Benefits</a:t>
              </a:r>
            </a:p>
          </p:txBody>
        </p:sp>
      </p:grpSp>
      <p:grpSp>
        <p:nvGrpSpPr>
          <p:cNvPr id="6" name="Group 5" descr="Column 1 Text"/>
          <p:cNvGrpSpPr/>
          <p:nvPr/>
        </p:nvGrpSpPr>
        <p:grpSpPr>
          <a:xfrm>
            <a:off x="935299" y="1791694"/>
            <a:ext cx="3266127" cy="4012340"/>
            <a:chOff x="935299" y="2195955"/>
            <a:chExt cx="3266127" cy="3161406"/>
          </a:xfrm>
        </p:grpSpPr>
        <p:sp>
          <p:nvSpPr>
            <p:cNvPr id="51" name="Rectangle 50">
              <a:extLst>
                <a:ext uri="{C183D7F6-B498-43B3-948B-1728B52AA6E4}">
                  <adec:decorative xmlns:adec="http://schemas.microsoft.com/office/drawing/2017/decorative" val="1"/>
                </a:ext>
              </a:extLst>
            </p:cNvPr>
            <p:cNvSpPr/>
            <p:nvPr/>
          </p:nvSpPr>
          <p:spPr>
            <a:xfrm>
              <a:off x="935299" y="2195955"/>
              <a:ext cx="3266127" cy="3161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54" name="TextBox 53"/>
            <p:cNvSpPr txBox="1"/>
            <p:nvPr/>
          </p:nvSpPr>
          <p:spPr>
            <a:xfrm>
              <a:off x="1040131" y="2264869"/>
              <a:ext cx="3056463" cy="3019169"/>
            </a:xfrm>
            <a:prstGeom prst="rect">
              <a:avLst/>
            </a:prstGeom>
            <a:noFill/>
          </p:spPr>
          <p:txBody>
            <a:bodyPr wrap="square" rtlCol="0">
              <a:spAutoFit/>
            </a:bodyPr>
            <a:lstStyle/>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Medical</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Telemedicine</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Prescription Drug</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Dental</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Vision</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Health Care Navigators</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Orthopedic Program</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Advanced Heart Program</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Migraine Program</a:t>
              </a:r>
            </a:p>
          </p:txBody>
        </p:sp>
      </p:grpSp>
      <p:grpSp>
        <p:nvGrpSpPr>
          <p:cNvPr id="10" name="Group 9" descr="Column 2 Heading"/>
          <p:cNvGrpSpPr/>
          <p:nvPr/>
        </p:nvGrpSpPr>
        <p:grpSpPr>
          <a:xfrm>
            <a:off x="4462936" y="1148616"/>
            <a:ext cx="3266127" cy="471428"/>
            <a:chOff x="4462937" y="1724527"/>
            <a:chExt cx="3266127" cy="471428"/>
          </a:xfrm>
        </p:grpSpPr>
        <p:sp>
          <p:nvSpPr>
            <p:cNvPr id="48" name="Rectangle 47">
              <a:extLst>
                <a:ext uri="{C183D7F6-B498-43B3-948B-1728B52AA6E4}">
                  <adec:decorative xmlns:adec="http://schemas.microsoft.com/office/drawing/2017/decorative" val="1"/>
                </a:ext>
              </a:extLst>
            </p:cNvPr>
            <p:cNvSpPr/>
            <p:nvPr/>
          </p:nvSpPr>
          <p:spPr>
            <a:xfrm>
              <a:off x="4462937" y="1724527"/>
              <a:ext cx="3266127" cy="4714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46" name="TextBox 45"/>
            <p:cNvSpPr txBox="1"/>
            <p:nvPr/>
          </p:nvSpPr>
          <p:spPr>
            <a:xfrm>
              <a:off x="4567769" y="1775575"/>
              <a:ext cx="3056463" cy="400110"/>
            </a:xfrm>
            <a:prstGeom prst="rect">
              <a:avLst/>
            </a:prstGeom>
            <a:noFill/>
          </p:spPr>
          <p:txBody>
            <a:bodyPr wrap="square" rtlCol="0">
              <a:spAutoFit/>
            </a:bodyPr>
            <a:lstStyle/>
            <a:p>
              <a:pPr algn="ctr"/>
              <a:r>
                <a:rPr lang="en-US" sz="2000"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Employer Paid Benefits</a:t>
              </a:r>
            </a:p>
          </p:txBody>
        </p:sp>
      </p:grpSp>
      <p:grpSp>
        <p:nvGrpSpPr>
          <p:cNvPr id="11" name="Group 10" descr="Column 2 text"/>
          <p:cNvGrpSpPr/>
          <p:nvPr/>
        </p:nvGrpSpPr>
        <p:grpSpPr>
          <a:xfrm>
            <a:off x="4462937" y="1791694"/>
            <a:ext cx="3266127" cy="4012340"/>
            <a:chOff x="4462937" y="2195955"/>
            <a:chExt cx="3266127" cy="3161406"/>
          </a:xfrm>
        </p:grpSpPr>
        <p:sp>
          <p:nvSpPr>
            <p:cNvPr id="50" name="Rectangle 49">
              <a:extLst>
                <a:ext uri="{C183D7F6-B498-43B3-948B-1728B52AA6E4}">
                  <adec:decorative xmlns:adec="http://schemas.microsoft.com/office/drawing/2017/decorative" val="1"/>
                </a:ext>
              </a:extLst>
            </p:cNvPr>
            <p:cNvSpPr/>
            <p:nvPr/>
          </p:nvSpPr>
          <p:spPr>
            <a:xfrm>
              <a:off x="4462937" y="2195955"/>
              <a:ext cx="3266127" cy="3161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47" name="TextBox 46"/>
            <p:cNvSpPr txBox="1"/>
            <p:nvPr/>
          </p:nvSpPr>
          <p:spPr>
            <a:xfrm>
              <a:off x="4500393" y="2272453"/>
              <a:ext cx="3228669" cy="3019169"/>
            </a:xfrm>
            <a:prstGeom prst="rect">
              <a:avLst/>
            </a:prstGeom>
            <a:noFill/>
          </p:spPr>
          <p:txBody>
            <a:bodyPr wrap="square" rtlCol="0">
              <a:spAutoFit/>
            </a:bodyPr>
            <a:lstStyle/>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Savings Vehicles (FSA, H.S.A.)</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Price Transparency Tools</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Basic Life Insurance / AD&amp;D</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Short Term Disability</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Long Term Disability</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Employee Assistance Program</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Employee Discount Program</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Child Care Search &amp; Locator</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Access to Salary Before Payday</a:t>
              </a:r>
            </a:p>
          </p:txBody>
        </p:sp>
      </p:grpSp>
      <p:grpSp>
        <p:nvGrpSpPr>
          <p:cNvPr id="12" name="Group 11" descr="Column 3 heading"/>
          <p:cNvGrpSpPr/>
          <p:nvPr/>
        </p:nvGrpSpPr>
        <p:grpSpPr>
          <a:xfrm>
            <a:off x="7990574" y="1162010"/>
            <a:ext cx="3266127" cy="471428"/>
            <a:chOff x="7990575" y="1724527"/>
            <a:chExt cx="3266127" cy="471428"/>
          </a:xfrm>
        </p:grpSpPr>
        <p:sp>
          <p:nvSpPr>
            <p:cNvPr id="81" name="Rectangle 80">
              <a:extLst>
                <a:ext uri="{C183D7F6-B498-43B3-948B-1728B52AA6E4}">
                  <adec:decorative xmlns:adec="http://schemas.microsoft.com/office/drawing/2017/decorative" val="1"/>
                </a:ext>
              </a:extLst>
            </p:cNvPr>
            <p:cNvSpPr/>
            <p:nvPr/>
          </p:nvSpPr>
          <p:spPr>
            <a:xfrm>
              <a:off x="7990575" y="1724527"/>
              <a:ext cx="3266127" cy="4714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55" name="TextBox 54"/>
            <p:cNvSpPr txBox="1"/>
            <p:nvPr/>
          </p:nvSpPr>
          <p:spPr>
            <a:xfrm>
              <a:off x="8095407" y="1775575"/>
              <a:ext cx="3056463" cy="400110"/>
            </a:xfrm>
            <a:prstGeom prst="rect">
              <a:avLst/>
            </a:prstGeom>
            <a:noFill/>
          </p:spPr>
          <p:txBody>
            <a:bodyPr wrap="square" rtlCol="0">
              <a:spAutoFit/>
            </a:bodyPr>
            <a:lstStyle/>
            <a:p>
              <a:pPr algn="ctr"/>
              <a:r>
                <a:rPr lang="en-US" sz="2000"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Supplemental Products</a:t>
              </a:r>
            </a:p>
          </p:txBody>
        </p:sp>
      </p:grpSp>
      <p:grpSp>
        <p:nvGrpSpPr>
          <p:cNvPr id="13" name="Group 12" descr="Column 3 text"/>
          <p:cNvGrpSpPr/>
          <p:nvPr/>
        </p:nvGrpSpPr>
        <p:grpSpPr>
          <a:xfrm>
            <a:off x="7990575" y="1791694"/>
            <a:ext cx="3266127" cy="4346086"/>
            <a:chOff x="7990575" y="2195955"/>
            <a:chExt cx="3266127" cy="3385244"/>
          </a:xfrm>
        </p:grpSpPr>
        <p:sp>
          <p:nvSpPr>
            <p:cNvPr id="82" name="Rectangle 81">
              <a:extLst>
                <a:ext uri="{C183D7F6-B498-43B3-948B-1728B52AA6E4}">
                  <adec:decorative xmlns:adec="http://schemas.microsoft.com/office/drawing/2017/decorative" val="1"/>
                </a:ext>
              </a:extLst>
            </p:cNvPr>
            <p:cNvSpPr/>
            <p:nvPr/>
          </p:nvSpPr>
          <p:spPr>
            <a:xfrm>
              <a:off x="7990575" y="2195955"/>
              <a:ext cx="3266127" cy="3161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80" name="TextBox 79"/>
            <p:cNvSpPr txBox="1"/>
            <p:nvPr/>
          </p:nvSpPr>
          <p:spPr>
            <a:xfrm>
              <a:off x="8095407" y="2272888"/>
              <a:ext cx="3056463" cy="3308311"/>
            </a:xfrm>
            <a:prstGeom prst="rect">
              <a:avLst/>
            </a:prstGeom>
            <a:noFill/>
          </p:spPr>
          <p:txBody>
            <a:bodyPr wrap="square" rtlCol="0">
              <a:spAutoFit/>
            </a:bodyPr>
            <a:lstStyle/>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Supplemental Life Insurance</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Voluntary LTD/STD Insurance</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Identity Theft Insurance</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Home &amp; Auto Insurance</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Legal Services</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Pet Insurance</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Critical Incident Insurance</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Hospitalization Insurance</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Accident Insurance</a:t>
              </a:r>
            </a:p>
            <a:p>
              <a:pPr marL="171450" indent="-171450">
                <a:lnSpc>
                  <a:spcPct val="150000"/>
                </a:lnSpc>
                <a:buClr>
                  <a:schemeClr val="accent1"/>
                </a:buClr>
                <a:buFont typeface="Arial" panose="020B0604020202020204" pitchFamily="34" charset="0"/>
                <a:buChar char="•"/>
              </a:pPr>
              <a:endParaRPr lang="en-US"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grpSp>
      <p:sp>
        <p:nvSpPr>
          <p:cNvPr id="7" name="Title 6" hidden="1">
            <a:extLst>
              <a:ext uri="{FF2B5EF4-FFF2-40B4-BE49-F238E27FC236}">
                <a16:creationId xmlns:a16="http://schemas.microsoft.com/office/drawing/2014/main" id="{D602B064-C2D4-46FC-86C8-40ABA1F36E7B}"/>
              </a:ext>
            </a:extLst>
          </p:cNvPr>
          <p:cNvSpPr>
            <a:spLocks noGrp="1"/>
          </p:cNvSpPr>
          <p:nvPr>
            <p:ph type="title"/>
          </p:nvPr>
        </p:nvSpPr>
        <p:spPr/>
        <p:txBody>
          <a:bodyPr/>
          <a:lstStyle/>
          <a:p>
            <a:r>
              <a:rPr lang="en-US" dirty="0"/>
              <a:t>Slide 7</a:t>
            </a:r>
          </a:p>
        </p:txBody>
      </p:sp>
    </p:spTree>
    <p:extLst>
      <p:ext uri="{BB962C8B-B14F-4D97-AF65-F5344CB8AC3E}">
        <p14:creationId xmlns:p14="http://schemas.microsoft.com/office/powerpoint/2010/main" val="3870728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4"/>
                                        </p:tgtEl>
                                        <p:attrNameLst>
                                          <p:attrName>style.visibility</p:attrName>
                                        </p:attrNameLst>
                                      </p:cBhvr>
                                      <p:to>
                                        <p:strVal val="visible"/>
                                      </p:to>
                                    </p:set>
                                    <p:animEffect transition="in" filter="fade">
                                      <p:cBhvr>
                                        <p:cTn id="7" dur="500"/>
                                        <p:tgtEl>
                                          <p:spTgt spid="113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596" y="2434557"/>
            <a:ext cx="8787063" cy="1325563"/>
          </a:xfrm>
        </p:spPr>
        <p:txBody>
          <a:bodyPr/>
          <a:lstStyle/>
          <a:p>
            <a:pPr algn="ctr"/>
            <a:r>
              <a:rPr lang="en-US" b="1" dirty="0">
                <a:solidFill>
                  <a:srgbClr val="FF0000"/>
                </a:solidFill>
              </a:rPr>
              <a:t>Employee Wellness</a:t>
            </a:r>
          </a:p>
        </p:txBody>
      </p:sp>
    </p:spTree>
    <p:extLst>
      <p:ext uri="{BB962C8B-B14F-4D97-AF65-F5344CB8AC3E}">
        <p14:creationId xmlns:p14="http://schemas.microsoft.com/office/powerpoint/2010/main" val="1381605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graph of coffee mug filled, on a table and surrounded by coffee bea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C183D7F6-B498-43B3-948B-1728B52AA6E4}">
                <adec:decorative xmlns:adec="http://schemas.microsoft.com/office/drawing/2017/decorative" val="1"/>
              </a:ext>
            </a:extLst>
          </p:cNvPr>
          <p:cNvSpPr/>
          <p:nvPr/>
        </p:nvSpPr>
        <p:spPr>
          <a:xfrm>
            <a:off x="-2" y="0"/>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44893" y="498538"/>
            <a:ext cx="5226518" cy="486287"/>
          </a:xfrm>
          <a:prstGeom prst="rect">
            <a:avLst/>
          </a:prstGeom>
          <a:noFill/>
        </p:spPr>
        <p:txBody>
          <a:bodyPr wrap="square" rtlCol="0">
            <a:spAutoFit/>
          </a:bodyPr>
          <a:lstStyle/>
          <a:p>
            <a:pPr>
              <a:lnSpc>
                <a:spcPct val="80000"/>
              </a:lnSpc>
            </a:pPr>
            <a:r>
              <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Employee Wellness Objectives</a:t>
            </a:r>
          </a:p>
        </p:txBody>
      </p:sp>
      <p:sp>
        <p:nvSpPr>
          <p:cNvPr id="19" name="Rectangle 18"/>
          <p:cNvSpPr/>
          <p:nvPr/>
        </p:nvSpPr>
        <p:spPr>
          <a:xfrm>
            <a:off x="644893" y="1263835"/>
            <a:ext cx="5072513" cy="2246769"/>
          </a:xfrm>
          <a:prstGeom prst="rect">
            <a:avLst/>
          </a:prstGeom>
        </p:spPr>
        <p:txBody>
          <a:bodyPr wrap="square">
            <a:spAutoFit/>
          </a:bodyPr>
          <a:lstStyle/>
          <a:p>
            <a:r>
              <a:rPr lang="en-US" sz="2000" dirty="0">
                <a:solidFill>
                  <a:schemeClr val="bg1"/>
                </a:solidFill>
              </a:rPr>
              <a:t>Support employees on </a:t>
            </a:r>
            <a:r>
              <a:rPr lang="en-US" sz="2000" b="1" dirty="0">
                <a:solidFill>
                  <a:srgbClr val="FFFF00"/>
                </a:solidFill>
              </a:rPr>
              <a:t>their personal wellness journey </a:t>
            </a:r>
            <a:r>
              <a:rPr lang="en-US" sz="2000" dirty="0">
                <a:solidFill>
                  <a:schemeClr val="bg1"/>
                </a:solidFill>
              </a:rPr>
              <a:t>through products and activities that promote habits of wellness.</a:t>
            </a:r>
          </a:p>
          <a:p>
            <a:endParaRPr lang="en-US" sz="2000" dirty="0">
              <a:solidFill>
                <a:schemeClr val="bg1"/>
              </a:solidFill>
            </a:endParaRPr>
          </a:p>
          <a:p>
            <a:r>
              <a:rPr lang="en-US" sz="2000" dirty="0">
                <a:solidFill>
                  <a:schemeClr val="bg1"/>
                </a:solidFill>
              </a:rPr>
              <a:t>Build and support programs, products, and initiatives that align with the seven dimensions of employee wellness. </a:t>
            </a:r>
            <a:endParaRPr lang="en-US" sz="700" dirty="0">
              <a:solidFill>
                <a:schemeClr val="bg1"/>
              </a:solidFill>
            </a:endParaRPr>
          </a:p>
        </p:txBody>
      </p:sp>
      <p:pic>
        <p:nvPicPr>
          <p:cNvPr id="38" name="Picture 37" descr="Illustration of a coffee cup and saucer with steam coming out and the wording &quot;Coffee Shop&quot; within the steam"/>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61229" y="3899962"/>
            <a:ext cx="1907451" cy="2747780"/>
          </a:xfrm>
          <a:prstGeom prst="rect">
            <a:avLst/>
          </a:prstGeom>
        </p:spPr>
      </p:pic>
      <p:sp>
        <p:nvSpPr>
          <p:cNvPr id="4" name="Title 3" hidden="1">
            <a:extLst>
              <a:ext uri="{FF2B5EF4-FFF2-40B4-BE49-F238E27FC236}">
                <a16:creationId xmlns:a16="http://schemas.microsoft.com/office/drawing/2014/main" id="{B99C03C8-BF33-4C27-9832-97127EEB1CC4}"/>
              </a:ext>
            </a:extLst>
          </p:cNvPr>
          <p:cNvSpPr>
            <a:spLocks noGrp="1"/>
          </p:cNvSpPr>
          <p:nvPr>
            <p:ph type="title"/>
          </p:nvPr>
        </p:nvSpPr>
        <p:spPr/>
        <p:txBody>
          <a:bodyPr/>
          <a:lstStyle/>
          <a:p>
            <a:r>
              <a:rPr lang="en-US" dirty="0"/>
              <a:t>Slide 2</a:t>
            </a:r>
          </a:p>
        </p:txBody>
      </p:sp>
    </p:spTree>
    <p:extLst>
      <p:ext uri="{BB962C8B-B14F-4D97-AF65-F5344CB8AC3E}">
        <p14:creationId xmlns:p14="http://schemas.microsoft.com/office/powerpoint/2010/main" val="350305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ppt_x</p:attrName>
                                        </p:attrNameLst>
                                      </p:cBhvr>
                                      <p:tavLst>
                                        <p:tav tm="0">
                                          <p:val>
                                            <p:strVal val="#ppt_x-#ppt_w*1.125000"/>
                                          </p:val>
                                        </p:tav>
                                        <p:tav tm="100000">
                                          <p:val>
                                            <p:strVal val="#ppt_x"/>
                                          </p:val>
                                        </p:tav>
                                      </p:tavLst>
                                    </p:anim>
                                    <p:animEffect transition="in" filter="wipe(right)">
                                      <p:cBhvr>
                                        <p:cTn id="8" dur="500"/>
                                        <p:tgtEl>
                                          <p:spTgt spid="1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childTnLst>
                                </p:cTn>
                              </p:par>
                            </p:childTnLst>
                          </p:cTn>
                        </p:par>
                        <p:par>
                          <p:cTn id="13" fill="hold">
                            <p:stCondLst>
                              <p:cond delay="1250"/>
                            </p:stCondLst>
                            <p:childTnLst>
                              <p:par>
                                <p:cTn id="14" presetID="2" presetClass="entr" presetSubtype="2" decel="3000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1000" fill="hold"/>
                                        <p:tgtEl>
                                          <p:spTgt spid="38"/>
                                        </p:tgtEl>
                                        <p:attrNameLst>
                                          <p:attrName>ppt_x</p:attrName>
                                        </p:attrNameLst>
                                      </p:cBhvr>
                                      <p:tavLst>
                                        <p:tav tm="0">
                                          <p:val>
                                            <p:strVal val="1+#ppt_w/2"/>
                                          </p:val>
                                        </p:tav>
                                        <p:tav tm="100000">
                                          <p:val>
                                            <p:strVal val="#ppt_x"/>
                                          </p:val>
                                        </p:tav>
                                      </p:tavLst>
                                    </p:anim>
                                    <p:anim calcmode="lin" valueType="num">
                                      <p:cBhvr additive="base">
                                        <p:cTn id="17"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 name="TextBox 1133"/>
          <p:cNvSpPr txBox="1"/>
          <p:nvPr/>
        </p:nvSpPr>
        <p:spPr>
          <a:xfrm>
            <a:off x="381000" y="243235"/>
            <a:ext cx="7636844" cy="486287"/>
          </a:xfrm>
          <a:prstGeom prst="rect">
            <a:avLst/>
          </a:prstGeom>
          <a:noFill/>
        </p:spPr>
        <p:txBody>
          <a:bodyPr wrap="square" rtlCol="0">
            <a:spAutoFit/>
          </a:bodyPr>
          <a:lstStyle/>
          <a:p>
            <a:pPr>
              <a:lnSpc>
                <a:spcPct val="80000"/>
              </a:lnSpc>
            </a:pPr>
            <a:r>
              <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Seven Dimensions of Employee Health</a:t>
            </a:r>
          </a:p>
        </p:txBody>
      </p:sp>
      <p:grpSp>
        <p:nvGrpSpPr>
          <p:cNvPr id="3" name="Group 2">
            <a:extLst>
              <a:ext uri="{C183D7F6-B498-43B3-948B-1728B52AA6E4}">
                <adec:decorative xmlns:adec="http://schemas.microsoft.com/office/drawing/2017/decorative" val="1"/>
              </a:ext>
            </a:extLst>
          </p:cNvPr>
          <p:cNvGrpSpPr/>
          <p:nvPr/>
        </p:nvGrpSpPr>
        <p:grpSpPr>
          <a:xfrm>
            <a:off x="0" y="148425"/>
            <a:ext cx="342900" cy="590715"/>
            <a:chOff x="0" y="148425"/>
            <a:chExt cx="342900" cy="590715"/>
          </a:xfrm>
        </p:grpSpPr>
        <p:sp>
          <p:nvSpPr>
            <p:cNvPr id="2" name="Rectangle 1"/>
            <p:cNvSpPr/>
            <p:nvPr/>
          </p:nvSpPr>
          <p:spPr>
            <a:xfrm>
              <a:off x="0" y="148425"/>
              <a:ext cx="213360" cy="590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251460" y="148425"/>
              <a:ext cx="91440" cy="590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hidden="1">
            <a:extLst>
              <a:ext uri="{FF2B5EF4-FFF2-40B4-BE49-F238E27FC236}">
                <a16:creationId xmlns:a16="http://schemas.microsoft.com/office/drawing/2014/main" id="{31C055C7-3FCB-433F-9834-9730B6D75DBC}"/>
              </a:ext>
            </a:extLst>
          </p:cNvPr>
          <p:cNvSpPr>
            <a:spLocks noGrp="1"/>
          </p:cNvSpPr>
          <p:nvPr>
            <p:ph type="title"/>
          </p:nvPr>
        </p:nvSpPr>
        <p:spPr/>
        <p:txBody>
          <a:bodyPr/>
          <a:lstStyle/>
          <a:p>
            <a:r>
              <a:rPr lang="en-US" dirty="0"/>
              <a:t>Slide 9</a:t>
            </a:r>
          </a:p>
        </p:txBody>
      </p:sp>
      <p:sp>
        <p:nvSpPr>
          <p:cNvPr id="20" name="Content Placeholder 2">
            <a:extLst>
              <a:ext uri="{FF2B5EF4-FFF2-40B4-BE49-F238E27FC236}">
                <a16:creationId xmlns:a16="http://schemas.microsoft.com/office/drawing/2014/main" id="{7EFFE156-C6CB-4081-B405-DE03F7EF813E}"/>
              </a:ext>
            </a:extLst>
          </p:cNvPr>
          <p:cNvSpPr txBox="1">
            <a:spLocks/>
          </p:cNvSpPr>
          <p:nvPr/>
        </p:nvSpPr>
        <p:spPr>
          <a:xfrm>
            <a:off x="342900" y="895150"/>
            <a:ext cx="11294649" cy="542864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90000"/>
              </a:lnSpc>
              <a:spcBef>
                <a:spcPts val="750"/>
              </a:spcBef>
              <a:spcAft>
                <a:spcPts val="0"/>
              </a:spcAft>
              <a:buClrTx/>
              <a:buSzTx/>
              <a:buFont typeface="+mj-lt"/>
              <a:buAutoNum type="arabicParenR"/>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Community: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Participating in activities that are consistent with your beliefs and values</a:t>
            </a:r>
          </a:p>
          <a:p>
            <a:pPr marL="342900" marR="0" lvl="0" indent="-342900" algn="l" defTabSz="685800" rtl="0" eaLnBrk="1" fontAlgn="auto" latinLnBrk="0" hangingPunct="1">
              <a:lnSpc>
                <a:spcPct val="90000"/>
              </a:lnSpc>
              <a:spcBef>
                <a:spcPts val="750"/>
              </a:spcBef>
              <a:spcAft>
                <a:spcPts val="0"/>
              </a:spcAft>
              <a:buClrTx/>
              <a:buSzTx/>
              <a:buFont typeface="+mj-lt"/>
              <a:buAutoNum type="arabicParenR"/>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Emotional: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Understanding, respecting, and managing your feelings, values, and attitudes, while also appreciating the feelings of others</a:t>
            </a:r>
          </a:p>
          <a:p>
            <a:pPr marL="342900" marR="0" lvl="0" indent="-342900" algn="l" defTabSz="685800" rtl="0" eaLnBrk="1" fontAlgn="auto" latinLnBrk="0" hangingPunct="1">
              <a:lnSpc>
                <a:spcPct val="90000"/>
              </a:lnSpc>
              <a:spcBef>
                <a:spcPts val="750"/>
              </a:spcBef>
              <a:spcAft>
                <a:spcPts val="0"/>
              </a:spcAft>
              <a:buClrTx/>
              <a:buSzTx/>
              <a:buFont typeface="+mj-lt"/>
              <a:buAutoNum type="arabicParenR"/>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Financial: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Making informed financial decisions, setting realistic goals, and preparing for short-term and long-term needs</a:t>
            </a:r>
          </a:p>
          <a:p>
            <a:pPr marL="342900" marR="0" lvl="0" indent="-342900" algn="l" defTabSz="685800" rtl="0" eaLnBrk="1" fontAlgn="auto" latinLnBrk="0" hangingPunct="1">
              <a:lnSpc>
                <a:spcPct val="90000"/>
              </a:lnSpc>
              <a:spcBef>
                <a:spcPts val="750"/>
              </a:spcBef>
              <a:spcAft>
                <a:spcPts val="0"/>
              </a:spcAft>
              <a:buClrTx/>
              <a:buSzTx/>
              <a:buFont typeface="+mj-lt"/>
              <a:buAutoNum type="arabicParenR"/>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Intellectual: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Growing intellectually, maintaining curiosity about all there is to learn, valuing lifelong learning, and responding positively to intellectual challenges</a:t>
            </a:r>
          </a:p>
          <a:p>
            <a:pPr marL="342900" marR="0" lvl="0" indent="-342900" algn="l" defTabSz="685800" rtl="0" eaLnBrk="1" fontAlgn="auto" latinLnBrk="0" hangingPunct="1">
              <a:lnSpc>
                <a:spcPct val="90000"/>
              </a:lnSpc>
              <a:spcBef>
                <a:spcPts val="750"/>
              </a:spcBef>
              <a:spcAft>
                <a:spcPts val="0"/>
              </a:spcAft>
              <a:buClrTx/>
              <a:buSzTx/>
              <a:buFont typeface="+mj-lt"/>
              <a:buAutoNum type="arabicParenR"/>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Physical: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Caring for your body to stay healthy now and in the future </a:t>
            </a:r>
          </a:p>
          <a:p>
            <a:pPr marL="342900" marR="0" lvl="0" indent="-342900" algn="l" defTabSz="685800" rtl="0" eaLnBrk="1" fontAlgn="auto" latinLnBrk="0" hangingPunct="1">
              <a:lnSpc>
                <a:spcPct val="90000"/>
              </a:lnSpc>
              <a:spcBef>
                <a:spcPts val="750"/>
              </a:spcBef>
              <a:spcAft>
                <a:spcPts val="0"/>
              </a:spcAft>
              <a:buClrTx/>
              <a:buSzTx/>
              <a:buFont typeface="+mj-lt"/>
              <a:buAutoNum type="arabicParenR"/>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Social: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Maintaining healthy relationships, caring about others, and letting others care about you</a:t>
            </a:r>
          </a:p>
          <a:p>
            <a:pPr marL="342900" marR="0" lvl="0" indent="-342900" algn="l" defTabSz="685800" rtl="0" eaLnBrk="1" fontAlgn="auto" latinLnBrk="0" hangingPunct="1">
              <a:lnSpc>
                <a:spcPct val="90000"/>
              </a:lnSpc>
              <a:spcBef>
                <a:spcPts val="750"/>
              </a:spcBef>
              <a:spcAft>
                <a:spcPts val="0"/>
              </a:spcAft>
              <a:buClrTx/>
              <a:buSzTx/>
              <a:buFont typeface="+mj-lt"/>
              <a:buAutoNum type="arabicParenR"/>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Vocational: </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Contributing your unique gifts, skills, and talents to work that is personally meaningful and rewarding</a:t>
            </a:r>
          </a:p>
        </p:txBody>
      </p:sp>
    </p:spTree>
    <p:extLst>
      <p:ext uri="{BB962C8B-B14F-4D97-AF65-F5344CB8AC3E}">
        <p14:creationId xmlns:p14="http://schemas.microsoft.com/office/powerpoint/2010/main" val="3116514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4"/>
                                        </p:tgtEl>
                                        <p:attrNameLst>
                                          <p:attrName>style.visibility</p:attrName>
                                        </p:attrNameLst>
                                      </p:cBhvr>
                                      <p:to>
                                        <p:strVal val="visible"/>
                                      </p:to>
                                    </p:set>
                                    <p:animEffect transition="in" filter="fade">
                                      <p:cBhvr>
                                        <p:cTn id="7" dur="500"/>
                                        <p:tgtEl>
                                          <p:spTgt spid="1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 name="TextBox 1133"/>
          <p:cNvSpPr txBox="1"/>
          <p:nvPr/>
        </p:nvSpPr>
        <p:spPr>
          <a:xfrm>
            <a:off x="381000" y="243235"/>
            <a:ext cx="8429171" cy="486287"/>
          </a:xfrm>
          <a:prstGeom prst="rect">
            <a:avLst/>
          </a:prstGeom>
          <a:noFill/>
        </p:spPr>
        <p:txBody>
          <a:bodyPr wrap="square" rtlCol="0">
            <a:spAutoFit/>
          </a:bodyPr>
          <a:lstStyle/>
          <a:p>
            <a:pPr>
              <a:lnSpc>
                <a:spcPct val="80000"/>
              </a:lnSpc>
            </a:pPr>
            <a:r>
              <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Employee Wellness – The Current “Big 3”</a:t>
            </a:r>
          </a:p>
        </p:txBody>
      </p:sp>
      <p:grpSp>
        <p:nvGrpSpPr>
          <p:cNvPr id="3" name="Group 2">
            <a:extLst>
              <a:ext uri="{C183D7F6-B498-43B3-948B-1728B52AA6E4}">
                <adec:decorative xmlns:adec="http://schemas.microsoft.com/office/drawing/2017/decorative" val="1"/>
              </a:ext>
            </a:extLst>
          </p:cNvPr>
          <p:cNvGrpSpPr/>
          <p:nvPr/>
        </p:nvGrpSpPr>
        <p:grpSpPr>
          <a:xfrm>
            <a:off x="0" y="148425"/>
            <a:ext cx="342900" cy="590715"/>
            <a:chOff x="0" y="148425"/>
            <a:chExt cx="342900" cy="590715"/>
          </a:xfrm>
        </p:grpSpPr>
        <p:sp>
          <p:nvSpPr>
            <p:cNvPr id="2" name="Rectangle 1"/>
            <p:cNvSpPr/>
            <p:nvPr/>
          </p:nvSpPr>
          <p:spPr>
            <a:xfrm>
              <a:off x="0" y="148425"/>
              <a:ext cx="213360" cy="590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251460" y="148425"/>
              <a:ext cx="91440" cy="590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descr="Column 1 Heading"/>
          <p:cNvGrpSpPr/>
          <p:nvPr/>
        </p:nvGrpSpPr>
        <p:grpSpPr>
          <a:xfrm>
            <a:off x="827314" y="1137386"/>
            <a:ext cx="3426527" cy="471428"/>
            <a:chOff x="827315" y="1724527"/>
            <a:chExt cx="3426527" cy="471428"/>
          </a:xfrm>
        </p:grpSpPr>
        <p:sp>
          <p:nvSpPr>
            <p:cNvPr id="5" name="Rectangle 4">
              <a:extLst>
                <a:ext uri="{C183D7F6-B498-43B3-948B-1728B52AA6E4}">
                  <adec:decorative xmlns:adec="http://schemas.microsoft.com/office/drawing/2017/decorative" val="1"/>
                </a:ext>
              </a:extLst>
            </p:cNvPr>
            <p:cNvSpPr/>
            <p:nvPr/>
          </p:nvSpPr>
          <p:spPr>
            <a:xfrm>
              <a:off x="935299" y="1724527"/>
              <a:ext cx="3266127" cy="4714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8" name="TextBox 7"/>
            <p:cNvSpPr txBox="1"/>
            <p:nvPr/>
          </p:nvSpPr>
          <p:spPr>
            <a:xfrm>
              <a:off x="827315" y="1775575"/>
              <a:ext cx="3426527" cy="369332"/>
            </a:xfrm>
            <a:prstGeom prst="rect">
              <a:avLst/>
            </a:prstGeom>
            <a:noFill/>
          </p:spPr>
          <p:txBody>
            <a:bodyPr wrap="square" rtlCol="0">
              <a:spAutoFit/>
            </a:bodyPr>
            <a:lstStyle/>
            <a:p>
              <a:pPr algn="ctr"/>
              <a:r>
                <a:rPr lang="en-US"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Emotional/Behavioral Support</a:t>
              </a:r>
            </a:p>
          </p:txBody>
        </p:sp>
      </p:grpSp>
      <p:grpSp>
        <p:nvGrpSpPr>
          <p:cNvPr id="6" name="Group 5" descr="Column 1 Text"/>
          <p:cNvGrpSpPr/>
          <p:nvPr/>
        </p:nvGrpSpPr>
        <p:grpSpPr>
          <a:xfrm>
            <a:off x="935299" y="1780674"/>
            <a:ext cx="3266127" cy="4391678"/>
            <a:chOff x="935299" y="2195955"/>
            <a:chExt cx="3266127" cy="3161406"/>
          </a:xfrm>
        </p:grpSpPr>
        <p:sp>
          <p:nvSpPr>
            <p:cNvPr id="51" name="Rectangle 50">
              <a:extLst>
                <a:ext uri="{C183D7F6-B498-43B3-948B-1728B52AA6E4}">
                  <adec:decorative xmlns:adec="http://schemas.microsoft.com/office/drawing/2017/decorative" val="1"/>
                </a:ext>
              </a:extLst>
            </p:cNvPr>
            <p:cNvSpPr/>
            <p:nvPr/>
          </p:nvSpPr>
          <p:spPr>
            <a:xfrm>
              <a:off x="935299" y="2195955"/>
              <a:ext cx="3266127" cy="3161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54" name="TextBox 53"/>
            <p:cNvSpPr txBox="1"/>
            <p:nvPr/>
          </p:nvSpPr>
          <p:spPr>
            <a:xfrm>
              <a:off x="935299" y="2233123"/>
              <a:ext cx="3266126" cy="3057486"/>
            </a:xfrm>
            <a:prstGeom prst="rect">
              <a:avLst/>
            </a:prstGeom>
            <a:noFill/>
          </p:spPr>
          <p:txBody>
            <a:bodyPr wrap="square" rtlCol="0">
              <a:spAutoFit/>
            </a:bodyPr>
            <a:lstStyle/>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Employee Assistance Program</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Critical Incident Support</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Virtual Behavioral Health</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Group Education &amp; Support</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“Take Care of Yourself First”</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Encourage Time Off / Use PTO</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Social Determinants of Health</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Resourceful &amp; Purposeful Apps</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Volunteerism</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Community Involvement</a:t>
              </a:r>
            </a:p>
          </p:txBody>
        </p:sp>
      </p:grpSp>
      <p:grpSp>
        <p:nvGrpSpPr>
          <p:cNvPr id="10" name="Group 9" descr="Column 2 Heading"/>
          <p:cNvGrpSpPr/>
          <p:nvPr/>
        </p:nvGrpSpPr>
        <p:grpSpPr>
          <a:xfrm>
            <a:off x="4462936" y="1148616"/>
            <a:ext cx="3266127" cy="471428"/>
            <a:chOff x="4462937" y="1724527"/>
            <a:chExt cx="3266127" cy="471428"/>
          </a:xfrm>
        </p:grpSpPr>
        <p:sp>
          <p:nvSpPr>
            <p:cNvPr id="48" name="Rectangle 47">
              <a:extLst>
                <a:ext uri="{C183D7F6-B498-43B3-948B-1728B52AA6E4}">
                  <adec:decorative xmlns:adec="http://schemas.microsoft.com/office/drawing/2017/decorative" val="1"/>
                </a:ext>
              </a:extLst>
            </p:cNvPr>
            <p:cNvSpPr/>
            <p:nvPr/>
          </p:nvSpPr>
          <p:spPr>
            <a:xfrm>
              <a:off x="4462937" y="1724527"/>
              <a:ext cx="3266127" cy="4714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46" name="TextBox 45"/>
            <p:cNvSpPr txBox="1"/>
            <p:nvPr/>
          </p:nvSpPr>
          <p:spPr>
            <a:xfrm>
              <a:off x="4567769" y="1775575"/>
              <a:ext cx="3056463" cy="369332"/>
            </a:xfrm>
            <a:prstGeom prst="rect">
              <a:avLst/>
            </a:prstGeom>
            <a:noFill/>
          </p:spPr>
          <p:txBody>
            <a:bodyPr wrap="square" rtlCol="0">
              <a:spAutoFit/>
            </a:bodyPr>
            <a:lstStyle/>
            <a:p>
              <a:pPr algn="ctr"/>
              <a:r>
                <a:rPr lang="en-US"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Physical Support</a:t>
              </a:r>
            </a:p>
          </p:txBody>
        </p:sp>
      </p:grpSp>
      <p:grpSp>
        <p:nvGrpSpPr>
          <p:cNvPr id="11" name="Group 10" descr="Column 2 text"/>
          <p:cNvGrpSpPr/>
          <p:nvPr/>
        </p:nvGrpSpPr>
        <p:grpSpPr>
          <a:xfrm>
            <a:off x="4462937" y="1780674"/>
            <a:ext cx="3266127" cy="4427621"/>
            <a:chOff x="4462937" y="2195955"/>
            <a:chExt cx="3266127" cy="3161406"/>
          </a:xfrm>
        </p:grpSpPr>
        <p:sp>
          <p:nvSpPr>
            <p:cNvPr id="50" name="Rectangle 49">
              <a:extLst>
                <a:ext uri="{C183D7F6-B498-43B3-948B-1728B52AA6E4}">
                  <adec:decorative xmlns:adec="http://schemas.microsoft.com/office/drawing/2017/decorative" val="1"/>
                </a:ext>
              </a:extLst>
            </p:cNvPr>
            <p:cNvSpPr/>
            <p:nvPr/>
          </p:nvSpPr>
          <p:spPr>
            <a:xfrm>
              <a:off x="4462937" y="2195955"/>
              <a:ext cx="3266127" cy="3161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47" name="TextBox 46"/>
            <p:cNvSpPr txBox="1"/>
            <p:nvPr/>
          </p:nvSpPr>
          <p:spPr>
            <a:xfrm>
              <a:off x="4515353" y="2232821"/>
              <a:ext cx="3161295" cy="3032665"/>
            </a:xfrm>
            <a:prstGeom prst="rect">
              <a:avLst/>
            </a:prstGeom>
            <a:noFill/>
          </p:spPr>
          <p:txBody>
            <a:bodyPr wrap="square" rtlCol="0">
              <a:spAutoFit/>
            </a:bodyPr>
            <a:lstStyle/>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Diabetes Management</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Weight Management</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Exercise / Gym Memberships</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Diet, Nutrition, Healthy Eating</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Meal Discounts</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Physical Therapy Programs</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Challenges w/ Incentives (e.g. 10K Steps per Day)</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Technology (e.g. Goal Trackers, Apple Watches)</a:t>
              </a:r>
            </a:p>
          </p:txBody>
        </p:sp>
      </p:grpSp>
      <p:grpSp>
        <p:nvGrpSpPr>
          <p:cNvPr id="12" name="Group 11" descr="Column 3 heading"/>
          <p:cNvGrpSpPr/>
          <p:nvPr/>
        </p:nvGrpSpPr>
        <p:grpSpPr>
          <a:xfrm>
            <a:off x="7990574" y="1162010"/>
            <a:ext cx="3266127" cy="471428"/>
            <a:chOff x="7990575" y="1724527"/>
            <a:chExt cx="3266127" cy="471428"/>
          </a:xfrm>
        </p:grpSpPr>
        <p:sp>
          <p:nvSpPr>
            <p:cNvPr id="81" name="Rectangle 80">
              <a:extLst>
                <a:ext uri="{C183D7F6-B498-43B3-948B-1728B52AA6E4}">
                  <adec:decorative xmlns:adec="http://schemas.microsoft.com/office/drawing/2017/decorative" val="1"/>
                </a:ext>
              </a:extLst>
            </p:cNvPr>
            <p:cNvSpPr/>
            <p:nvPr/>
          </p:nvSpPr>
          <p:spPr>
            <a:xfrm>
              <a:off x="7990575" y="1724527"/>
              <a:ext cx="3266127" cy="4714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55" name="TextBox 54"/>
            <p:cNvSpPr txBox="1"/>
            <p:nvPr/>
          </p:nvSpPr>
          <p:spPr>
            <a:xfrm>
              <a:off x="8095407" y="1775575"/>
              <a:ext cx="3056463" cy="369332"/>
            </a:xfrm>
            <a:prstGeom prst="rect">
              <a:avLst/>
            </a:prstGeom>
            <a:noFill/>
          </p:spPr>
          <p:txBody>
            <a:bodyPr wrap="square" rtlCol="0">
              <a:spAutoFit/>
            </a:bodyPr>
            <a:lstStyle/>
            <a:p>
              <a:pPr algn="ctr"/>
              <a:r>
                <a:rPr lang="en-US"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Financial Support</a:t>
              </a:r>
            </a:p>
          </p:txBody>
        </p:sp>
      </p:grpSp>
      <p:grpSp>
        <p:nvGrpSpPr>
          <p:cNvPr id="13" name="Group 12" descr="Column 3 text"/>
          <p:cNvGrpSpPr/>
          <p:nvPr/>
        </p:nvGrpSpPr>
        <p:grpSpPr>
          <a:xfrm>
            <a:off x="7990574" y="1780673"/>
            <a:ext cx="3266127" cy="4714466"/>
            <a:chOff x="7990575" y="2195954"/>
            <a:chExt cx="3266127" cy="4193866"/>
          </a:xfrm>
        </p:grpSpPr>
        <p:sp>
          <p:nvSpPr>
            <p:cNvPr id="82" name="Rectangle 81">
              <a:extLst>
                <a:ext uri="{C183D7F6-B498-43B3-948B-1728B52AA6E4}">
                  <adec:decorative xmlns:adec="http://schemas.microsoft.com/office/drawing/2017/decorative" val="1"/>
                </a:ext>
              </a:extLst>
            </p:cNvPr>
            <p:cNvSpPr/>
            <p:nvPr/>
          </p:nvSpPr>
          <p:spPr>
            <a:xfrm>
              <a:off x="7990575" y="2195954"/>
              <a:ext cx="3266127" cy="3938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80" name="TextBox 79"/>
            <p:cNvSpPr txBox="1"/>
            <p:nvPr/>
          </p:nvSpPr>
          <p:spPr>
            <a:xfrm>
              <a:off x="8004490" y="2241902"/>
              <a:ext cx="3161295" cy="4147918"/>
            </a:xfrm>
            <a:prstGeom prst="rect">
              <a:avLst/>
            </a:prstGeom>
            <a:noFill/>
          </p:spPr>
          <p:txBody>
            <a:bodyPr wrap="square" rtlCol="0">
              <a:spAutoFit/>
            </a:bodyPr>
            <a:lstStyle/>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Financial Opportunity Center</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Credit Union</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Daily Pay (immediate income)</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Financial Concierge Services</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Financial Education</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Employee Here to Help Fund</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Student Loan Program</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Tuition Reimbursement</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Retirement Gap Program</a:t>
              </a:r>
            </a:p>
            <a:p>
              <a:pPr marL="171450" indent="-171450">
                <a:lnSpc>
                  <a:spcPct val="150000"/>
                </a:lnSpc>
                <a:buClr>
                  <a:schemeClr val="accent1"/>
                </a:buClr>
                <a:buFont typeface="Arial" panose="020B0604020202020204" pitchFamily="34" charset="0"/>
                <a:buChar char="•"/>
              </a:pPr>
              <a:r>
                <a:rPr lang="en-US" dirty="0">
                  <a:solidFill>
                    <a:schemeClr val="tx2"/>
                  </a:solidFill>
                  <a:latin typeface="Lato" panose="020F0502020204030203" pitchFamily="34" charset="0"/>
                  <a:ea typeface="Lato" panose="020F0502020204030203" pitchFamily="34" charset="0"/>
                  <a:cs typeface="Lato" panose="020F0502020204030203" pitchFamily="34" charset="0"/>
                </a:rPr>
                <a:t>Individual Disability Insurance</a:t>
              </a:r>
            </a:p>
            <a:p>
              <a:pPr>
                <a:lnSpc>
                  <a:spcPct val="150000"/>
                </a:lnSpc>
                <a:buClr>
                  <a:schemeClr val="accent1"/>
                </a:buClr>
              </a:pPr>
              <a:endParaRPr lang="en-US"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grpSp>
      <p:sp>
        <p:nvSpPr>
          <p:cNvPr id="7" name="Title 6" hidden="1">
            <a:extLst>
              <a:ext uri="{FF2B5EF4-FFF2-40B4-BE49-F238E27FC236}">
                <a16:creationId xmlns:a16="http://schemas.microsoft.com/office/drawing/2014/main" id="{D602B064-C2D4-46FC-86C8-40ABA1F36E7B}"/>
              </a:ext>
            </a:extLst>
          </p:cNvPr>
          <p:cNvSpPr>
            <a:spLocks noGrp="1"/>
          </p:cNvSpPr>
          <p:nvPr>
            <p:ph type="title"/>
          </p:nvPr>
        </p:nvSpPr>
        <p:spPr/>
        <p:txBody>
          <a:bodyPr/>
          <a:lstStyle/>
          <a:p>
            <a:r>
              <a:rPr lang="en-US" dirty="0"/>
              <a:t>Slide 7</a:t>
            </a:r>
          </a:p>
        </p:txBody>
      </p:sp>
    </p:spTree>
    <p:extLst>
      <p:ext uri="{BB962C8B-B14F-4D97-AF65-F5344CB8AC3E}">
        <p14:creationId xmlns:p14="http://schemas.microsoft.com/office/powerpoint/2010/main" val="2092500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4"/>
                                        </p:tgtEl>
                                        <p:attrNameLst>
                                          <p:attrName>style.visibility</p:attrName>
                                        </p:attrNameLst>
                                      </p:cBhvr>
                                      <p:to>
                                        <p:strVal val="visible"/>
                                      </p:to>
                                    </p:set>
                                    <p:animEffect transition="in" filter="fade">
                                      <p:cBhvr>
                                        <p:cTn id="7" dur="500"/>
                                        <p:tgtEl>
                                          <p:spTgt spid="113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595" y="1962919"/>
            <a:ext cx="8787063" cy="2868963"/>
          </a:xfrm>
        </p:spPr>
        <p:txBody>
          <a:bodyPr/>
          <a:lstStyle/>
          <a:p>
            <a:pPr algn="ctr"/>
            <a:r>
              <a:rPr lang="en-US" b="1" dirty="0">
                <a:solidFill>
                  <a:srgbClr val="FF0000"/>
                </a:solidFill>
              </a:rPr>
              <a:t>Developing Your Professional Toolbox</a:t>
            </a:r>
            <a:br>
              <a:rPr lang="en-US" b="1" dirty="0">
                <a:solidFill>
                  <a:srgbClr val="FF0000"/>
                </a:solidFill>
              </a:rPr>
            </a:br>
            <a:br>
              <a:rPr lang="en-US" b="1" dirty="0">
                <a:solidFill>
                  <a:srgbClr val="FF0000"/>
                </a:solidFill>
              </a:rPr>
            </a:br>
            <a:br>
              <a:rPr lang="en-US" b="1" dirty="0">
                <a:solidFill>
                  <a:srgbClr val="FF0000"/>
                </a:solidFill>
              </a:rPr>
            </a:br>
            <a:r>
              <a:rPr lang="en-US" b="1" dirty="0">
                <a:solidFill>
                  <a:srgbClr val="FF0000"/>
                </a:solidFill>
              </a:rPr>
              <a:t>Advice &amp; Lessons Learned</a:t>
            </a:r>
            <a:br>
              <a:rPr lang="en-US" b="1" dirty="0">
                <a:solidFill>
                  <a:srgbClr val="FF0000"/>
                </a:solidFill>
              </a:rPr>
            </a:br>
            <a:endParaRPr lang="en-US" b="1" dirty="0">
              <a:solidFill>
                <a:srgbClr val="FF0000"/>
              </a:solidFill>
            </a:endParaRPr>
          </a:p>
        </p:txBody>
      </p:sp>
    </p:spTree>
    <p:extLst>
      <p:ext uri="{BB962C8B-B14F-4D97-AF65-F5344CB8AC3E}">
        <p14:creationId xmlns:p14="http://schemas.microsoft.com/office/powerpoint/2010/main" val="3537220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p view of coffee mug filled with coffee on a table with coffee beans poured around the mu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C183D7F6-B498-43B3-948B-1728B52AA6E4}">
                <adec:decorative xmlns:adec="http://schemas.microsoft.com/office/drawing/2017/decorative" val="1"/>
              </a:ext>
            </a:extLst>
          </p:cNvPr>
          <p:cNvSpPr/>
          <p:nvPr/>
        </p:nvSpPr>
        <p:spPr>
          <a:xfrm>
            <a:off x="0" y="-272753"/>
            <a:ext cx="12192000" cy="720294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1018979" y="933832"/>
            <a:ext cx="9213591" cy="486287"/>
          </a:xfrm>
          <a:prstGeom prst="rect">
            <a:avLst/>
          </a:prstGeom>
          <a:noFill/>
        </p:spPr>
        <p:txBody>
          <a:bodyPr wrap="square" rtlCol="0">
            <a:spAutoFit/>
          </a:bodyPr>
          <a:lstStyle/>
          <a:p>
            <a:pPr>
              <a:lnSpc>
                <a:spcPct val="80000"/>
              </a:lnSpc>
            </a:pPr>
            <a:r>
              <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Industrial / Organizational  Psychology Degree</a:t>
            </a:r>
          </a:p>
        </p:txBody>
      </p:sp>
      <p:pic>
        <p:nvPicPr>
          <p:cNvPr id="38" name="Picture 37" descr="Coffee mug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6720" y="2182282"/>
            <a:ext cx="343070" cy="494211"/>
          </a:xfrm>
          <a:prstGeom prst="rect">
            <a:avLst/>
          </a:prstGeom>
        </p:spPr>
      </p:pic>
      <p:sp>
        <p:nvSpPr>
          <p:cNvPr id="10" name="Rectangle 9"/>
          <p:cNvSpPr/>
          <p:nvPr/>
        </p:nvSpPr>
        <p:spPr>
          <a:xfrm>
            <a:off x="1896179" y="2228271"/>
            <a:ext cx="4273615" cy="505972"/>
          </a:xfrm>
          <a:prstGeom prst="rect">
            <a:avLst/>
          </a:prstGeom>
        </p:spPr>
        <p:txBody>
          <a:bodyPr wrap="square">
            <a:spAutoFit/>
          </a:bodyPr>
          <a:lstStyle/>
          <a:p>
            <a:pPr>
              <a:lnSpc>
                <a:spcPct val="120000"/>
              </a:lnSpc>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A Strong Foundation </a:t>
            </a:r>
          </a:p>
        </p:txBody>
      </p:sp>
      <p:pic>
        <p:nvPicPr>
          <p:cNvPr id="31" name="Picture 30" descr="Coffee mug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6720" y="3156247"/>
            <a:ext cx="343070" cy="494211"/>
          </a:xfrm>
          <a:prstGeom prst="rect">
            <a:avLst/>
          </a:prstGeom>
        </p:spPr>
      </p:pic>
      <p:sp>
        <p:nvSpPr>
          <p:cNvPr id="32" name="Rectangle 31"/>
          <p:cNvSpPr/>
          <p:nvPr/>
        </p:nvSpPr>
        <p:spPr>
          <a:xfrm>
            <a:off x="1896179" y="3210646"/>
            <a:ext cx="4273615" cy="505972"/>
          </a:xfrm>
          <a:prstGeom prst="rect">
            <a:avLst/>
          </a:prstGeom>
        </p:spPr>
        <p:txBody>
          <a:bodyPr wrap="square">
            <a:spAutoFit/>
          </a:bodyPr>
          <a:lstStyle/>
          <a:p>
            <a:pPr>
              <a:lnSpc>
                <a:spcPct val="120000"/>
              </a:lnSpc>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Career Flexibility / Choice</a:t>
            </a:r>
          </a:p>
        </p:txBody>
      </p:sp>
      <p:pic>
        <p:nvPicPr>
          <p:cNvPr id="34" name="Picture 33" descr="Coffee mug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6720" y="4232320"/>
            <a:ext cx="343070" cy="494211"/>
          </a:xfrm>
          <a:prstGeom prst="rect">
            <a:avLst/>
          </a:prstGeom>
        </p:spPr>
      </p:pic>
      <p:sp>
        <p:nvSpPr>
          <p:cNvPr id="35" name="Rectangle 34"/>
          <p:cNvSpPr/>
          <p:nvPr/>
        </p:nvSpPr>
        <p:spPr>
          <a:xfrm>
            <a:off x="1896179" y="4301966"/>
            <a:ext cx="4664278" cy="490262"/>
          </a:xfrm>
          <a:prstGeom prst="rect">
            <a:avLst/>
          </a:prstGeom>
        </p:spPr>
        <p:txBody>
          <a:bodyPr wrap="square">
            <a:spAutoFit/>
          </a:bodyPr>
          <a:lstStyle/>
          <a:p>
            <a:pPr>
              <a:lnSpc>
                <a:spcPct val="120000"/>
              </a:lnSpc>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Degree has a “Very Cool Name”</a:t>
            </a:r>
          </a:p>
        </p:txBody>
      </p:sp>
      <p:sp>
        <p:nvSpPr>
          <p:cNvPr id="2" name="Title 1" hidden="1">
            <a:extLst>
              <a:ext uri="{FF2B5EF4-FFF2-40B4-BE49-F238E27FC236}">
                <a16:creationId xmlns:a16="http://schemas.microsoft.com/office/drawing/2014/main" id="{C41CB517-0AF2-4424-9DD9-9F81B4C196F0}"/>
              </a:ext>
            </a:extLst>
          </p:cNvPr>
          <p:cNvSpPr>
            <a:spLocks noGrp="1"/>
          </p:cNvSpPr>
          <p:nvPr>
            <p:ph type="title"/>
          </p:nvPr>
        </p:nvSpPr>
        <p:spPr/>
        <p:txBody>
          <a:bodyPr/>
          <a:lstStyle/>
          <a:p>
            <a:r>
              <a:rPr lang="en-US" dirty="0"/>
              <a:t>Slide 6</a:t>
            </a:r>
          </a:p>
        </p:txBody>
      </p:sp>
    </p:spTree>
    <p:extLst>
      <p:ext uri="{BB962C8B-B14F-4D97-AF65-F5344CB8AC3E}">
        <p14:creationId xmlns:p14="http://schemas.microsoft.com/office/powerpoint/2010/main" val="338761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26" presetClass="emph" presetSubtype="0" fill="hold" nodeType="withEffect">
                                  <p:stCondLst>
                                    <p:cond delay="250"/>
                                  </p:stCondLst>
                                  <p:childTnLst>
                                    <p:animEffect transition="out" filter="fade">
                                      <p:cBhvr>
                                        <p:cTn id="16" dur="500" tmFilter="0, 0; .2, .5; .8, .5; 1, 0"/>
                                        <p:tgtEl>
                                          <p:spTgt spid="38"/>
                                        </p:tgtEl>
                                      </p:cBhvr>
                                    </p:animEffect>
                                    <p:animScale>
                                      <p:cBhvr>
                                        <p:cTn id="17" dur="250" autoRev="1" fill="hold"/>
                                        <p:tgtEl>
                                          <p:spTgt spid="38"/>
                                        </p:tgtEl>
                                      </p:cBhvr>
                                      <p:by x="105000" y="105000"/>
                                    </p:animScale>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1750"/>
                            </p:stCondLst>
                            <p:childTnLst>
                              <p:par>
                                <p:cTn id="23" presetID="53" presetClass="entr" presetSubtype="16"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26" presetClass="emph" presetSubtype="0" fill="hold" nodeType="withEffect">
                                  <p:stCondLst>
                                    <p:cond delay="250"/>
                                  </p:stCondLst>
                                  <p:childTnLst>
                                    <p:animEffect transition="out" filter="fade">
                                      <p:cBhvr>
                                        <p:cTn id="29" dur="500" tmFilter="0, 0; .2, .5; .8, .5; 1, 0"/>
                                        <p:tgtEl>
                                          <p:spTgt spid="31"/>
                                        </p:tgtEl>
                                      </p:cBhvr>
                                    </p:animEffect>
                                    <p:animScale>
                                      <p:cBhvr>
                                        <p:cTn id="30" dur="250" autoRev="1" fill="hold"/>
                                        <p:tgtEl>
                                          <p:spTgt spid="31"/>
                                        </p:tgtEl>
                                      </p:cBhvr>
                                      <p:by x="105000" y="105000"/>
                                    </p:animScale>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animEffect transition="in" filter="fade">
                                      <p:cBhvr>
                                        <p:cTn id="40" dur="500"/>
                                        <p:tgtEl>
                                          <p:spTgt spid="34"/>
                                        </p:tgtEl>
                                      </p:cBhvr>
                                    </p:animEffect>
                                  </p:childTnLst>
                                </p:cTn>
                              </p:par>
                              <p:par>
                                <p:cTn id="41" presetID="26" presetClass="emph" presetSubtype="0" fill="hold" nodeType="withEffect">
                                  <p:stCondLst>
                                    <p:cond delay="250"/>
                                  </p:stCondLst>
                                  <p:childTnLst>
                                    <p:animEffect transition="out" filter="fade">
                                      <p:cBhvr>
                                        <p:cTn id="42" dur="500" tmFilter="0, 0; .2, .5; .8, .5; 1, 0"/>
                                        <p:tgtEl>
                                          <p:spTgt spid="34"/>
                                        </p:tgtEl>
                                      </p:cBhvr>
                                    </p:animEffect>
                                    <p:animScale>
                                      <p:cBhvr>
                                        <p:cTn id="43" dur="250" autoRev="1" fill="hold"/>
                                        <p:tgtEl>
                                          <p:spTgt spid="34"/>
                                        </p:tgtEl>
                                      </p:cBhvr>
                                      <p:by x="105000" y="105000"/>
                                    </p:animScale>
                                  </p:childTnLst>
                                </p:cTn>
                              </p:par>
                            </p:childTnLst>
                          </p:cTn>
                        </p:par>
                        <p:par>
                          <p:cTn id="44" fill="hold">
                            <p:stCondLst>
                              <p:cond delay="3750"/>
                            </p:stCondLst>
                            <p:childTnLst>
                              <p:par>
                                <p:cTn id="45" presetID="22" presetClass="entr" presetSubtype="8"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0" grpId="0"/>
      <p:bldP spid="32"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p view of coffee mug filled with coffee on a table with coffee beans poured around the mu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C183D7F6-B498-43B3-948B-1728B52AA6E4}">
                <adec:decorative xmlns:adec="http://schemas.microsoft.com/office/drawing/2017/decorative" val="1"/>
              </a:ext>
            </a:extLst>
          </p:cNvPr>
          <p:cNvSpPr/>
          <p:nvPr/>
        </p:nvSpPr>
        <p:spPr>
          <a:xfrm>
            <a:off x="0" y="-530575"/>
            <a:ext cx="12192000" cy="788578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92927" y="551592"/>
            <a:ext cx="11618979" cy="437043"/>
          </a:xfrm>
          <a:prstGeom prst="rect">
            <a:avLst/>
          </a:prstGeom>
          <a:noFill/>
        </p:spPr>
        <p:txBody>
          <a:bodyPr wrap="square" rtlCol="0">
            <a:spAutoFit/>
          </a:bodyPr>
          <a:lstStyle/>
          <a:p>
            <a:pPr>
              <a:lnSpc>
                <a:spcPct val="80000"/>
              </a:lnSpc>
            </a:pPr>
            <a:r>
              <a:rPr lang="en-US" sz="28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Lessons Learned – Psychometrics Class (Prof. Dan Johnson Circa 1992)</a:t>
            </a:r>
          </a:p>
        </p:txBody>
      </p:sp>
      <p:pic>
        <p:nvPicPr>
          <p:cNvPr id="38" name="Picture 37" descr="Coffee mug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6969" y="1587410"/>
            <a:ext cx="343070" cy="494211"/>
          </a:xfrm>
          <a:prstGeom prst="rect">
            <a:avLst/>
          </a:prstGeom>
        </p:spPr>
      </p:pic>
      <p:sp>
        <p:nvSpPr>
          <p:cNvPr id="10" name="Rectangle 9"/>
          <p:cNvSpPr/>
          <p:nvPr/>
        </p:nvSpPr>
        <p:spPr>
          <a:xfrm>
            <a:off x="1318675" y="1664983"/>
            <a:ext cx="8691611" cy="535531"/>
          </a:xfrm>
          <a:prstGeom prst="rect">
            <a:avLst/>
          </a:prstGeom>
        </p:spPr>
        <p:txBody>
          <a:bodyPr wrap="square">
            <a:spAutoFit/>
          </a:bodyPr>
          <a:lstStyle/>
          <a:p>
            <a:pPr>
              <a:lnSpc>
                <a:spcPct val="120000"/>
              </a:lnSpc>
            </a:pPr>
            <a:r>
              <a:rPr lang="en-US" sz="2400" b="1" u="sng" dirty="0">
                <a:solidFill>
                  <a:schemeClr val="bg1"/>
                </a:solidFill>
                <a:latin typeface="Lato" panose="020F0502020204030203" pitchFamily="34" charset="0"/>
                <a:ea typeface="Lato" panose="020F0502020204030203" pitchFamily="34" charset="0"/>
                <a:cs typeface="Lato" panose="020F0502020204030203" pitchFamily="34" charset="0"/>
              </a:rPr>
              <a:t>Bachrach’s First Law</a:t>
            </a:r>
          </a:p>
        </p:txBody>
      </p:sp>
      <p:sp>
        <p:nvSpPr>
          <p:cNvPr id="32" name="Rectangle 31"/>
          <p:cNvSpPr/>
          <p:nvPr/>
        </p:nvSpPr>
        <p:spPr>
          <a:xfrm>
            <a:off x="1318675" y="2257005"/>
            <a:ext cx="4995510" cy="1421928"/>
          </a:xfrm>
          <a:prstGeom prst="rect">
            <a:avLst/>
          </a:prstGeom>
        </p:spPr>
        <p:txBody>
          <a:bodyPr wrap="square">
            <a:spAutoFit/>
          </a:bodyPr>
          <a:lstStyle/>
          <a:p>
            <a:pPr>
              <a:lnSpc>
                <a:spcPct val="120000"/>
              </a:lnSpc>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People don’t do </a:t>
            </a:r>
            <a:r>
              <a:rPr lang="en-US" sz="2400" b="1" u="sng" dirty="0">
                <a:solidFill>
                  <a:schemeClr val="bg1"/>
                </a:solidFill>
                <a:latin typeface="Lato" panose="020F0502020204030203" pitchFamily="34" charset="0"/>
                <a:ea typeface="Lato" panose="020F0502020204030203" pitchFamily="34" charset="0"/>
                <a:cs typeface="Lato" panose="020F0502020204030203" pitchFamily="34" charset="0"/>
              </a:rPr>
              <a:t>(research)</a:t>
            </a: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 the way people who write about </a:t>
            </a:r>
            <a:r>
              <a:rPr lang="en-US" sz="2400" b="1" u="sng" dirty="0">
                <a:solidFill>
                  <a:schemeClr val="bg1"/>
                </a:solidFill>
                <a:latin typeface="Lato" panose="020F0502020204030203" pitchFamily="34" charset="0"/>
                <a:ea typeface="Lato" panose="020F0502020204030203" pitchFamily="34" charset="0"/>
                <a:cs typeface="Lato" panose="020F0502020204030203" pitchFamily="34" charset="0"/>
              </a:rPr>
              <a:t>(research)</a:t>
            </a: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a:t>
            </a:r>
            <a:r>
              <a:rPr lang="en-US" sz="2400" b="1" u="sng"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say they do </a:t>
            </a:r>
            <a:r>
              <a:rPr lang="en-US" sz="2400" b="1" u="sng" dirty="0">
                <a:solidFill>
                  <a:schemeClr val="bg1"/>
                </a:solidFill>
                <a:latin typeface="Lato" panose="020F0502020204030203" pitchFamily="34" charset="0"/>
                <a:ea typeface="Lato" panose="020F0502020204030203" pitchFamily="34" charset="0"/>
                <a:cs typeface="Lato" panose="020F0502020204030203" pitchFamily="34" charset="0"/>
              </a:rPr>
              <a:t>(research)</a:t>
            </a: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a:t>
            </a:r>
          </a:p>
        </p:txBody>
      </p:sp>
      <p:sp>
        <p:nvSpPr>
          <p:cNvPr id="2" name="Title 1" hidden="1">
            <a:extLst>
              <a:ext uri="{FF2B5EF4-FFF2-40B4-BE49-F238E27FC236}">
                <a16:creationId xmlns:a16="http://schemas.microsoft.com/office/drawing/2014/main" id="{C41CB517-0AF2-4424-9DD9-9F81B4C196F0}"/>
              </a:ext>
            </a:extLst>
          </p:cNvPr>
          <p:cNvSpPr>
            <a:spLocks noGrp="1"/>
          </p:cNvSpPr>
          <p:nvPr>
            <p:ph type="title"/>
          </p:nvPr>
        </p:nvSpPr>
        <p:spPr/>
        <p:txBody>
          <a:bodyPr/>
          <a:lstStyle/>
          <a:p>
            <a:r>
              <a:rPr lang="en-US" dirty="0"/>
              <a:t>Slide 6</a:t>
            </a:r>
          </a:p>
        </p:txBody>
      </p:sp>
      <p:sp>
        <p:nvSpPr>
          <p:cNvPr id="13" name="Rectangle 12"/>
          <p:cNvSpPr/>
          <p:nvPr/>
        </p:nvSpPr>
        <p:spPr>
          <a:xfrm>
            <a:off x="1318675" y="4192028"/>
            <a:ext cx="3907855" cy="535531"/>
          </a:xfrm>
          <a:prstGeom prst="rect">
            <a:avLst/>
          </a:prstGeom>
        </p:spPr>
        <p:txBody>
          <a:bodyPr wrap="square">
            <a:spAutoFit/>
          </a:bodyPr>
          <a:lstStyle/>
          <a:p>
            <a:pPr>
              <a:lnSpc>
                <a:spcPct val="120000"/>
              </a:lnSpc>
            </a:pPr>
            <a:r>
              <a:rPr lang="en-US" sz="2400" b="1" u="sng" dirty="0">
                <a:solidFill>
                  <a:schemeClr val="bg1"/>
                </a:solidFill>
                <a:latin typeface="Lato" panose="020F0502020204030203" pitchFamily="34" charset="0"/>
                <a:ea typeface="Lato" panose="020F0502020204030203" pitchFamily="34" charset="0"/>
                <a:cs typeface="Lato" panose="020F0502020204030203" pitchFamily="34" charset="0"/>
              </a:rPr>
              <a:t>Bachrach’s Second Law</a:t>
            </a:r>
          </a:p>
        </p:txBody>
      </p:sp>
      <p:pic>
        <p:nvPicPr>
          <p:cNvPr id="14" name="Picture 13" descr="Coffee mug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6576" y="4153666"/>
            <a:ext cx="343070" cy="494211"/>
          </a:xfrm>
          <a:prstGeom prst="rect">
            <a:avLst/>
          </a:prstGeom>
        </p:spPr>
      </p:pic>
      <p:sp>
        <p:nvSpPr>
          <p:cNvPr id="15" name="Rectangle 14"/>
          <p:cNvSpPr/>
          <p:nvPr/>
        </p:nvSpPr>
        <p:spPr>
          <a:xfrm>
            <a:off x="1318675" y="4803300"/>
            <a:ext cx="4783742" cy="535531"/>
          </a:xfrm>
          <a:prstGeom prst="rect">
            <a:avLst/>
          </a:prstGeom>
        </p:spPr>
        <p:txBody>
          <a:bodyPr wrap="square">
            <a:spAutoFit/>
          </a:bodyPr>
          <a:lstStyle/>
          <a:p>
            <a:pPr>
              <a:lnSpc>
                <a:spcPct val="120000"/>
              </a:lnSpc>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“Things take longer than they do’”</a:t>
            </a:r>
          </a:p>
        </p:txBody>
      </p:sp>
    </p:spTree>
    <p:extLst>
      <p:ext uri="{BB962C8B-B14F-4D97-AF65-F5344CB8AC3E}">
        <p14:creationId xmlns:p14="http://schemas.microsoft.com/office/powerpoint/2010/main" val="429285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26" presetClass="emph" presetSubtype="0" fill="hold" nodeType="withEffect">
                                  <p:stCondLst>
                                    <p:cond delay="250"/>
                                  </p:stCondLst>
                                  <p:childTnLst>
                                    <p:animEffect transition="out" filter="fade">
                                      <p:cBhvr>
                                        <p:cTn id="16" dur="500" tmFilter="0, 0; .2, .5; .8, .5; 1, 0"/>
                                        <p:tgtEl>
                                          <p:spTgt spid="38"/>
                                        </p:tgtEl>
                                      </p:cBhvr>
                                    </p:animEffect>
                                    <p:animScale>
                                      <p:cBhvr>
                                        <p:cTn id="17" dur="250" autoRev="1" fill="hold"/>
                                        <p:tgtEl>
                                          <p:spTgt spid="38"/>
                                        </p:tgtEl>
                                      </p:cBhvr>
                                      <p:by x="105000" y="105000"/>
                                    </p:animScale>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25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26" presetClass="emph" presetSubtype="0" fill="hold" nodeType="withEffect">
                                  <p:stCondLst>
                                    <p:cond delay="250"/>
                                  </p:stCondLst>
                                  <p:childTnLst>
                                    <p:animEffect transition="out" filter="fade">
                                      <p:cBhvr>
                                        <p:cTn id="37" dur="500" tmFilter="0, 0; .2, .5; .8, .5; 1, 0"/>
                                        <p:tgtEl>
                                          <p:spTgt spid="14"/>
                                        </p:tgtEl>
                                      </p:cBhvr>
                                    </p:animEffect>
                                    <p:animScale>
                                      <p:cBhvr>
                                        <p:cTn id="38" dur="250" autoRev="1" fill="hold"/>
                                        <p:tgtEl>
                                          <p:spTgt spid="14"/>
                                        </p:tgtEl>
                                      </p:cBhvr>
                                      <p:by x="105000" y="105000"/>
                                    </p:animScale>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0" grpId="0"/>
      <p:bldP spid="32"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p view of coffee mug filled with coffee on a table with coffee beans poured around the mu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C183D7F6-B498-43B3-948B-1728B52AA6E4}">
                <adec:decorative xmlns:adec="http://schemas.microsoft.com/office/drawing/2017/decorative" val="1"/>
              </a:ext>
            </a:extLst>
          </p:cNvPr>
          <p:cNvSpPr/>
          <p:nvPr/>
        </p:nvSpPr>
        <p:spPr>
          <a:xfrm>
            <a:off x="0" y="-530575"/>
            <a:ext cx="12192000" cy="788578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374098" y="451646"/>
            <a:ext cx="10993337" cy="437043"/>
          </a:xfrm>
          <a:prstGeom prst="rect">
            <a:avLst/>
          </a:prstGeom>
          <a:noFill/>
        </p:spPr>
        <p:txBody>
          <a:bodyPr wrap="square" rtlCol="0">
            <a:spAutoFit/>
          </a:bodyPr>
          <a:lstStyle/>
          <a:p>
            <a:pPr>
              <a:lnSpc>
                <a:spcPct val="80000"/>
              </a:lnSpc>
            </a:pPr>
            <a:r>
              <a:rPr lang="en-US" sz="28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Lessons Learned / Advice / Potential Tools for “YOUR” Toolbox?</a:t>
            </a:r>
          </a:p>
        </p:txBody>
      </p:sp>
      <p:pic>
        <p:nvPicPr>
          <p:cNvPr id="38" name="Picture 37" descr="Coffee mug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6969" y="969534"/>
            <a:ext cx="343070" cy="494211"/>
          </a:xfrm>
          <a:prstGeom prst="rect">
            <a:avLst/>
          </a:prstGeom>
        </p:spPr>
      </p:pic>
      <p:sp>
        <p:nvSpPr>
          <p:cNvPr id="10" name="Rectangle 9"/>
          <p:cNvSpPr/>
          <p:nvPr/>
        </p:nvSpPr>
        <p:spPr>
          <a:xfrm>
            <a:off x="1318675" y="1072932"/>
            <a:ext cx="10722529" cy="390813"/>
          </a:xfrm>
          <a:prstGeom prst="rect">
            <a:avLst/>
          </a:prstGeom>
        </p:spPr>
        <p:txBody>
          <a:bodyPr wrap="square">
            <a:spAutoFit/>
          </a:bodyPr>
          <a:lstStyle/>
          <a:p>
            <a:pPr>
              <a:lnSpc>
                <a:spcPct val="120000"/>
              </a:lnSpc>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Know Your Craft:  Be a continuous learner / Go to professional conferences (participate on panels)</a:t>
            </a:r>
          </a:p>
        </p:txBody>
      </p:sp>
      <p:pic>
        <p:nvPicPr>
          <p:cNvPr id="31" name="Picture 30" descr="Coffee mug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6969" y="1561556"/>
            <a:ext cx="343070" cy="494211"/>
          </a:xfrm>
          <a:prstGeom prst="rect">
            <a:avLst/>
          </a:prstGeom>
        </p:spPr>
      </p:pic>
      <p:sp>
        <p:nvSpPr>
          <p:cNvPr id="32" name="Rectangle 31"/>
          <p:cNvSpPr/>
          <p:nvPr/>
        </p:nvSpPr>
        <p:spPr>
          <a:xfrm>
            <a:off x="1318675" y="1664954"/>
            <a:ext cx="5449484" cy="393634"/>
          </a:xfrm>
          <a:prstGeom prst="rect">
            <a:avLst/>
          </a:prstGeom>
        </p:spPr>
        <p:txBody>
          <a:bodyPr wrap="square">
            <a:spAutoFit/>
          </a:bodyPr>
          <a:lstStyle/>
          <a:p>
            <a:pPr>
              <a:lnSpc>
                <a:spcPct val="120000"/>
              </a:lnSpc>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Love your work </a:t>
            </a:r>
            <a:r>
              <a:rPr lang="en-US" b="1" dirty="0">
                <a:solidFill>
                  <a:schemeClr val="bg1"/>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leads to passion and fulfillment</a:t>
            </a:r>
            <a:endParaRPr lang="en-US"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34" name="Picture 33" descr="Coffee mug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6969" y="2153578"/>
            <a:ext cx="343070" cy="494211"/>
          </a:xfrm>
          <a:prstGeom prst="rect">
            <a:avLst/>
          </a:prstGeom>
        </p:spPr>
      </p:pic>
      <p:sp>
        <p:nvSpPr>
          <p:cNvPr id="35" name="Rectangle 34"/>
          <p:cNvSpPr/>
          <p:nvPr/>
        </p:nvSpPr>
        <p:spPr>
          <a:xfrm>
            <a:off x="1336327" y="2925482"/>
            <a:ext cx="4369868" cy="390813"/>
          </a:xfrm>
          <a:prstGeom prst="rect">
            <a:avLst/>
          </a:prstGeom>
        </p:spPr>
        <p:txBody>
          <a:bodyPr wrap="square">
            <a:spAutoFit/>
          </a:bodyPr>
          <a:lstStyle/>
          <a:p>
            <a:pPr>
              <a:lnSpc>
                <a:spcPct val="120000"/>
              </a:lnSpc>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Be Curious / Seek out opposite views</a:t>
            </a:r>
          </a:p>
        </p:txBody>
      </p:sp>
      <p:sp>
        <p:nvSpPr>
          <p:cNvPr id="2" name="Title 1" hidden="1">
            <a:extLst>
              <a:ext uri="{FF2B5EF4-FFF2-40B4-BE49-F238E27FC236}">
                <a16:creationId xmlns:a16="http://schemas.microsoft.com/office/drawing/2014/main" id="{C41CB517-0AF2-4424-9DD9-9F81B4C196F0}"/>
              </a:ext>
            </a:extLst>
          </p:cNvPr>
          <p:cNvSpPr>
            <a:spLocks noGrp="1"/>
          </p:cNvSpPr>
          <p:nvPr>
            <p:ph type="title"/>
          </p:nvPr>
        </p:nvSpPr>
        <p:spPr/>
        <p:txBody>
          <a:bodyPr/>
          <a:lstStyle/>
          <a:p>
            <a:r>
              <a:rPr lang="en-US" dirty="0"/>
              <a:t>Slide 6</a:t>
            </a:r>
          </a:p>
        </p:txBody>
      </p:sp>
      <p:pic>
        <p:nvPicPr>
          <p:cNvPr id="12" name="Picture 11" descr="Coffee mug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6969" y="2801044"/>
            <a:ext cx="343070" cy="494211"/>
          </a:xfrm>
          <a:prstGeom prst="rect">
            <a:avLst/>
          </a:prstGeom>
        </p:spPr>
      </p:pic>
      <p:sp>
        <p:nvSpPr>
          <p:cNvPr id="13" name="Rectangle 12"/>
          <p:cNvSpPr/>
          <p:nvPr/>
        </p:nvSpPr>
        <p:spPr>
          <a:xfrm>
            <a:off x="1318675" y="2296628"/>
            <a:ext cx="5648182" cy="390813"/>
          </a:xfrm>
          <a:prstGeom prst="rect">
            <a:avLst/>
          </a:prstGeom>
        </p:spPr>
        <p:txBody>
          <a:bodyPr wrap="square">
            <a:spAutoFit/>
          </a:bodyPr>
          <a:lstStyle/>
          <a:p>
            <a:pPr>
              <a:lnSpc>
                <a:spcPct val="120000"/>
              </a:lnSpc>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Develop a personal / professional mission statement</a:t>
            </a:r>
          </a:p>
        </p:txBody>
      </p:sp>
      <p:pic>
        <p:nvPicPr>
          <p:cNvPr id="14" name="Picture 13" descr="Coffee mug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6969" y="3412316"/>
            <a:ext cx="343070" cy="494211"/>
          </a:xfrm>
          <a:prstGeom prst="rect">
            <a:avLst/>
          </a:prstGeom>
        </p:spPr>
      </p:pic>
      <p:sp>
        <p:nvSpPr>
          <p:cNvPr id="15" name="Rectangle 14"/>
          <p:cNvSpPr/>
          <p:nvPr/>
        </p:nvSpPr>
        <p:spPr>
          <a:xfrm>
            <a:off x="1318675" y="3515714"/>
            <a:ext cx="4922468" cy="402546"/>
          </a:xfrm>
          <a:prstGeom prst="rect">
            <a:avLst/>
          </a:prstGeom>
        </p:spPr>
        <p:txBody>
          <a:bodyPr wrap="square">
            <a:spAutoFit/>
          </a:bodyPr>
          <a:lstStyle/>
          <a:p>
            <a:pPr>
              <a:lnSpc>
                <a:spcPct val="120000"/>
              </a:lnSpc>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Develop your leadership style / principles</a:t>
            </a:r>
          </a:p>
        </p:txBody>
      </p:sp>
      <p:pic>
        <p:nvPicPr>
          <p:cNvPr id="16" name="Picture 15" descr="Coffee mug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6969" y="4004338"/>
            <a:ext cx="343070" cy="494211"/>
          </a:xfrm>
          <a:prstGeom prst="rect">
            <a:avLst/>
          </a:prstGeom>
        </p:spPr>
      </p:pic>
      <p:sp>
        <p:nvSpPr>
          <p:cNvPr id="17" name="Rectangle 16"/>
          <p:cNvSpPr/>
          <p:nvPr/>
        </p:nvSpPr>
        <p:spPr>
          <a:xfrm>
            <a:off x="1318675" y="4107736"/>
            <a:ext cx="4726002" cy="402546"/>
          </a:xfrm>
          <a:prstGeom prst="rect">
            <a:avLst/>
          </a:prstGeom>
        </p:spPr>
        <p:txBody>
          <a:bodyPr wrap="square">
            <a:spAutoFit/>
          </a:bodyPr>
          <a:lstStyle/>
          <a:p>
            <a:pPr>
              <a:lnSpc>
                <a:spcPct val="120000"/>
              </a:lnSpc>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Embrace change (it’s happening anyway)</a:t>
            </a:r>
          </a:p>
        </p:txBody>
      </p:sp>
      <p:pic>
        <p:nvPicPr>
          <p:cNvPr id="18" name="Picture 17" descr="Coffee mug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8471" y="4596360"/>
            <a:ext cx="343070" cy="494211"/>
          </a:xfrm>
          <a:prstGeom prst="rect">
            <a:avLst/>
          </a:prstGeom>
        </p:spPr>
      </p:pic>
      <p:sp>
        <p:nvSpPr>
          <p:cNvPr id="19" name="Rectangle 18"/>
          <p:cNvSpPr/>
          <p:nvPr/>
        </p:nvSpPr>
        <p:spPr>
          <a:xfrm>
            <a:off x="1318676" y="5322752"/>
            <a:ext cx="6649667" cy="390813"/>
          </a:xfrm>
          <a:prstGeom prst="rect">
            <a:avLst/>
          </a:prstGeom>
        </p:spPr>
        <p:txBody>
          <a:bodyPr wrap="square">
            <a:spAutoFit/>
          </a:bodyPr>
          <a:lstStyle/>
          <a:p>
            <a:pPr>
              <a:lnSpc>
                <a:spcPct val="120000"/>
              </a:lnSpc>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The 6 Ps – Prior Proper Planning Prevents Poor Performance</a:t>
            </a:r>
          </a:p>
        </p:txBody>
      </p:sp>
      <p:pic>
        <p:nvPicPr>
          <p:cNvPr id="20" name="Picture 19" descr="Coffee mug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7096" y="5188382"/>
            <a:ext cx="343070" cy="494211"/>
          </a:xfrm>
          <a:prstGeom prst="rect">
            <a:avLst/>
          </a:prstGeom>
        </p:spPr>
      </p:pic>
      <p:sp>
        <p:nvSpPr>
          <p:cNvPr id="21" name="Rectangle 20"/>
          <p:cNvSpPr/>
          <p:nvPr/>
        </p:nvSpPr>
        <p:spPr>
          <a:xfrm>
            <a:off x="1336327" y="4678907"/>
            <a:ext cx="5449484" cy="424732"/>
          </a:xfrm>
          <a:prstGeom prst="rect">
            <a:avLst/>
          </a:prstGeom>
        </p:spPr>
        <p:txBody>
          <a:bodyPr wrap="square">
            <a:spAutoFit/>
          </a:bodyPr>
          <a:lstStyle/>
          <a:p>
            <a:pPr>
              <a:lnSpc>
                <a:spcPct val="120000"/>
              </a:lnSpc>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The 3 Gs – Grace, Gratitude, Gather (Support)</a:t>
            </a:r>
          </a:p>
        </p:txBody>
      </p:sp>
      <p:sp>
        <p:nvSpPr>
          <p:cNvPr id="22" name="Rectangle 21"/>
          <p:cNvSpPr/>
          <p:nvPr/>
        </p:nvSpPr>
        <p:spPr>
          <a:xfrm>
            <a:off x="1318675" y="5963670"/>
            <a:ext cx="10520399" cy="424732"/>
          </a:xfrm>
          <a:prstGeom prst="rect">
            <a:avLst/>
          </a:prstGeom>
        </p:spPr>
        <p:txBody>
          <a:bodyPr wrap="square">
            <a:spAutoFit/>
          </a:bodyPr>
          <a:lstStyle/>
          <a:p>
            <a:pPr>
              <a:lnSpc>
                <a:spcPct val="120000"/>
              </a:lnSpc>
            </a:pP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Don’t Strive For Perfection, Strive For “Your IT”  …. and, “Your IT” may change over time</a:t>
            </a:r>
          </a:p>
        </p:txBody>
      </p:sp>
      <p:pic>
        <p:nvPicPr>
          <p:cNvPr id="23" name="Picture 22" descr="Coffee mug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7096" y="5829300"/>
            <a:ext cx="343070" cy="494211"/>
          </a:xfrm>
          <a:prstGeom prst="rect">
            <a:avLst/>
          </a:prstGeom>
        </p:spPr>
      </p:pic>
    </p:spTree>
    <p:extLst>
      <p:ext uri="{BB962C8B-B14F-4D97-AF65-F5344CB8AC3E}">
        <p14:creationId xmlns:p14="http://schemas.microsoft.com/office/powerpoint/2010/main" val="336441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26" presetClass="emph" presetSubtype="0" fill="hold" nodeType="withEffect">
                                  <p:stCondLst>
                                    <p:cond delay="250"/>
                                  </p:stCondLst>
                                  <p:childTnLst>
                                    <p:animEffect transition="out" filter="fade">
                                      <p:cBhvr>
                                        <p:cTn id="16" dur="500" tmFilter="0, 0; .2, .5; .8, .5; 1, 0"/>
                                        <p:tgtEl>
                                          <p:spTgt spid="38"/>
                                        </p:tgtEl>
                                      </p:cBhvr>
                                    </p:animEffect>
                                    <p:animScale>
                                      <p:cBhvr>
                                        <p:cTn id="17" dur="250" autoRev="1" fill="hold"/>
                                        <p:tgtEl>
                                          <p:spTgt spid="38"/>
                                        </p:tgtEl>
                                      </p:cBhvr>
                                      <p:by x="105000" y="105000"/>
                                    </p:animScale>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1750"/>
                            </p:stCondLst>
                            <p:childTnLst>
                              <p:par>
                                <p:cTn id="23" presetID="53" presetClass="entr" presetSubtype="16"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26" presetClass="emph" presetSubtype="0" fill="hold" nodeType="withEffect">
                                  <p:stCondLst>
                                    <p:cond delay="250"/>
                                  </p:stCondLst>
                                  <p:childTnLst>
                                    <p:animEffect transition="out" filter="fade">
                                      <p:cBhvr>
                                        <p:cTn id="29" dur="500" tmFilter="0, 0; .2, .5; .8, .5; 1, 0"/>
                                        <p:tgtEl>
                                          <p:spTgt spid="31"/>
                                        </p:tgtEl>
                                      </p:cBhvr>
                                    </p:animEffect>
                                    <p:animScale>
                                      <p:cBhvr>
                                        <p:cTn id="30" dur="250" autoRev="1" fill="hold"/>
                                        <p:tgtEl>
                                          <p:spTgt spid="31"/>
                                        </p:tgtEl>
                                      </p:cBhvr>
                                      <p:by x="105000" y="105000"/>
                                    </p:animScale>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animEffect transition="in" filter="fade">
                                      <p:cBhvr>
                                        <p:cTn id="40" dur="500"/>
                                        <p:tgtEl>
                                          <p:spTgt spid="34"/>
                                        </p:tgtEl>
                                      </p:cBhvr>
                                    </p:animEffect>
                                  </p:childTnLst>
                                </p:cTn>
                              </p:par>
                              <p:par>
                                <p:cTn id="41" presetID="26" presetClass="emph" presetSubtype="0" fill="hold" nodeType="withEffect">
                                  <p:stCondLst>
                                    <p:cond delay="250"/>
                                  </p:stCondLst>
                                  <p:childTnLst>
                                    <p:animEffect transition="out" filter="fade">
                                      <p:cBhvr>
                                        <p:cTn id="42" dur="500" tmFilter="0, 0; .2, .5; .8, .5; 1, 0"/>
                                        <p:tgtEl>
                                          <p:spTgt spid="34"/>
                                        </p:tgtEl>
                                      </p:cBhvr>
                                    </p:animEffect>
                                    <p:animScale>
                                      <p:cBhvr>
                                        <p:cTn id="43" dur="250" autoRev="1" fill="hold"/>
                                        <p:tgtEl>
                                          <p:spTgt spid="34"/>
                                        </p:tgtEl>
                                      </p:cBhvr>
                                      <p:by x="105000" y="105000"/>
                                    </p:animScale>
                                  </p:childTnLst>
                                </p:cTn>
                              </p:par>
                            </p:childTnLst>
                          </p:cTn>
                        </p:par>
                        <p:par>
                          <p:cTn id="44" fill="hold">
                            <p:stCondLst>
                              <p:cond delay="3750"/>
                            </p:stCondLst>
                            <p:childTnLst>
                              <p:par>
                                <p:cTn id="45" presetID="22" presetClass="entr" presetSubtype="8"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26" presetClass="emph" presetSubtype="0" fill="hold" nodeType="withEffect">
                                  <p:stCondLst>
                                    <p:cond delay="250"/>
                                  </p:stCondLst>
                                  <p:childTnLst>
                                    <p:animEffect transition="out" filter="fade">
                                      <p:cBhvr>
                                        <p:cTn id="55" dur="500" tmFilter="0, 0; .2, .5; .8, .5; 1, 0"/>
                                        <p:tgtEl>
                                          <p:spTgt spid="12"/>
                                        </p:tgtEl>
                                      </p:cBhvr>
                                    </p:animEffect>
                                    <p:animScale>
                                      <p:cBhvr>
                                        <p:cTn id="56" dur="250" autoRev="1" fill="hold"/>
                                        <p:tgtEl>
                                          <p:spTgt spid="12"/>
                                        </p:tgtEl>
                                      </p:cBhvr>
                                      <p:by x="105000" y="105000"/>
                                    </p:animScale>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par>
                                <p:cTn id="67" presetID="26" presetClass="emph" presetSubtype="0" fill="hold" nodeType="withEffect">
                                  <p:stCondLst>
                                    <p:cond delay="250"/>
                                  </p:stCondLst>
                                  <p:childTnLst>
                                    <p:animEffect transition="out" filter="fade">
                                      <p:cBhvr>
                                        <p:cTn id="68" dur="500" tmFilter="0, 0; .2, .5; .8, .5; 1, 0"/>
                                        <p:tgtEl>
                                          <p:spTgt spid="14"/>
                                        </p:tgtEl>
                                      </p:cBhvr>
                                    </p:animEffect>
                                    <p:animScale>
                                      <p:cBhvr>
                                        <p:cTn id="69" dur="250" autoRev="1" fill="hold"/>
                                        <p:tgtEl>
                                          <p:spTgt spid="14"/>
                                        </p:tgtEl>
                                      </p:cBhvr>
                                      <p:by x="105000" y="105000"/>
                                    </p:animScale>
                                  </p:childTnLst>
                                </p:cTn>
                              </p:par>
                            </p:childTnLst>
                          </p:cTn>
                        </p:par>
                        <p:par>
                          <p:cTn id="70" fill="hold">
                            <p:stCondLst>
                              <p:cond delay="6250"/>
                            </p:stCondLst>
                            <p:childTnLst>
                              <p:par>
                                <p:cTn id="71" presetID="22" presetClass="entr" presetSubtype="8"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500"/>
                                        <p:tgtEl>
                                          <p:spTgt spid="15"/>
                                        </p:tgtEl>
                                      </p:cBhvr>
                                    </p:animEffect>
                                  </p:childTnLst>
                                </p:cTn>
                              </p:par>
                            </p:childTnLst>
                          </p:cTn>
                        </p:par>
                        <p:par>
                          <p:cTn id="74" fill="hold">
                            <p:stCondLst>
                              <p:cond delay="6750"/>
                            </p:stCondLst>
                            <p:childTnLst>
                              <p:par>
                                <p:cTn id="75" presetID="53" presetClass="entr" presetSubtype="16" fill="hold"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par>
                                <p:cTn id="80" presetID="26" presetClass="emph" presetSubtype="0" fill="hold" nodeType="withEffect">
                                  <p:stCondLst>
                                    <p:cond delay="250"/>
                                  </p:stCondLst>
                                  <p:childTnLst>
                                    <p:animEffect transition="out" filter="fade">
                                      <p:cBhvr>
                                        <p:cTn id="81" dur="500" tmFilter="0, 0; .2, .5; .8, .5; 1, 0"/>
                                        <p:tgtEl>
                                          <p:spTgt spid="16"/>
                                        </p:tgtEl>
                                      </p:cBhvr>
                                    </p:animEffect>
                                    <p:animScale>
                                      <p:cBhvr>
                                        <p:cTn id="82" dur="250" autoRev="1" fill="hold"/>
                                        <p:tgtEl>
                                          <p:spTgt spid="16"/>
                                        </p:tgtEl>
                                      </p:cBhvr>
                                      <p:by x="105000" y="105000"/>
                                    </p:animScale>
                                  </p:childTnLst>
                                </p:cTn>
                              </p:par>
                            </p:childTnLst>
                          </p:cTn>
                        </p:par>
                        <p:par>
                          <p:cTn id="83" fill="hold">
                            <p:stCondLst>
                              <p:cond delay="7500"/>
                            </p:stCondLst>
                            <p:childTnLst>
                              <p:par>
                                <p:cTn id="84" presetID="22" presetClass="entr" presetSubtype="8"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wipe(left)">
                                      <p:cBhvr>
                                        <p:cTn id="86" dur="500"/>
                                        <p:tgtEl>
                                          <p:spTgt spid="17"/>
                                        </p:tgtEl>
                                      </p:cBhvr>
                                    </p:animEffect>
                                  </p:childTnLst>
                                </p:cTn>
                              </p:par>
                            </p:childTnLst>
                          </p:cTn>
                        </p:par>
                        <p:par>
                          <p:cTn id="87" fill="hold">
                            <p:stCondLst>
                              <p:cond delay="8000"/>
                            </p:stCondLst>
                            <p:childTnLst>
                              <p:par>
                                <p:cTn id="88" presetID="53" presetClass="entr" presetSubtype="16"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par>
                                <p:cTn id="93" presetID="26" presetClass="emph" presetSubtype="0" fill="hold" nodeType="withEffect">
                                  <p:stCondLst>
                                    <p:cond delay="250"/>
                                  </p:stCondLst>
                                  <p:childTnLst>
                                    <p:animEffect transition="out" filter="fade">
                                      <p:cBhvr>
                                        <p:cTn id="94" dur="500" tmFilter="0, 0; .2, .5; .8, .5; 1, 0"/>
                                        <p:tgtEl>
                                          <p:spTgt spid="18"/>
                                        </p:tgtEl>
                                      </p:cBhvr>
                                    </p:animEffect>
                                    <p:animScale>
                                      <p:cBhvr>
                                        <p:cTn id="95" dur="250" autoRev="1" fill="hold"/>
                                        <p:tgtEl>
                                          <p:spTgt spid="18"/>
                                        </p:tgtEl>
                                      </p:cBhvr>
                                      <p:by x="105000" y="105000"/>
                                    </p:animScale>
                                  </p:childTnLst>
                                </p:cTn>
                              </p:par>
                            </p:childTnLst>
                          </p:cTn>
                        </p:par>
                        <p:par>
                          <p:cTn id="96" fill="hold">
                            <p:stCondLst>
                              <p:cond delay="8750"/>
                            </p:stCondLst>
                            <p:childTnLst>
                              <p:par>
                                <p:cTn id="97" presetID="22" presetClass="entr" presetSubtype="8"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left)">
                                      <p:cBhvr>
                                        <p:cTn id="99" dur="500"/>
                                        <p:tgtEl>
                                          <p:spTgt spid="19"/>
                                        </p:tgtEl>
                                      </p:cBhvr>
                                    </p:animEffect>
                                  </p:childTnLst>
                                </p:cTn>
                              </p:par>
                            </p:childTnLst>
                          </p:cTn>
                        </p:par>
                        <p:par>
                          <p:cTn id="100" fill="hold">
                            <p:stCondLst>
                              <p:cond delay="9250"/>
                            </p:stCondLst>
                            <p:childTnLst>
                              <p:par>
                                <p:cTn id="101" presetID="53" presetClass="entr" presetSubtype="16" fill="hold" nodeType="after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ppt_w</p:attrName>
                                        </p:attrNameLst>
                                      </p:cBhvr>
                                      <p:tavLst>
                                        <p:tav tm="0">
                                          <p:val>
                                            <p:fltVal val="0"/>
                                          </p:val>
                                        </p:tav>
                                        <p:tav tm="100000">
                                          <p:val>
                                            <p:strVal val="#ppt_w"/>
                                          </p:val>
                                        </p:tav>
                                      </p:tavLst>
                                    </p:anim>
                                    <p:anim calcmode="lin" valueType="num">
                                      <p:cBhvr>
                                        <p:cTn id="104" dur="500" fill="hold"/>
                                        <p:tgtEl>
                                          <p:spTgt spid="20"/>
                                        </p:tgtEl>
                                        <p:attrNameLst>
                                          <p:attrName>ppt_h</p:attrName>
                                        </p:attrNameLst>
                                      </p:cBhvr>
                                      <p:tavLst>
                                        <p:tav tm="0">
                                          <p:val>
                                            <p:fltVal val="0"/>
                                          </p:val>
                                        </p:tav>
                                        <p:tav tm="100000">
                                          <p:val>
                                            <p:strVal val="#ppt_h"/>
                                          </p:val>
                                        </p:tav>
                                      </p:tavLst>
                                    </p:anim>
                                    <p:animEffect transition="in" filter="fade">
                                      <p:cBhvr>
                                        <p:cTn id="105" dur="500"/>
                                        <p:tgtEl>
                                          <p:spTgt spid="20"/>
                                        </p:tgtEl>
                                      </p:cBhvr>
                                    </p:animEffect>
                                  </p:childTnLst>
                                </p:cTn>
                              </p:par>
                              <p:par>
                                <p:cTn id="106" presetID="26" presetClass="emph" presetSubtype="0" fill="hold" nodeType="withEffect">
                                  <p:stCondLst>
                                    <p:cond delay="250"/>
                                  </p:stCondLst>
                                  <p:childTnLst>
                                    <p:animEffect transition="out" filter="fade">
                                      <p:cBhvr>
                                        <p:cTn id="107" dur="500" tmFilter="0, 0; .2, .5; .8, .5; 1, 0"/>
                                        <p:tgtEl>
                                          <p:spTgt spid="20"/>
                                        </p:tgtEl>
                                      </p:cBhvr>
                                    </p:animEffect>
                                    <p:animScale>
                                      <p:cBhvr>
                                        <p:cTn id="108" dur="250" autoRev="1" fill="hold"/>
                                        <p:tgtEl>
                                          <p:spTgt spid="20"/>
                                        </p:tgtEl>
                                      </p:cBhvr>
                                      <p:by x="105000" y="105000"/>
                                    </p:animScale>
                                  </p:childTnLst>
                                </p:cTn>
                              </p:par>
                            </p:childTnLst>
                          </p:cTn>
                        </p:par>
                        <p:par>
                          <p:cTn id="109" fill="hold">
                            <p:stCondLst>
                              <p:cond delay="10000"/>
                            </p:stCondLst>
                            <p:childTnLst>
                              <p:par>
                                <p:cTn id="110" presetID="22" presetClass="entr" presetSubtype="8"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wipe(left)">
                                      <p:cBhvr>
                                        <p:cTn id="112" dur="500"/>
                                        <p:tgtEl>
                                          <p:spTgt spid="21"/>
                                        </p:tgtEl>
                                      </p:cBhvr>
                                    </p:animEffect>
                                  </p:childTnLst>
                                </p:cTn>
                              </p:par>
                            </p:childTnLst>
                          </p:cTn>
                        </p:par>
                        <p:par>
                          <p:cTn id="113" fill="hold">
                            <p:stCondLst>
                              <p:cond delay="10500"/>
                            </p:stCondLst>
                            <p:childTnLst>
                              <p:par>
                                <p:cTn id="114" presetID="22" presetClass="entr" presetSubtype="8"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wipe(left)">
                                      <p:cBhvr>
                                        <p:cTn id="116" dur="500"/>
                                        <p:tgtEl>
                                          <p:spTgt spid="22"/>
                                        </p:tgtEl>
                                      </p:cBhvr>
                                    </p:animEffect>
                                  </p:childTnLst>
                                </p:cTn>
                              </p:par>
                            </p:childTnLst>
                          </p:cTn>
                        </p:par>
                        <p:par>
                          <p:cTn id="117" fill="hold">
                            <p:stCondLst>
                              <p:cond delay="11000"/>
                            </p:stCondLst>
                            <p:childTnLst>
                              <p:par>
                                <p:cTn id="118" presetID="53" presetClass="entr" presetSubtype="16" fill="hold" nodeType="afterEffect">
                                  <p:stCondLst>
                                    <p:cond delay="0"/>
                                  </p:stCondLst>
                                  <p:childTnLst>
                                    <p:set>
                                      <p:cBhvr>
                                        <p:cTn id="119" dur="1" fill="hold">
                                          <p:stCondLst>
                                            <p:cond delay="0"/>
                                          </p:stCondLst>
                                        </p:cTn>
                                        <p:tgtEl>
                                          <p:spTgt spid="23"/>
                                        </p:tgtEl>
                                        <p:attrNameLst>
                                          <p:attrName>style.visibility</p:attrName>
                                        </p:attrNameLst>
                                      </p:cBhvr>
                                      <p:to>
                                        <p:strVal val="visible"/>
                                      </p:to>
                                    </p:set>
                                    <p:anim calcmode="lin" valueType="num">
                                      <p:cBhvr>
                                        <p:cTn id="120" dur="500" fill="hold"/>
                                        <p:tgtEl>
                                          <p:spTgt spid="23"/>
                                        </p:tgtEl>
                                        <p:attrNameLst>
                                          <p:attrName>ppt_w</p:attrName>
                                        </p:attrNameLst>
                                      </p:cBhvr>
                                      <p:tavLst>
                                        <p:tav tm="0">
                                          <p:val>
                                            <p:fltVal val="0"/>
                                          </p:val>
                                        </p:tav>
                                        <p:tav tm="100000">
                                          <p:val>
                                            <p:strVal val="#ppt_w"/>
                                          </p:val>
                                        </p:tav>
                                      </p:tavLst>
                                    </p:anim>
                                    <p:anim calcmode="lin" valueType="num">
                                      <p:cBhvr>
                                        <p:cTn id="121" dur="500" fill="hold"/>
                                        <p:tgtEl>
                                          <p:spTgt spid="23"/>
                                        </p:tgtEl>
                                        <p:attrNameLst>
                                          <p:attrName>ppt_h</p:attrName>
                                        </p:attrNameLst>
                                      </p:cBhvr>
                                      <p:tavLst>
                                        <p:tav tm="0">
                                          <p:val>
                                            <p:fltVal val="0"/>
                                          </p:val>
                                        </p:tav>
                                        <p:tav tm="100000">
                                          <p:val>
                                            <p:strVal val="#ppt_h"/>
                                          </p:val>
                                        </p:tav>
                                      </p:tavLst>
                                    </p:anim>
                                    <p:animEffect transition="in" filter="fade">
                                      <p:cBhvr>
                                        <p:cTn id="122" dur="500"/>
                                        <p:tgtEl>
                                          <p:spTgt spid="23"/>
                                        </p:tgtEl>
                                      </p:cBhvr>
                                    </p:animEffect>
                                  </p:childTnLst>
                                </p:cTn>
                              </p:par>
                              <p:par>
                                <p:cTn id="123" presetID="26" presetClass="emph" presetSubtype="0" fill="hold" nodeType="withEffect">
                                  <p:stCondLst>
                                    <p:cond delay="250"/>
                                  </p:stCondLst>
                                  <p:childTnLst>
                                    <p:animEffect transition="out" filter="fade">
                                      <p:cBhvr>
                                        <p:cTn id="124" dur="500" tmFilter="0, 0; .2, .5; .8, .5; 1, 0"/>
                                        <p:tgtEl>
                                          <p:spTgt spid="23"/>
                                        </p:tgtEl>
                                      </p:cBhvr>
                                    </p:animEffect>
                                    <p:animScale>
                                      <p:cBhvr>
                                        <p:cTn id="125"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0" grpId="0"/>
      <p:bldP spid="32" grpId="0"/>
      <p:bldP spid="35" grpId="0"/>
      <p:bldP spid="13" grpId="0"/>
      <p:bldP spid="15" grpId="0"/>
      <p:bldP spid="17" grpId="0"/>
      <p:bldP spid="19"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Placeholder 1" descr="Coffee shop artwork and icons"/>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11" name="Title 10" hidden="1">
            <a:extLst>
              <a:ext uri="{FF2B5EF4-FFF2-40B4-BE49-F238E27FC236}">
                <a16:creationId xmlns:a16="http://schemas.microsoft.com/office/drawing/2014/main" id="{B825F879-7327-49C3-8A45-B7A226CC37F4}"/>
              </a:ext>
            </a:extLst>
          </p:cNvPr>
          <p:cNvSpPr>
            <a:spLocks noGrp="1"/>
          </p:cNvSpPr>
          <p:nvPr>
            <p:ph type="title"/>
          </p:nvPr>
        </p:nvSpPr>
        <p:spPr/>
        <p:txBody>
          <a:bodyPr/>
          <a:lstStyle/>
          <a:p>
            <a:r>
              <a:rPr lang="en-US" dirty="0"/>
              <a:t>Slide 1</a:t>
            </a:r>
          </a:p>
        </p:txBody>
      </p:sp>
      <p:sp>
        <p:nvSpPr>
          <p:cNvPr id="22" name="TextBox 21"/>
          <p:cNvSpPr txBox="1"/>
          <p:nvPr/>
        </p:nvSpPr>
        <p:spPr>
          <a:xfrm>
            <a:off x="413887" y="67131"/>
            <a:ext cx="11646568" cy="7478970"/>
          </a:xfrm>
          <a:prstGeom prst="rect">
            <a:avLst/>
          </a:prstGeom>
          <a:noFill/>
        </p:spPr>
        <p:txBody>
          <a:bodyPr wrap="square" rtlCol="0">
            <a:spAutoFit/>
          </a:bodyPr>
          <a:lstStyle/>
          <a:p>
            <a:pPr algn="ctr"/>
            <a:r>
              <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Discussion Topics</a:t>
            </a:r>
          </a:p>
          <a:p>
            <a:pPr algn="ctr"/>
            <a:endPar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marL="457200" indent="-457200">
              <a:buFont typeface="Arial" panose="020B0604020202020204" pitchFamily="34" charset="0"/>
              <a:buChar char="•"/>
            </a:pPr>
            <a:r>
              <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Radford 1991-1993</a:t>
            </a:r>
          </a:p>
          <a:p>
            <a:pPr marL="457200" indent="-457200">
              <a:buFont typeface="Arial" panose="020B0604020202020204" pitchFamily="34" charset="0"/>
              <a:buChar char="•"/>
            </a:pPr>
            <a:endPar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marL="457200" indent="-457200">
              <a:buFont typeface="Arial" panose="020B0604020202020204" pitchFamily="34" charset="0"/>
              <a:buChar char="•"/>
            </a:pPr>
            <a:r>
              <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Total Rewards - Impact &amp; Overview</a:t>
            </a:r>
          </a:p>
          <a:p>
            <a:endPar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marL="457200" indent="-457200">
              <a:buFont typeface="Arial" panose="020B0604020202020204" pitchFamily="34" charset="0"/>
              <a:buChar char="•"/>
            </a:pPr>
            <a:r>
              <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Employee Benefits Program – Products Overview</a:t>
            </a:r>
          </a:p>
          <a:p>
            <a:endPar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marL="457200" indent="-457200">
              <a:buFont typeface="Arial" panose="020B0604020202020204" pitchFamily="34" charset="0"/>
              <a:buChar char="•"/>
            </a:pPr>
            <a:r>
              <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Employee Wellness Program / Current Employee Trends</a:t>
            </a:r>
          </a:p>
          <a:p>
            <a:pPr marL="457200" indent="-457200">
              <a:buFont typeface="Arial" panose="020B0604020202020204" pitchFamily="34" charset="0"/>
              <a:buChar char="•"/>
            </a:pPr>
            <a:endPar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marL="457200" indent="-457200">
              <a:buFont typeface="Arial" panose="020B0604020202020204" pitchFamily="34" charset="0"/>
              <a:buChar char="•"/>
            </a:pPr>
            <a:r>
              <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I/O Psychology and Lessons Learned / Advice</a:t>
            </a:r>
          </a:p>
          <a:p>
            <a:endPar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marL="457200" indent="-457200">
              <a:buFont typeface="Arial" panose="020B0604020202020204" pitchFamily="34" charset="0"/>
              <a:buChar char="•"/>
            </a:pPr>
            <a:r>
              <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Questions and Answer</a:t>
            </a:r>
          </a:p>
          <a:p>
            <a:pPr marL="457200" indent="-457200">
              <a:buFont typeface="Arial" panose="020B0604020202020204" pitchFamily="34" charset="0"/>
              <a:buChar char="•"/>
            </a:pPr>
            <a:endPar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a:p>
            <a:pPr marL="457200" indent="-457200">
              <a:buFont typeface="Arial" panose="020B0604020202020204" pitchFamily="34" charset="0"/>
              <a:buChar char="•"/>
            </a:pPr>
            <a:endParaRPr lang="en-US" sz="3200" b="1" dirty="0">
              <a:solidFill>
                <a:schemeClr val="bg1"/>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4005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llustration of a coffee cup and saucer with steam coming out and the wording &quot;Coffee Shop&quot; within the ste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0" y="212891"/>
            <a:ext cx="4151464" cy="5980394"/>
          </a:xfrm>
          <a:prstGeom prst="rect">
            <a:avLst/>
          </a:prstGeom>
        </p:spPr>
      </p:pic>
      <p:sp>
        <p:nvSpPr>
          <p:cNvPr id="11" name="TextBox 10"/>
          <p:cNvSpPr txBox="1"/>
          <p:nvPr/>
        </p:nvSpPr>
        <p:spPr>
          <a:xfrm>
            <a:off x="1736863" y="2658651"/>
            <a:ext cx="4601372" cy="773738"/>
          </a:xfrm>
          <a:prstGeom prst="rect">
            <a:avLst/>
          </a:prstGeom>
          <a:noFill/>
        </p:spPr>
        <p:txBody>
          <a:bodyPr wrap="square" rtlCol="0">
            <a:spAutoFit/>
          </a:bodyPr>
          <a:lstStyle/>
          <a:p>
            <a:pPr>
              <a:lnSpc>
                <a:spcPct val="80000"/>
              </a:lnSpc>
            </a:pPr>
            <a:r>
              <a:rPr lang="en-US" sz="54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THANK YOU!</a:t>
            </a:r>
          </a:p>
        </p:txBody>
      </p:sp>
      <p:sp>
        <p:nvSpPr>
          <p:cNvPr id="2" name="Title 1" hidden="1">
            <a:extLst>
              <a:ext uri="{FF2B5EF4-FFF2-40B4-BE49-F238E27FC236}">
                <a16:creationId xmlns:a16="http://schemas.microsoft.com/office/drawing/2014/main" id="{394485F9-90F6-432D-BFF9-D47B53BB4F9D}"/>
              </a:ext>
            </a:extLst>
          </p:cNvPr>
          <p:cNvSpPr>
            <a:spLocks noGrp="1"/>
          </p:cNvSpPr>
          <p:nvPr>
            <p:ph type="title"/>
          </p:nvPr>
        </p:nvSpPr>
        <p:spPr/>
        <p:txBody>
          <a:bodyPr/>
          <a:lstStyle/>
          <a:p>
            <a:r>
              <a:rPr lang="en-US" dirty="0"/>
              <a:t>Slide 15</a:t>
            </a:r>
          </a:p>
        </p:txBody>
      </p:sp>
    </p:spTree>
    <p:extLst>
      <p:ext uri="{BB962C8B-B14F-4D97-AF65-F5344CB8AC3E}">
        <p14:creationId xmlns:p14="http://schemas.microsoft.com/office/powerpoint/2010/main" val="345634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596" y="2434557"/>
            <a:ext cx="8787063" cy="1325563"/>
          </a:xfrm>
        </p:spPr>
        <p:txBody>
          <a:bodyPr/>
          <a:lstStyle/>
          <a:p>
            <a:pPr algn="ctr"/>
            <a:r>
              <a:rPr lang="en-US" b="1" dirty="0">
                <a:solidFill>
                  <a:srgbClr val="FF0000"/>
                </a:solidFill>
              </a:rPr>
              <a:t>Radford 1991-93</a:t>
            </a:r>
          </a:p>
        </p:txBody>
      </p:sp>
    </p:spTree>
    <p:extLst>
      <p:ext uri="{BB962C8B-B14F-4D97-AF65-F5344CB8AC3E}">
        <p14:creationId xmlns:p14="http://schemas.microsoft.com/office/powerpoint/2010/main" val="331370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 name="TextBox 1133"/>
          <p:cNvSpPr txBox="1"/>
          <p:nvPr/>
        </p:nvSpPr>
        <p:spPr>
          <a:xfrm>
            <a:off x="380999" y="243235"/>
            <a:ext cx="11256549" cy="445635"/>
          </a:xfrm>
          <a:prstGeom prst="rect">
            <a:avLst/>
          </a:prstGeom>
          <a:noFill/>
        </p:spPr>
        <p:txBody>
          <a:bodyPr wrap="square" rtlCol="0">
            <a:spAutoFit/>
          </a:bodyPr>
          <a:lstStyle/>
          <a:p>
            <a:pPr>
              <a:lnSpc>
                <a:spcPct val="80000"/>
              </a:lnSpc>
            </a:pPr>
            <a:r>
              <a:rPr lang="en-US" sz="2800"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Radford 1991-93:  The More Things Change the More They Stay the Same?</a:t>
            </a:r>
          </a:p>
        </p:txBody>
      </p:sp>
      <p:grpSp>
        <p:nvGrpSpPr>
          <p:cNvPr id="3" name="Group 2">
            <a:extLst>
              <a:ext uri="{C183D7F6-B498-43B3-948B-1728B52AA6E4}">
                <adec:decorative xmlns:adec="http://schemas.microsoft.com/office/drawing/2017/decorative" val="1"/>
              </a:ext>
            </a:extLst>
          </p:cNvPr>
          <p:cNvGrpSpPr/>
          <p:nvPr/>
        </p:nvGrpSpPr>
        <p:grpSpPr>
          <a:xfrm>
            <a:off x="0" y="148425"/>
            <a:ext cx="342900" cy="590715"/>
            <a:chOff x="0" y="148425"/>
            <a:chExt cx="342900" cy="590715"/>
          </a:xfrm>
        </p:grpSpPr>
        <p:sp>
          <p:nvSpPr>
            <p:cNvPr id="2" name="Rectangle 1"/>
            <p:cNvSpPr/>
            <p:nvPr/>
          </p:nvSpPr>
          <p:spPr>
            <a:xfrm>
              <a:off x="0" y="148425"/>
              <a:ext cx="213360" cy="590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251460" y="148425"/>
              <a:ext cx="91440" cy="590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hidden="1">
            <a:extLst>
              <a:ext uri="{FF2B5EF4-FFF2-40B4-BE49-F238E27FC236}">
                <a16:creationId xmlns:a16="http://schemas.microsoft.com/office/drawing/2014/main" id="{31C055C7-3FCB-433F-9834-9730B6D75DBC}"/>
              </a:ext>
            </a:extLst>
          </p:cNvPr>
          <p:cNvSpPr>
            <a:spLocks noGrp="1"/>
          </p:cNvSpPr>
          <p:nvPr>
            <p:ph type="title"/>
          </p:nvPr>
        </p:nvSpPr>
        <p:spPr/>
        <p:txBody>
          <a:bodyPr/>
          <a:lstStyle/>
          <a:p>
            <a:r>
              <a:rPr lang="en-US" dirty="0"/>
              <a:t>Slide 9</a:t>
            </a:r>
          </a:p>
        </p:txBody>
      </p:sp>
      <p:sp>
        <p:nvSpPr>
          <p:cNvPr id="20" name="Content Placeholder 2">
            <a:extLst>
              <a:ext uri="{FF2B5EF4-FFF2-40B4-BE49-F238E27FC236}">
                <a16:creationId xmlns:a16="http://schemas.microsoft.com/office/drawing/2014/main" id="{7EFFE156-C6CB-4081-B405-DE03F7EF813E}"/>
              </a:ext>
            </a:extLst>
          </p:cNvPr>
          <p:cNvSpPr txBox="1">
            <a:spLocks/>
          </p:cNvSpPr>
          <p:nvPr/>
        </p:nvSpPr>
        <p:spPr>
          <a:xfrm>
            <a:off x="125128" y="895150"/>
            <a:ext cx="11993077" cy="542864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r>
              <a:rPr kumimoji="0" lang="en-US" sz="2800" b="1" i="0" u="sng" strike="noStrike" kern="1200" cap="none" spc="0" normalizeH="0" baseline="0" noProof="0" dirty="0">
                <a:ln>
                  <a:noFill/>
                </a:ln>
                <a:solidFill>
                  <a:sysClr val="windowText" lastClr="000000"/>
                </a:solidFill>
                <a:effectLst/>
                <a:uLnTx/>
                <a:uFillTx/>
                <a:latin typeface="Calibri" panose="020F0502020204030204"/>
              </a:rPr>
              <a:t>Radford</a:t>
            </a:r>
            <a:r>
              <a:rPr lang="en-US" sz="2800" b="1" u="sng" dirty="0">
                <a:solidFill>
                  <a:sysClr val="windowText" lastClr="000000"/>
                </a:solidFill>
                <a:latin typeface="Calibri" panose="020F0502020204030204"/>
              </a:rPr>
              <a:t>, VA</a:t>
            </a:r>
            <a:endParaRPr kumimoji="0" lang="en-US" sz="2800" b="1" i="0" u="sng" strike="noStrike" kern="1200" cap="none" spc="0" normalizeH="0" baseline="0" noProof="0" dirty="0">
              <a:ln>
                <a:noFill/>
              </a:ln>
              <a:solidFill>
                <a:sysClr val="windowText" lastClr="000000"/>
              </a:solidFill>
              <a:effectLst/>
              <a:uLnTx/>
              <a:uFillTx/>
              <a:latin typeface="Calibri" panose="020F0502020204030204"/>
            </a:endParaRPr>
          </a:p>
          <a:p>
            <a:pPr marR="0" lvl="0" algn="l" defTabSz="685800" rtl="0" eaLnBrk="1" fontAlgn="auto" latinLnBrk="0" hangingPunct="1">
              <a:lnSpc>
                <a:spcPct val="90000"/>
              </a:lnSpc>
              <a:spcBef>
                <a:spcPts val="750"/>
              </a:spcBef>
              <a:spcAft>
                <a:spcPts val="0"/>
              </a:spcAft>
              <a:buClrTx/>
              <a:buSzTx/>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rPr>
              <a:t>Restaurants:</a:t>
            </a:r>
            <a:r>
              <a:rPr kumimoji="0" lang="en-US" sz="2800" b="1" i="0" u="none" strike="noStrike" kern="1200" cap="none" spc="0" normalizeH="0" noProof="0" dirty="0">
                <a:ln>
                  <a:noFill/>
                </a:ln>
                <a:solidFill>
                  <a:sysClr val="windowText" lastClr="000000"/>
                </a:solidFill>
                <a:effectLst/>
                <a:uLnTx/>
                <a:uFillTx/>
                <a:latin typeface="Calibri" panose="020F0502020204030204"/>
              </a:rPr>
              <a:t>  </a:t>
            </a:r>
            <a:r>
              <a:rPr kumimoji="0" lang="en-US" sz="2800" i="0" u="none" strike="noStrike" kern="1200" cap="none" spc="0" normalizeH="0" noProof="0" dirty="0">
                <a:ln>
                  <a:noFill/>
                </a:ln>
                <a:solidFill>
                  <a:sysClr val="windowText" lastClr="000000"/>
                </a:solidFill>
                <a:effectLst/>
                <a:uLnTx/>
                <a:uFillTx/>
                <a:latin typeface="Calibri" panose="020F0502020204030204"/>
              </a:rPr>
              <a:t>BTs, Macado’s</a:t>
            </a:r>
            <a:r>
              <a:rPr lang="en-US" sz="2800" dirty="0">
                <a:solidFill>
                  <a:sysClr val="windowText" lastClr="000000"/>
                </a:solidFill>
                <a:latin typeface="Calibri" panose="020F0502020204030204"/>
              </a:rPr>
              <a:t>, Sal’s Restaurant, Famous Mike’s Pizza, Thax</a:t>
            </a:r>
            <a:endParaRPr kumimoji="0" lang="en-US" sz="2800" i="0" u="none" strike="noStrike" kern="1200" cap="none" spc="0" normalizeH="0" baseline="0" noProof="0" dirty="0">
              <a:ln>
                <a:noFill/>
              </a:ln>
              <a:solidFill>
                <a:sysClr val="windowText" lastClr="000000"/>
              </a:solidFill>
              <a:effectLst/>
              <a:uLnTx/>
              <a:uFillTx/>
              <a:latin typeface="Calibri" panose="020F0502020204030204"/>
            </a:endParaRPr>
          </a:p>
          <a:p>
            <a:pPr marR="0" lvl="0" algn="l" defTabSz="685800" rtl="0" eaLnBrk="1" fontAlgn="auto" latinLnBrk="0" hangingPunct="1">
              <a:lnSpc>
                <a:spcPct val="90000"/>
              </a:lnSpc>
              <a:spcBef>
                <a:spcPts val="750"/>
              </a:spcBef>
              <a:spcAft>
                <a:spcPts val="0"/>
              </a:spcAft>
              <a:buClrTx/>
              <a:buSzTx/>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rPr>
              <a:t>Downtown</a:t>
            </a:r>
            <a:r>
              <a:rPr kumimoji="0" lang="en-US" sz="2800" b="1" i="0" u="none" strike="noStrike" kern="1200" cap="none" spc="0" normalizeH="0" noProof="0" dirty="0">
                <a:ln>
                  <a:noFill/>
                </a:ln>
                <a:solidFill>
                  <a:sysClr val="windowText" lastClr="000000"/>
                </a:solidFill>
                <a:effectLst/>
                <a:uLnTx/>
                <a:uFillTx/>
                <a:latin typeface="Calibri" panose="020F0502020204030204"/>
              </a:rPr>
              <a:t> </a:t>
            </a:r>
            <a:r>
              <a:rPr kumimoji="0" lang="en-US" sz="2800" b="1" i="0" u="none" strike="noStrike" kern="1200" cap="none" spc="0" normalizeH="0" baseline="0" noProof="0" dirty="0">
                <a:ln>
                  <a:noFill/>
                </a:ln>
                <a:solidFill>
                  <a:sysClr val="windowText" lastClr="000000"/>
                </a:solidFill>
                <a:effectLst/>
                <a:uLnTx/>
                <a:uFillTx/>
                <a:latin typeface="Calibri" panose="020F0502020204030204"/>
              </a:rPr>
              <a:t>Bars:  </a:t>
            </a:r>
            <a:r>
              <a:rPr kumimoji="0" lang="en-US" sz="2800" i="0" u="none" strike="noStrike" kern="1200" cap="none" spc="0" normalizeH="0" baseline="0" noProof="0" dirty="0">
                <a:ln>
                  <a:noFill/>
                </a:ln>
                <a:solidFill>
                  <a:sysClr val="windowText" lastClr="000000"/>
                </a:solidFill>
                <a:effectLst/>
                <a:uLnTx/>
                <a:uFillTx/>
                <a:latin typeface="Calibri" panose="020F0502020204030204"/>
              </a:rPr>
              <a:t>Bailey’s</a:t>
            </a:r>
            <a:r>
              <a:rPr lang="en-US" sz="2800" b="1" dirty="0">
                <a:solidFill>
                  <a:sysClr val="windowText" lastClr="000000"/>
                </a:solidFill>
                <a:latin typeface="Calibri" panose="020F0502020204030204"/>
              </a:rPr>
              <a:t>, </a:t>
            </a:r>
            <a:r>
              <a:rPr kumimoji="0" lang="en-US" sz="2800" i="0" u="none" strike="noStrike" kern="1200" cap="none" spc="0" normalizeH="0" baseline="0" noProof="0" dirty="0">
                <a:ln>
                  <a:noFill/>
                </a:ln>
                <a:solidFill>
                  <a:sysClr val="windowText" lastClr="000000"/>
                </a:solidFill>
                <a:effectLst/>
                <a:uLnTx/>
                <a:uFillTx/>
                <a:latin typeface="Calibri" panose="020F0502020204030204"/>
              </a:rPr>
              <a:t>Bumpers</a:t>
            </a:r>
            <a:r>
              <a:rPr lang="en-US" sz="2800" dirty="0">
                <a:solidFill>
                  <a:sysClr val="windowText" lastClr="000000"/>
                </a:solidFill>
                <a:latin typeface="Calibri" panose="020F0502020204030204"/>
              </a:rPr>
              <a:t>, Bus Stop, East Coast, Score Board</a:t>
            </a:r>
            <a:endParaRPr kumimoji="0" lang="en-US" sz="2800" i="0" u="none" strike="noStrike" kern="1200" cap="none" spc="0" normalizeH="0" noProof="0" dirty="0">
              <a:ln>
                <a:noFill/>
              </a:ln>
              <a:solidFill>
                <a:sysClr val="windowText" lastClr="000000"/>
              </a:solidFill>
              <a:effectLst/>
              <a:uLnTx/>
              <a:uFillTx/>
              <a:latin typeface="Calibri" panose="020F0502020204030204"/>
            </a:endParaRPr>
          </a:p>
          <a:p>
            <a:pPr marR="0" lvl="0" algn="l" defTabSz="685800" rtl="0" eaLnBrk="1" fontAlgn="auto" latinLnBrk="0" hangingPunct="1">
              <a:lnSpc>
                <a:spcPct val="90000"/>
              </a:lnSpc>
              <a:spcBef>
                <a:spcPts val="750"/>
              </a:spcBef>
              <a:spcAft>
                <a:spcPts val="0"/>
              </a:spcAft>
              <a:buClrTx/>
              <a:buSzTx/>
              <a:tabLst/>
              <a:defRPr/>
            </a:pPr>
            <a:r>
              <a:rPr lang="en-US" sz="2800" b="1" baseline="0" dirty="0">
                <a:solidFill>
                  <a:sysClr val="windowText" lastClr="000000"/>
                </a:solidFill>
                <a:latin typeface="Calibri" panose="020F0502020204030204"/>
              </a:rPr>
              <a:t>Recreation:  </a:t>
            </a:r>
            <a:r>
              <a:rPr lang="en-US" sz="2800" baseline="0" dirty="0">
                <a:solidFill>
                  <a:sysClr val="windowText" lastClr="000000"/>
                </a:solidFill>
                <a:latin typeface="Calibri" panose="020F0502020204030204"/>
              </a:rPr>
              <a:t>Dedmon Center, Claytor Lake, </a:t>
            </a:r>
            <a:r>
              <a:rPr lang="en-US" sz="2800" dirty="0">
                <a:solidFill>
                  <a:sysClr val="windowText" lastClr="000000"/>
                </a:solidFill>
                <a:latin typeface="Calibri" panose="020F0502020204030204"/>
              </a:rPr>
              <a:t>New River Float Trips, Bullets 1 &amp; 2</a:t>
            </a:r>
          </a:p>
          <a:p>
            <a:pPr marL="0" marR="0" lvl="0" indent="0" algn="l" defTabSz="685800" rtl="0" eaLnBrk="1" fontAlgn="auto" latinLnBrk="0" hangingPunct="1">
              <a:lnSpc>
                <a:spcPct val="90000"/>
              </a:lnSpc>
              <a:spcBef>
                <a:spcPts val="750"/>
              </a:spcBef>
              <a:spcAft>
                <a:spcPts val="0"/>
              </a:spcAft>
              <a:buClrTx/>
              <a:buSzTx/>
              <a:buNone/>
              <a:tabLst/>
              <a:defRPr/>
            </a:pPr>
            <a:endParaRPr kumimoji="0" lang="en-US" sz="2800" b="1" i="0" u="none" strike="noStrike" kern="1200" cap="none" spc="0" normalizeH="0" baseline="0" noProof="0" dirty="0">
              <a:ln>
                <a:noFill/>
              </a:ln>
              <a:solidFill>
                <a:sysClr val="windowText" lastClr="000000"/>
              </a:solidFill>
              <a:effectLst/>
              <a:uLnTx/>
              <a:uFillTx/>
              <a:latin typeface="Calibri" panose="020F0502020204030204"/>
            </a:endParaRPr>
          </a:p>
          <a:p>
            <a:pPr marL="0" marR="0" lvl="0" indent="0" algn="l" defTabSz="685800" rtl="0" eaLnBrk="1" fontAlgn="auto" latinLnBrk="0" hangingPunct="1">
              <a:lnSpc>
                <a:spcPct val="90000"/>
              </a:lnSpc>
              <a:spcBef>
                <a:spcPts val="750"/>
              </a:spcBef>
              <a:spcAft>
                <a:spcPts val="0"/>
              </a:spcAft>
              <a:buClrTx/>
              <a:buSzTx/>
              <a:buNone/>
              <a:tabLst/>
              <a:defRPr/>
            </a:pPr>
            <a:r>
              <a:rPr lang="en-US" sz="2800" b="1" u="sng" dirty="0">
                <a:solidFill>
                  <a:sysClr val="windowText" lastClr="000000"/>
                </a:solidFill>
                <a:latin typeface="Calibri" panose="020F0502020204030204"/>
              </a:rPr>
              <a:t>Radford University and I/O Psychology Program</a:t>
            </a:r>
          </a:p>
          <a:p>
            <a:pPr marR="0" lvl="0" algn="l" defTabSz="685800" rtl="0" eaLnBrk="1" fontAlgn="auto" latinLnBrk="0" hangingPunct="1">
              <a:lnSpc>
                <a:spcPct val="90000"/>
              </a:lnSpc>
              <a:spcBef>
                <a:spcPts val="750"/>
              </a:spcBef>
              <a:spcAft>
                <a:spcPts val="0"/>
              </a:spcAft>
              <a:buClrTx/>
              <a:buSzTx/>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rPr>
              <a:t>RU Total Students:</a:t>
            </a:r>
            <a:r>
              <a:rPr kumimoji="0" lang="en-US" sz="2800" b="1" i="0" u="none" strike="noStrike" kern="1200" cap="none" spc="0" normalizeH="0" noProof="0" dirty="0">
                <a:ln>
                  <a:noFill/>
                </a:ln>
                <a:solidFill>
                  <a:sysClr val="windowText" lastClr="000000"/>
                </a:solidFill>
                <a:effectLst/>
                <a:uLnTx/>
                <a:uFillTx/>
                <a:latin typeface="Calibri" panose="020F0502020204030204"/>
              </a:rPr>
              <a:t>  </a:t>
            </a:r>
            <a:r>
              <a:rPr kumimoji="0" lang="en-US" sz="2800" i="0" u="none" strike="noStrike" kern="1200" cap="none" spc="0" normalizeH="0" noProof="0" dirty="0">
                <a:ln>
                  <a:noFill/>
                </a:ln>
                <a:solidFill>
                  <a:sysClr val="windowText" lastClr="000000"/>
                </a:solidFill>
                <a:effectLst/>
                <a:uLnTx/>
                <a:uFillTx/>
                <a:latin typeface="Calibri" panose="020F0502020204030204"/>
              </a:rPr>
              <a:t>~9,400</a:t>
            </a:r>
            <a:endParaRPr kumimoji="0" lang="en-US" sz="2800" i="0" u="none" strike="noStrike" kern="1200" cap="none" spc="0" normalizeH="0" baseline="0" noProof="0" dirty="0">
              <a:ln>
                <a:noFill/>
              </a:ln>
              <a:solidFill>
                <a:sysClr val="windowText" lastClr="000000"/>
              </a:solidFill>
              <a:effectLst/>
              <a:uLnTx/>
              <a:uFillTx/>
              <a:latin typeface="Calibri" panose="020F0502020204030204"/>
            </a:endParaRPr>
          </a:p>
          <a:p>
            <a:pPr marR="0" lvl="0" algn="l" defTabSz="685800" rtl="0" eaLnBrk="1" fontAlgn="auto" latinLnBrk="0" hangingPunct="1">
              <a:lnSpc>
                <a:spcPct val="90000"/>
              </a:lnSpc>
              <a:spcBef>
                <a:spcPts val="750"/>
              </a:spcBef>
              <a:spcAft>
                <a:spcPts val="0"/>
              </a:spcAft>
              <a:buClrTx/>
              <a:buSzTx/>
              <a:tabLst/>
              <a:defRPr/>
            </a:pPr>
            <a:r>
              <a:rPr lang="en-US" sz="2800" b="1" dirty="0">
                <a:solidFill>
                  <a:sysClr val="windowText" lastClr="000000"/>
                </a:solidFill>
                <a:latin typeface="Calibri" panose="020F0502020204030204"/>
              </a:rPr>
              <a:t>I/O Professors:  </a:t>
            </a:r>
            <a:r>
              <a:rPr lang="en-US" sz="2800" dirty="0">
                <a:solidFill>
                  <a:sysClr val="windowText" lastClr="000000"/>
                </a:solidFill>
                <a:latin typeface="Calibri" panose="020F0502020204030204"/>
              </a:rPr>
              <a:t>Mike Aamodt, Jerri Frantzve, and Dan Johnson</a:t>
            </a:r>
          </a:p>
          <a:p>
            <a:pPr marR="0" lvl="0" algn="l" defTabSz="685800" rtl="0" eaLnBrk="1" fontAlgn="auto" latinLnBrk="0" hangingPunct="1">
              <a:lnSpc>
                <a:spcPct val="90000"/>
              </a:lnSpc>
              <a:spcBef>
                <a:spcPts val="750"/>
              </a:spcBef>
              <a:spcAft>
                <a:spcPts val="0"/>
              </a:spcAft>
              <a:buClrTx/>
              <a:buSzTx/>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rPr>
              <a:t>I/O Class Size:  </a:t>
            </a:r>
            <a:r>
              <a:rPr kumimoji="0" lang="en-US" sz="2800" i="0" u="none" strike="noStrike" kern="1200" cap="none" spc="0" normalizeH="0" baseline="0" noProof="0" dirty="0">
                <a:ln>
                  <a:noFill/>
                </a:ln>
                <a:solidFill>
                  <a:sysClr val="windowText" lastClr="000000"/>
                </a:solidFill>
                <a:effectLst/>
                <a:uLnTx/>
                <a:uFillTx/>
                <a:latin typeface="Calibri" panose="020F0502020204030204"/>
              </a:rPr>
              <a:t>~15 accepted each year (also allowed</a:t>
            </a:r>
            <a:r>
              <a:rPr kumimoji="0" lang="en-US" sz="2800" i="0" u="none" strike="noStrike" kern="1200" cap="none" spc="0" normalizeH="0" noProof="0" dirty="0">
                <a:ln>
                  <a:noFill/>
                </a:ln>
                <a:solidFill>
                  <a:sysClr val="windowText" lastClr="000000"/>
                </a:solidFill>
                <a:effectLst/>
                <a:uLnTx/>
                <a:uFillTx/>
                <a:latin typeface="Calibri" panose="020F0502020204030204"/>
              </a:rPr>
              <a:t> PT, evening-only students)</a:t>
            </a:r>
            <a:endParaRPr kumimoji="0" lang="en-US" sz="2800" i="0" u="none" strike="noStrike" kern="1200" cap="none" spc="0" normalizeH="0" baseline="0" noProof="0" dirty="0">
              <a:ln>
                <a:noFill/>
              </a:ln>
              <a:solidFill>
                <a:sysClr val="windowText" lastClr="000000"/>
              </a:solidFill>
              <a:effectLst/>
              <a:uLnTx/>
              <a:uFillTx/>
              <a:latin typeface="Calibri" panose="020F0502020204030204"/>
            </a:endParaRPr>
          </a:p>
          <a:p>
            <a:pPr marR="0" lvl="0" algn="l" defTabSz="685800" rtl="0" eaLnBrk="1" fontAlgn="auto" latinLnBrk="0" hangingPunct="1">
              <a:lnSpc>
                <a:spcPct val="90000"/>
              </a:lnSpc>
              <a:spcBef>
                <a:spcPts val="750"/>
              </a:spcBef>
              <a:spcAft>
                <a:spcPts val="0"/>
              </a:spcAft>
              <a:buClrTx/>
              <a:buSzTx/>
              <a:tabLst/>
              <a:defRPr/>
            </a:pPr>
            <a:r>
              <a:rPr lang="en-US" sz="2800" b="1" dirty="0">
                <a:solidFill>
                  <a:sysClr val="windowText" lastClr="000000"/>
                </a:solidFill>
                <a:latin typeface="Calibri" panose="020F0502020204030204"/>
              </a:rPr>
              <a:t>Psychology Classes:  </a:t>
            </a:r>
            <a:r>
              <a:rPr lang="en-US" sz="2800" dirty="0">
                <a:solidFill>
                  <a:sysClr val="windowText" lastClr="000000"/>
                </a:solidFill>
                <a:latin typeface="Calibri" panose="020F0502020204030204"/>
              </a:rPr>
              <a:t>Russell Hall</a:t>
            </a:r>
            <a:endParaRPr kumimoji="0" lang="en-US" sz="2800" i="0" u="none" strike="noStrike" kern="1200" cap="none" spc="0" normalizeH="0" baseline="0" noProof="0" dirty="0">
              <a:ln>
                <a:noFill/>
              </a:ln>
              <a:solidFill>
                <a:sysClr val="windowText" lastClr="000000"/>
              </a:solidFill>
              <a:effectLst/>
              <a:uLnTx/>
              <a:uFillTx/>
              <a:latin typeface="Calibri" panose="020F0502020204030204"/>
            </a:endParaRPr>
          </a:p>
          <a:p>
            <a:pPr marR="0" lvl="0" algn="l" defTabSz="685800" rtl="0" eaLnBrk="1" fontAlgn="auto" latinLnBrk="0" hangingPunct="1">
              <a:lnSpc>
                <a:spcPct val="90000"/>
              </a:lnSpc>
              <a:spcBef>
                <a:spcPts val="750"/>
              </a:spcBef>
              <a:spcAft>
                <a:spcPts val="0"/>
              </a:spcAft>
              <a:buClrTx/>
              <a:buSzTx/>
              <a:tabLst/>
              <a:defRPr/>
            </a:pPr>
            <a:r>
              <a:rPr lang="en-US" sz="2800" b="1" dirty="0">
                <a:solidFill>
                  <a:sysClr val="windowText" lastClr="000000"/>
                </a:solidFill>
                <a:latin typeface="Calibri" panose="020F0502020204030204"/>
              </a:rPr>
              <a:t>I/O Program:  </a:t>
            </a:r>
            <a:r>
              <a:rPr lang="en-US" sz="2800" dirty="0">
                <a:solidFill>
                  <a:sysClr val="windowText" lastClr="000000"/>
                </a:solidFill>
                <a:latin typeface="Calibri" panose="020F0502020204030204"/>
              </a:rPr>
              <a:t>Hosted the 13</a:t>
            </a:r>
            <a:r>
              <a:rPr lang="en-US" sz="2800" baseline="30000" dirty="0">
                <a:solidFill>
                  <a:sysClr val="windowText" lastClr="000000"/>
                </a:solidFill>
                <a:latin typeface="Calibri" panose="020F0502020204030204"/>
              </a:rPr>
              <a:t>th</a:t>
            </a:r>
            <a:r>
              <a:rPr lang="en-US" sz="2800" dirty="0">
                <a:solidFill>
                  <a:sysClr val="windowText" lastClr="000000"/>
                </a:solidFill>
                <a:latin typeface="Calibri" panose="020F0502020204030204"/>
              </a:rPr>
              <a:t> Annual I/O &amp; Org. Beh. Psych. Student Conference</a:t>
            </a:r>
            <a:endParaRPr kumimoji="0" lang="en-US" sz="2800" i="0" u="none" strike="noStrike" kern="1200" cap="none" spc="0" normalizeH="0" baseline="0" noProof="0" dirty="0">
              <a:ln>
                <a:noFill/>
              </a:ln>
              <a:solidFill>
                <a:sysClr val="windowText" lastClr="000000"/>
              </a:solidFill>
              <a:effectLst/>
              <a:uLnTx/>
              <a:uFillTx/>
              <a:latin typeface="Calibri" panose="020F0502020204030204"/>
            </a:endParaRPr>
          </a:p>
        </p:txBody>
      </p:sp>
    </p:spTree>
    <p:extLst>
      <p:ext uri="{BB962C8B-B14F-4D97-AF65-F5344CB8AC3E}">
        <p14:creationId xmlns:p14="http://schemas.microsoft.com/office/powerpoint/2010/main" val="3639156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4"/>
                                        </p:tgtEl>
                                        <p:attrNameLst>
                                          <p:attrName>style.visibility</p:attrName>
                                        </p:attrNameLst>
                                      </p:cBhvr>
                                      <p:to>
                                        <p:strVal val="visible"/>
                                      </p:to>
                                    </p:set>
                                    <p:animEffect transition="in" filter="fade">
                                      <p:cBhvr>
                                        <p:cTn id="7" dur="500"/>
                                        <p:tgtEl>
                                          <p:spTgt spid="1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596" y="2434557"/>
            <a:ext cx="8787063" cy="1325563"/>
          </a:xfrm>
        </p:spPr>
        <p:txBody>
          <a:bodyPr/>
          <a:lstStyle/>
          <a:p>
            <a:pPr algn="ctr"/>
            <a:r>
              <a:rPr lang="en-US" b="1" dirty="0">
                <a:solidFill>
                  <a:srgbClr val="FF0000"/>
                </a:solidFill>
              </a:rPr>
              <a:t>Total Rewards</a:t>
            </a:r>
            <a:br>
              <a:rPr lang="en-US" b="1" dirty="0">
                <a:solidFill>
                  <a:srgbClr val="FF0000"/>
                </a:solidFill>
              </a:rPr>
            </a:br>
            <a:endParaRPr lang="en-US" b="1" dirty="0">
              <a:solidFill>
                <a:srgbClr val="FF0000"/>
              </a:solidFill>
            </a:endParaRPr>
          </a:p>
        </p:txBody>
      </p:sp>
    </p:spTree>
    <p:extLst>
      <p:ext uri="{BB962C8B-B14F-4D97-AF65-F5344CB8AC3E}">
        <p14:creationId xmlns:p14="http://schemas.microsoft.com/office/powerpoint/2010/main" val="231984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graph of coffee mug in saucer, spilled over with coffee beans pouring ou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1" name="Rectangle 10">
            <a:extLst>
              <a:ext uri="{C183D7F6-B498-43B3-948B-1728B52AA6E4}">
                <adec:decorative xmlns:adec="http://schemas.microsoft.com/office/drawing/2017/decorative" val="1"/>
              </a:ext>
            </a:extLst>
          </p:cNvPr>
          <p:cNvSpPr/>
          <p:nvPr/>
        </p:nvSpPr>
        <p:spPr>
          <a:xfrm>
            <a:off x="0" y="-599152"/>
            <a:ext cx="12192000" cy="757027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316334" y="388204"/>
            <a:ext cx="8298275" cy="486287"/>
          </a:xfrm>
          <a:prstGeom prst="rect">
            <a:avLst/>
          </a:prstGeom>
          <a:noFill/>
        </p:spPr>
        <p:txBody>
          <a:bodyPr wrap="square" rtlCol="0">
            <a:spAutoFit/>
          </a:bodyPr>
          <a:lstStyle/>
          <a:p>
            <a:pPr>
              <a:lnSpc>
                <a:spcPct val="80000"/>
              </a:lnSpc>
            </a:pPr>
            <a:r>
              <a:rPr lang="en-US" sz="3200"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The Great Resignation – Total Rewards Strategies</a:t>
            </a:r>
          </a:p>
        </p:txBody>
      </p:sp>
      <p:pic>
        <p:nvPicPr>
          <p:cNvPr id="38" name="Picture 37" descr="Coffee mug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6721" y="1444863"/>
            <a:ext cx="343070" cy="545540"/>
          </a:xfrm>
          <a:prstGeom prst="rect">
            <a:avLst/>
          </a:prstGeom>
        </p:spPr>
      </p:pic>
      <p:sp>
        <p:nvSpPr>
          <p:cNvPr id="10" name="Rectangle 9"/>
          <p:cNvSpPr/>
          <p:nvPr/>
        </p:nvSpPr>
        <p:spPr>
          <a:xfrm>
            <a:off x="1838427" y="1610145"/>
            <a:ext cx="4052234" cy="461665"/>
          </a:xfrm>
          <a:prstGeom prst="rect">
            <a:avLst/>
          </a:prstGeom>
        </p:spPr>
        <p:txBody>
          <a:bodyPr wrap="square">
            <a:spAutoFit/>
          </a:bodyPr>
          <a:lstStyle/>
          <a:p>
            <a:pPr>
              <a:lnSpc>
                <a:spcPct val="120000"/>
              </a:lnSpc>
            </a:pPr>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Become an Employer of Choice</a:t>
            </a:r>
          </a:p>
        </p:txBody>
      </p:sp>
      <p:pic>
        <p:nvPicPr>
          <p:cNvPr id="31" name="Picture 30" descr="Coffee mug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6721" y="2048421"/>
            <a:ext cx="343070" cy="545540"/>
          </a:xfrm>
          <a:prstGeom prst="rect">
            <a:avLst/>
          </a:prstGeom>
        </p:spPr>
      </p:pic>
      <p:sp>
        <p:nvSpPr>
          <p:cNvPr id="32" name="Rectangle 31"/>
          <p:cNvSpPr/>
          <p:nvPr/>
        </p:nvSpPr>
        <p:spPr>
          <a:xfrm>
            <a:off x="1838427" y="2205043"/>
            <a:ext cx="3251201" cy="437043"/>
          </a:xfrm>
          <a:prstGeom prst="rect">
            <a:avLst/>
          </a:prstGeom>
        </p:spPr>
        <p:txBody>
          <a:bodyPr wrap="square">
            <a:spAutoFit/>
          </a:bodyPr>
          <a:lstStyle/>
          <a:p>
            <a:pPr>
              <a:lnSpc>
                <a:spcPct val="120000"/>
              </a:lnSpc>
            </a:pPr>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Support Recruitment</a:t>
            </a:r>
          </a:p>
        </p:txBody>
      </p:sp>
      <p:pic>
        <p:nvPicPr>
          <p:cNvPr id="34" name="Picture 33" descr="Coffee mug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6721" y="2640443"/>
            <a:ext cx="343070" cy="545540"/>
          </a:xfrm>
          <a:prstGeom prst="rect">
            <a:avLst/>
          </a:prstGeom>
        </p:spPr>
      </p:pic>
      <p:sp>
        <p:nvSpPr>
          <p:cNvPr id="35" name="Rectangle 34"/>
          <p:cNvSpPr/>
          <p:nvPr/>
        </p:nvSpPr>
        <p:spPr>
          <a:xfrm>
            <a:off x="1838426" y="2791966"/>
            <a:ext cx="3836659" cy="423962"/>
          </a:xfrm>
          <a:prstGeom prst="rect">
            <a:avLst/>
          </a:prstGeom>
        </p:spPr>
        <p:txBody>
          <a:bodyPr wrap="square">
            <a:spAutoFit/>
          </a:bodyPr>
          <a:lstStyle/>
          <a:p>
            <a:pPr>
              <a:lnSpc>
                <a:spcPct val="120000"/>
              </a:lnSpc>
            </a:pPr>
            <a:r>
              <a:rPr lang="en-US" sz="2000" b="1" dirty="0">
                <a:solidFill>
                  <a:schemeClr val="bg1"/>
                </a:solidFill>
                <a:latin typeface="Lato" panose="020F0502020204030203" pitchFamily="34" charset="0"/>
                <a:ea typeface="Lato" panose="020F0502020204030203" pitchFamily="34" charset="0"/>
                <a:cs typeface="Lato" panose="020F0502020204030203" pitchFamily="34" charset="0"/>
              </a:rPr>
              <a:t>Positive Impact on Retention</a:t>
            </a:r>
          </a:p>
        </p:txBody>
      </p:sp>
      <p:sp>
        <p:nvSpPr>
          <p:cNvPr id="2" name="Title 1" hidden="1">
            <a:extLst>
              <a:ext uri="{FF2B5EF4-FFF2-40B4-BE49-F238E27FC236}">
                <a16:creationId xmlns:a16="http://schemas.microsoft.com/office/drawing/2014/main" id="{9F3820DA-290B-43AA-AA9C-82643FA3E2B3}"/>
              </a:ext>
            </a:extLst>
          </p:cNvPr>
          <p:cNvSpPr>
            <a:spLocks noGrp="1"/>
          </p:cNvSpPr>
          <p:nvPr>
            <p:ph type="title"/>
          </p:nvPr>
        </p:nvSpPr>
        <p:spPr/>
        <p:txBody>
          <a:bodyPr/>
          <a:lstStyle/>
          <a:p>
            <a:r>
              <a:rPr lang="en-US" dirty="0"/>
              <a:t>Slide 5</a:t>
            </a:r>
          </a:p>
        </p:txBody>
      </p:sp>
    </p:spTree>
    <p:extLst>
      <p:ext uri="{BB962C8B-B14F-4D97-AF65-F5344CB8AC3E}">
        <p14:creationId xmlns:p14="http://schemas.microsoft.com/office/powerpoint/2010/main" val="14774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26" presetClass="emph" presetSubtype="0" fill="hold" nodeType="withEffect">
                                  <p:stCondLst>
                                    <p:cond delay="250"/>
                                  </p:stCondLst>
                                  <p:childTnLst>
                                    <p:animEffect transition="out" filter="fade">
                                      <p:cBhvr>
                                        <p:cTn id="16" dur="500" tmFilter="0, 0; .2, .5; .8, .5; 1, 0"/>
                                        <p:tgtEl>
                                          <p:spTgt spid="38"/>
                                        </p:tgtEl>
                                      </p:cBhvr>
                                    </p:animEffect>
                                    <p:animScale>
                                      <p:cBhvr>
                                        <p:cTn id="17" dur="250" autoRev="1" fill="hold"/>
                                        <p:tgtEl>
                                          <p:spTgt spid="38"/>
                                        </p:tgtEl>
                                      </p:cBhvr>
                                      <p:by x="105000" y="105000"/>
                                    </p:animScale>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1750"/>
                            </p:stCondLst>
                            <p:childTnLst>
                              <p:par>
                                <p:cTn id="23" presetID="53" presetClass="entr" presetSubtype="16"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26" presetClass="emph" presetSubtype="0" fill="hold" nodeType="withEffect">
                                  <p:stCondLst>
                                    <p:cond delay="250"/>
                                  </p:stCondLst>
                                  <p:childTnLst>
                                    <p:animEffect transition="out" filter="fade">
                                      <p:cBhvr>
                                        <p:cTn id="29" dur="500" tmFilter="0, 0; .2, .5; .8, .5; 1, 0"/>
                                        <p:tgtEl>
                                          <p:spTgt spid="31"/>
                                        </p:tgtEl>
                                      </p:cBhvr>
                                    </p:animEffect>
                                    <p:animScale>
                                      <p:cBhvr>
                                        <p:cTn id="30" dur="250" autoRev="1" fill="hold"/>
                                        <p:tgtEl>
                                          <p:spTgt spid="31"/>
                                        </p:tgtEl>
                                      </p:cBhvr>
                                      <p:by x="105000" y="105000"/>
                                    </p:animScale>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animEffect transition="in" filter="fade">
                                      <p:cBhvr>
                                        <p:cTn id="40" dur="500"/>
                                        <p:tgtEl>
                                          <p:spTgt spid="34"/>
                                        </p:tgtEl>
                                      </p:cBhvr>
                                    </p:animEffect>
                                  </p:childTnLst>
                                </p:cTn>
                              </p:par>
                              <p:par>
                                <p:cTn id="41" presetID="26" presetClass="emph" presetSubtype="0" fill="hold" nodeType="withEffect">
                                  <p:stCondLst>
                                    <p:cond delay="250"/>
                                  </p:stCondLst>
                                  <p:childTnLst>
                                    <p:animEffect transition="out" filter="fade">
                                      <p:cBhvr>
                                        <p:cTn id="42" dur="500" tmFilter="0, 0; .2, .5; .8, .5; 1, 0"/>
                                        <p:tgtEl>
                                          <p:spTgt spid="34"/>
                                        </p:tgtEl>
                                      </p:cBhvr>
                                    </p:animEffect>
                                    <p:animScale>
                                      <p:cBhvr>
                                        <p:cTn id="43" dur="250" autoRev="1" fill="hold"/>
                                        <p:tgtEl>
                                          <p:spTgt spid="34"/>
                                        </p:tgtEl>
                                      </p:cBhvr>
                                      <p:by x="105000" y="105000"/>
                                    </p:animScale>
                                  </p:childTnLst>
                                </p:cTn>
                              </p:par>
                            </p:childTnLst>
                          </p:cTn>
                        </p:par>
                        <p:par>
                          <p:cTn id="44" fill="hold">
                            <p:stCondLst>
                              <p:cond delay="3750"/>
                            </p:stCondLst>
                            <p:childTnLst>
                              <p:par>
                                <p:cTn id="45" presetID="22" presetClass="entr" presetSubtype="8"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0" grpId="0"/>
      <p:bldP spid="32"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 name="TextBox 1133"/>
          <p:cNvSpPr txBox="1"/>
          <p:nvPr/>
        </p:nvSpPr>
        <p:spPr>
          <a:xfrm>
            <a:off x="381000" y="243235"/>
            <a:ext cx="6099463" cy="495905"/>
          </a:xfrm>
          <a:prstGeom prst="rect">
            <a:avLst/>
          </a:prstGeom>
          <a:noFill/>
        </p:spPr>
        <p:txBody>
          <a:bodyPr wrap="square" rtlCol="0">
            <a:spAutoFit/>
          </a:bodyPr>
          <a:lstStyle/>
          <a:p>
            <a:pPr>
              <a:lnSpc>
                <a:spcPct val="80000"/>
              </a:lnSpc>
            </a:pPr>
            <a:r>
              <a:rPr lang="en-US" sz="3200"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Total Rewards Overview </a:t>
            </a:r>
          </a:p>
        </p:txBody>
      </p:sp>
      <p:grpSp>
        <p:nvGrpSpPr>
          <p:cNvPr id="3" name="Group 2">
            <a:extLst>
              <a:ext uri="{C183D7F6-B498-43B3-948B-1728B52AA6E4}">
                <adec:decorative xmlns:adec="http://schemas.microsoft.com/office/drawing/2017/decorative" val="1"/>
              </a:ext>
            </a:extLst>
          </p:cNvPr>
          <p:cNvGrpSpPr/>
          <p:nvPr/>
        </p:nvGrpSpPr>
        <p:grpSpPr>
          <a:xfrm>
            <a:off x="0" y="148425"/>
            <a:ext cx="342900" cy="590715"/>
            <a:chOff x="0" y="148425"/>
            <a:chExt cx="342900" cy="590715"/>
          </a:xfrm>
        </p:grpSpPr>
        <p:sp>
          <p:nvSpPr>
            <p:cNvPr id="2" name="Rectangle 1"/>
            <p:cNvSpPr/>
            <p:nvPr/>
          </p:nvSpPr>
          <p:spPr>
            <a:xfrm>
              <a:off x="0" y="148425"/>
              <a:ext cx="213360" cy="590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251460" y="148425"/>
              <a:ext cx="91440" cy="590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descr="Column 1"/>
          <p:cNvGrpSpPr/>
          <p:nvPr/>
        </p:nvGrpSpPr>
        <p:grpSpPr>
          <a:xfrm>
            <a:off x="893409" y="2187952"/>
            <a:ext cx="1889760" cy="1019056"/>
            <a:chOff x="2506980" y="1891784"/>
            <a:chExt cx="1889760" cy="1019056"/>
          </a:xfrm>
        </p:grpSpPr>
        <p:grpSp>
          <p:nvGrpSpPr>
            <p:cNvPr id="7" name="Group 6"/>
            <p:cNvGrpSpPr/>
            <p:nvPr/>
          </p:nvGrpSpPr>
          <p:grpSpPr>
            <a:xfrm>
              <a:off x="2506980" y="1912620"/>
              <a:ext cx="1889760" cy="998220"/>
              <a:chOff x="960120" y="1737360"/>
              <a:chExt cx="1889760" cy="998220"/>
            </a:xfrm>
          </p:grpSpPr>
          <p:sp>
            <p:nvSpPr>
              <p:cNvPr id="5" name="Rectangle 4">
                <a:extLst>
                  <a:ext uri="{C183D7F6-B498-43B3-948B-1728B52AA6E4}">
                    <adec:decorative xmlns:adec="http://schemas.microsoft.com/office/drawing/2017/decorative" val="1"/>
                  </a:ext>
                </a:extLst>
              </p:cNvPr>
              <p:cNvSpPr/>
              <p:nvPr/>
            </p:nvSpPr>
            <p:spPr>
              <a:xfrm>
                <a:off x="960120" y="1737360"/>
                <a:ext cx="1889760" cy="32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51" name="Rectangle 50">
                <a:extLst>
                  <a:ext uri="{C183D7F6-B498-43B3-948B-1728B52AA6E4}">
                    <adec:decorative xmlns:adec="http://schemas.microsoft.com/office/drawing/2017/decorative" val="1"/>
                  </a:ext>
                </a:extLst>
              </p:cNvPr>
              <p:cNvSpPr/>
              <p:nvPr/>
            </p:nvSpPr>
            <p:spPr>
              <a:xfrm>
                <a:off x="960120" y="2065020"/>
                <a:ext cx="1889760" cy="67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grpSp>
        <p:sp>
          <p:nvSpPr>
            <p:cNvPr id="8" name="TextBox 7"/>
            <p:cNvSpPr txBox="1"/>
            <p:nvPr/>
          </p:nvSpPr>
          <p:spPr>
            <a:xfrm>
              <a:off x="2666260" y="1891784"/>
              <a:ext cx="1528945" cy="369332"/>
            </a:xfrm>
            <a:prstGeom prst="rect">
              <a:avLst/>
            </a:prstGeom>
            <a:noFill/>
          </p:spPr>
          <p:txBody>
            <a:bodyPr wrap="none" rtlCol="0">
              <a:spAutoFit/>
            </a:bodyPr>
            <a:lstStyle/>
            <a:p>
              <a:pPr algn="ctr"/>
              <a:r>
                <a:rPr lang="en-US"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Compensation</a:t>
              </a:r>
            </a:p>
          </p:txBody>
        </p:sp>
        <p:sp>
          <p:nvSpPr>
            <p:cNvPr id="54" name="TextBox 53"/>
            <p:cNvSpPr txBox="1"/>
            <p:nvPr/>
          </p:nvSpPr>
          <p:spPr>
            <a:xfrm>
              <a:off x="2586744" y="2324368"/>
              <a:ext cx="1694045" cy="523220"/>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Base Salary, Bonus, Shift Differentials</a:t>
              </a:r>
            </a:p>
          </p:txBody>
        </p:sp>
      </p:grpSp>
      <p:grpSp>
        <p:nvGrpSpPr>
          <p:cNvPr id="56" name="Group 55" descr="Column 2"/>
          <p:cNvGrpSpPr/>
          <p:nvPr/>
        </p:nvGrpSpPr>
        <p:grpSpPr>
          <a:xfrm>
            <a:off x="7304104" y="2198369"/>
            <a:ext cx="1889760" cy="1019056"/>
            <a:chOff x="2506980" y="1891784"/>
            <a:chExt cx="1889760" cy="1019056"/>
          </a:xfrm>
        </p:grpSpPr>
        <p:grpSp>
          <p:nvGrpSpPr>
            <p:cNvPr id="57" name="Group 56"/>
            <p:cNvGrpSpPr/>
            <p:nvPr/>
          </p:nvGrpSpPr>
          <p:grpSpPr>
            <a:xfrm>
              <a:off x="2506980" y="1912620"/>
              <a:ext cx="1889760" cy="998220"/>
              <a:chOff x="960120" y="1737360"/>
              <a:chExt cx="1889760" cy="998220"/>
            </a:xfrm>
          </p:grpSpPr>
          <p:sp>
            <p:nvSpPr>
              <p:cNvPr id="60" name="Rectangle 59">
                <a:extLst>
                  <a:ext uri="{C183D7F6-B498-43B3-948B-1728B52AA6E4}">
                    <adec:decorative xmlns:adec="http://schemas.microsoft.com/office/drawing/2017/decorative" val="1"/>
                  </a:ext>
                </a:extLst>
              </p:cNvPr>
              <p:cNvSpPr/>
              <p:nvPr/>
            </p:nvSpPr>
            <p:spPr>
              <a:xfrm>
                <a:off x="960120" y="1737360"/>
                <a:ext cx="1889760" cy="32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61" name="Rectangle 60">
                <a:extLst>
                  <a:ext uri="{C183D7F6-B498-43B3-948B-1728B52AA6E4}">
                    <adec:decorative xmlns:adec="http://schemas.microsoft.com/office/drawing/2017/decorative" val="1"/>
                  </a:ext>
                </a:extLst>
              </p:cNvPr>
              <p:cNvSpPr/>
              <p:nvPr/>
            </p:nvSpPr>
            <p:spPr>
              <a:xfrm>
                <a:off x="960120" y="2065020"/>
                <a:ext cx="1889760" cy="67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grpSp>
        <p:sp>
          <p:nvSpPr>
            <p:cNvPr id="58" name="TextBox 57"/>
            <p:cNvSpPr txBox="1"/>
            <p:nvPr/>
          </p:nvSpPr>
          <p:spPr>
            <a:xfrm>
              <a:off x="2705217" y="1891784"/>
              <a:ext cx="1451038" cy="369332"/>
            </a:xfrm>
            <a:prstGeom prst="rect">
              <a:avLst/>
            </a:prstGeom>
            <a:noFill/>
          </p:spPr>
          <p:txBody>
            <a:bodyPr wrap="none" rtlCol="0">
              <a:spAutoFit/>
            </a:bodyPr>
            <a:lstStyle/>
            <a:p>
              <a:pPr algn="ctr"/>
              <a:r>
                <a:rPr lang="en-US" b="1" dirty="0">
                  <a:solidFill>
                    <a:srgbClr val="FFFF00"/>
                  </a:solidFill>
                  <a:latin typeface="Lato Black" panose="020F0502020204030203" pitchFamily="34" charset="0"/>
                  <a:ea typeface="Lato Black" panose="020F0502020204030203" pitchFamily="34" charset="0"/>
                  <a:cs typeface="Lato Black" panose="020F0502020204030203" pitchFamily="34" charset="0"/>
                </a:rPr>
                <a:t>EE Wellness</a:t>
              </a:r>
            </a:p>
          </p:txBody>
        </p:sp>
        <p:sp>
          <p:nvSpPr>
            <p:cNvPr id="59" name="TextBox 58"/>
            <p:cNvSpPr txBox="1"/>
            <p:nvPr/>
          </p:nvSpPr>
          <p:spPr>
            <a:xfrm>
              <a:off x="2604703" y="2411787"/>
              <a:ext cx="1645920"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Seven Dimensions</a:t>
              </a:r>
            </a:p>
          </p:txBody>
        </p:sp>
      </p:grpSp>
      <p:grpSp>
        <p:nvGrpSpPr>
          <p:cNvPr id="62" name="Group 61" descr="Column 3"/>
          <p:cNvGrpSpPr/>
          <p:nvPr/>
        </p:nvGrpSpPr>
        <p:grpSpPr>
          <a:xfrm>
            <a:off x="5011103" y="2187952"/>
            <a:ext cx="2086637" cy="1019056"/>
            <a:chOff x="2372714" y="1891784"/>
            <a:chExt cx="2086637" cy="1019056"/>
          </a:xfrm>
        </p:grpSpPr>
        <p:grpSp>
          <p:nvGrpSpPr>
            <p:cNvPr id="63" name="Group 62"/>
            <p:cNvGrpSpPr/>
            <p:nvPr/>
          </p:nvGrpSpPr>
          <p:grpSpPr>
            <a:xfrm>
              <a:off x="2506980" y="1912620"/>
              <a:ext cx="1889760" cy="998220"/>
              <a:chOff x="960120" y="1737360"/>
              <a:chExt cx="1889760" cy="998220"/>
            </a:xfrm>
          </p:grpSpPr>
          <p:sp>
            <p:nvSpPr>
              <p:cNvPr id="66" name="Rectangle 65">
                <a:extLst>
                  <a:ext uri="{C183D7F6-B498-43B3-948B-1728B52AA6E4}">
                    <adec:decorative xmlns:adec="http://schemas.microsoft.com/office/drawing/2017/decorative" val="1"/>
                  </a:ext>
                </a:extLst>
              </p:cNvPr>
              <p:cNvSpPr/>
              <p:nvPr/>
            </p:nvSpPr>
            <p:spPr>
              <a:xfrm>
                <a:off x="960120" y="1737360"/>
                <a:ext cx="1889760" cy="32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67" name="Rectangle 66">
                <a:extLst>
                  <a:ext uri="{C183D7F6-B498-43B3-948B-1728B52AA6E4}">
                    <adec:decorative xmlns:adec="http://schemas.microsoft.com/office/drawing/2017/decorative" val="1"/>
                  </a:ext>
                </a:extLst>
              </p:cNvPr>
              <p:cNvSpPr/>
              <p:nvPr/>
            </p:nvSpPr>
            <p:spPr>
              <a:xfrm>
                <a:off x="960120" y="2065020"/>
                <a:ext cx="1889760" cy="67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grpSp>
        <p:sp>
          <p:nvSpPr>
            <p:cNvPr id="64" name="TextBox 63"/>
            <p:cNvSpPr txBox="1"/>
            <p:nvPr/>
          </p:nvSpPr>
          <p:spPr>
            <a:xfrm>
              <a:off x="2372714" y="1891784"/>
              <a:ext cx="2086637" cy="369332"/>
            </a:xfrm>
            <a:prstGeom prst="rect">
              <a:avLst/>
            </a:prstGeom>
            <a:noFill/>
          </p:spPr>
          <p:txBody>
            <a:bodyPr wrap="square" rtlCol="0">
              <a:spAutoFit/>
            </a:bodyPr>
            <a:lstStyle/>
            <a:p>
              <a:pPr algn="ctr"/>
              <a:r>
                <a:rPr lang="en-US" b="1" dirty="0">
                  <a:solidFill>
                    <a:srgbClr val="FFFF00"/>
                  </a:solidFill>
                  <a:latin typeface="Lato Black" panose="020F0502020204030203" pitchFamily="34" charset="0"/>
                  <a:ea typeface="Lato Black" panose="020F0502020204030203" pitchFamily="34" charset="0"/>
                  <a:cs typeface="Lato Black" panose="020F0502020204030203" pitchFamily="34" charset="0"/>
                </a:rPr>
                <a:t>EE Benefits</a:t>
              </a:r>
            </a:p>
          </p:txBody>
        </p:sp>
        <p:sp>
          <p:nvSpPr>
            <p:cNvPr id="65" name="TextBox 64"/>
            <p:cNvSpPr txBox="1"/>
            <p:nvPr/>
          </p:nvSpPr>
          <p:spPr>
            <a:xfrm>
              <a:off x="2617006" y="2324368"/>
              <a:ext cx="1684420" cy="523220"/>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Health &amp; Welfare, Supplemental</a:t>
              </a:r>
            </a:p>
          </p:txBody>
        </p:sp>
      </p:grpSp>
      <p:grpSp>
        <p:nvGrpSpPr>
          <p:cNvPr id="68" name="Group 67" descr="Column 4"/>
          <p:cNvGrpSpPr/>
          <p:nvPr/>
        </p:nvGrpSpPr>
        <p:grpSpPr>
          <a:xfrm>
            <a:off x="3023620" y="2187952"/>
            <a:ext cx="1889760" cy="1019056"/>
            <a:chOff x="2506980" y="1891784"/>
            <a:chExt cx="1889760" cy="1019056"/>
          </a:xfrm>
        </p:grpSpPr>
        <p:grpSp>
          <p:nvGrpSpPr>
            <p:cNvPr id="69" name="Group 68"/>
            <p:cNvGrpSpPr/>
            <p:nvPr/>
          </p:nvGrpSpPr>
          <p:grpSpPr>
            <a:xfrm>
              <a:off x="2506980" y="1912620"/>
              <a:ext cx="1889760" cy="998220"/>
              <a:chOff x="960120" y="1737360"/>
              <a:chExt cx="1889760" cy="998220"/>
            </a:xfrm>
          </p:grpSpPr>
          <p:sp>
            <p:nvSpPr>
              <p:cNvPr id="72" name="Rectangle 71">
                <a:extLst>
                  <a:ext uri="{C183D7F6-B498-43B3-948B-1728B52AA6E4}">
                    <adec:decorative xmlns:adec="http://schemas.microsoft.com/office/drawing/2017/decorative" val="1"/>
                  </a:ext>
                </a:extLst>
              </p:cNvPr>
              <p:cNvSpPr/>
              <p:nvPr/>
            </p:nvSpPr>
            <p:spPr>
              <a:xfrm>
                <a:off x="960120" y="1737360"/>
                <a:ext cx="1889760" cy="32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73" name="Rectangle 72">
                <a:extLst>
                  <a:ext uri="{C183D7F6-B498-43B3-948B-1728B52AA6E4}">
                    <adec:decorative xmlns:adec="http://schemas.microsoft.com/office/drawing/2017/decorative" val="1"/>
                  </a:ext>
                </a:extLst>
              </p:cNvPr>
              <p:cNvSpPr/>
              <p:nvPr/>
            </p:nvSpPr>
            <p:spPr>
              <a:xfrm>
                <a:off x="960120" y="2065020"/>
                <a:ext cx="1889760" cy="67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grpSp>
        <p:sp>
          <p:nvSpPr>
            <p:cNvPr id="70" name="TextBox 69"/>
            <p:cNvSpPr txBox="1"/>
            <p:nvPr/>
          </p:nvSpPr>
          <p:spPr>
            <a:xfrm>
              <a:off x="2758752" y="1891784"/>
              <a:ext cx="1343958" cy="369332"/>
            </a:xfrm>
            <a:prstGeom prst="rect">
              <a:avLst/>
            </a:prstGeom>
            <a:noFill/>
          </p:spPr>
          <p:txBody>
            <a:bodyPr wrap="none" rtlCol="0">
              <a:spAutoFit/>
            </a:bodyPr>
            <a:lstStyle/>
            <a:p>
              <a:pPr algn="ctr"/>
              <a:r>
                <a:rPr lang="en-US"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Leave &amp; PTO</a:t>
              </a:r>
            </a:p>
          </p:txBody>
        </p:sp>
        <p:sp>
          <p:nvSpPr>
            <p:cNvPr id="71" name="TextBox 70"/>
            <p:cNvSpPr txBox="1"/>
            <p:nvPr/>
          </p:nvSpPr>
          <p:spPr>
            <a:xfrm>
              <a:off x="2526900" y="2324368"/>
              <a:ext cx="1818131" cy="523220"/>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Holidays, Vacation, Sick, LOA, Other</a:t>
              </a:r>
            </a:p>
          </p:txBody>
        </p:sp>
      </p:grpSp>
      <p:grpSp>
        <p:nvGrpSpPr>
          <p:cNvPr id="74" name="Group 73" descr="Column 5"/>
          <p:cNvGrpSpPr/>
          <p:nvPr/>
        </p:nvGrpSpPr>
        <p:grpSpPr>
          <a:xfrm>
            <a:off x="9400227" y="2208788"/>
            <a:ext cx="1889760" cy="1019056"/>
            <a:chOff x="2506980" y="1891784"/>
            <a:chExt cx="1889760" cy="1019056"/>
          </a:xfrm>
        </p:grpSpPr>
        <p:grpSp>
          <p:nvGrpSpPr>
            <p:cNvPr id="75" name="Group 74"/>
            <p:cNvGrpSpPr/>
            <p:nvPr/>
          </p:nvGrpSpPr>
          <p:grpSpPr>
            <a:xfrm>
              <a:off x="2506980" y="1912620"/>
              <a:ext cx="1889760" cy="998220"/>
              <a:chOff x="960120" y="1737360"/>
              <a:chExt cx="1889760" cy="998220"/>
            </a:xfrm>
          </p:grpSpPr>
          <p:sp>
            <p:nvSpPr>
              <p:cNvPr id="78" name="Rectangle 77">
                <a:extLst>
                  <a:ext uri="{C183D7F6-B498-43B3-948B-1728B52AA6E4}">
                    <adec:decorative xmlns:adec="http://schemas.microsoft.com/office/drawing/2017/decorative" val="1"/>
                  </a:ext>
                </a:extLst>
              </p:cNvPr>
              <p:cNvSpPr/>
              <p:nvPr/>
            </p:nvSpPr>
            <p:spPr>
              <a:xfrm>
                <a:off x="960120" y="1737360"/>
                <a:ext cx="1889760" cy="32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79" name="Rectangle 78">
                <a:extLst>
                  <a:ext uri="{C183D7F6-B498-43B3-948B-1728B52AA6E4}">
                    <adec:decorative xmlns:adec="http://schemas.microsoft.com/office/drawing/2017/decorative" val="1"/>
                  </a:ext>
                </a:extLst>
              </p:cNvPr>
              <p:cNvSpPr/>
              <p:nvPr/>
            </p:nvSpPr>
            <p:spPr>
              <a:xfrm>
                <a:off x="960120" y="2065020"/>
                <a:ext cx="1889760" cy="67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grpSp>
        <p:sp>
          <p:nvSpPr>
            <p:cNvPr id="76" name="TextBox 75"/>
            <p:cNvSpPr txBox="1"/>
            <p:nvPr/>
          </p:nvSpPr>
          <p:spPr>
            <a:xfrm>
              <a:off x="2564986" y="1891784"/>
              <a:ext cx="1731500" cy="369332"/>
            </a:xfrm>
            <a:prstGeom prst="rect">
              <a:avLst/>
            </a:prstGeom>
            <a:noFill/>
          </p:spPr>
          <p:txBody>
            <a:bodyPr wrap="none" rtlCol="0">
              <a:spAutoFit/>
            </a:bodyPr>
            <a:lstStyle/>
            <a:p>
              <a:pPr algn="ctr"/>
              <a:r>
                <a:rPr lang="en-US"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Retirement Plans</a:t>
              </a:r>
            </a:p>
          </p:txBody>
        </p:sp>
        <p:sp>
          <p:nvSpPr>
            <p:cNvPr id="77" name="TextBox 76"/>
            <p:cNvSpPr txBox="1"/>
            <p:nvPr/>
          </p:nvSpPr>
          <p:spPr>
            <a:xfrm>
              <a:off x="2605129" y="2324368"/>
              <a:ext cx="1651200" cy="523220"/>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401K, 403B,       Stock Options</a:t>
              </a:r>
            </a:p>
          </p:txBody>
        </p:sp>
      </p:grpSp>
      <p:grpSp>
        <p:nvGrpSpPr>
          <p:cNvPr id="83" name="Group 82" descr="Button text"/>
          <p:cNvGrpSpPr/>
          <p:nvPr/>
        </p:nvGrpSpPr>
        <p:grpSpPr>
          <a:xfrm>
            <a:off x="3535848" y="4590290"/>
            <a:ext cx="5205079" cy="1200330"/>
            <a:chOff x="2376991" y="1873966"/>
            <a:chExt cx="2326708" cy="398087"/>
          </a:xfrm>
        </p:grpSpPr>
        <p:sp>
          <p:nvSpPr>
            <p:cNvPr id="87" name="Rectangle 86">
              <a:extLst>
                <a:ext uri="{C183D7F6-B498-43B3-948B-1728B52AA6E4}">
                  <adec:decorative xmlns:adec="http://schemas.microsoft.com/office/drawing/2017/decorative" val="1"/>
                </a:ext>
              </a:extLst>
            </p:cNvPr>
            <p:cNvSpPr/>
            <p:nvPr/>
          </p:nvSpPr>
          <p:spPr>
            <a:xfrm>
              <a:off x="2457761" y="1912620"/>
              <a:ext cx="2221969" cy="32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85" name="TextBox 84"/>
            <p:cNvSpPr txBox="1"/>
            <p:nvPr/>
          </p:nvSpPr>
          <p:spPr>
            <a:xfrm>
              <a:off x="2376991" y="1873966"/>
              <a:ext cx="2326708" cy="398087"/>
            </a:xfrm>
            <a:prstGeom prst="rect">
              <a:avLst/>
            </a:prstGeom>
            <a:noFill/>
          </p:spPr>
          <p:txBody>
            <a:bodyPr wrap="square" rtlCol="0">
              <a:spAutoFit/>
            </a:bodyPr>
            <a:lstStyle/>
            <a:p>
              <a:pPr algn="ctr"/>
              <a:r>
                <a:rPr lang="en-US" sz="3600" dirty="0">
                  <a:solidFill>
                    <a:srgbClr val="F7F7F7"/>
                  </a:solidFill>
                  <a:latin typeface="Lato Black" panose="020F0502020204030203" pitchFamily="34" charset="0"/>
                  <a:ea typeface="Lato Black" panose="020F0502020204030203" pitchFamily="34" charset="0"/>
                  <a:cs typeface="Lato Black" panose="020F0502020204030203" pitchFamily="34" charset="0"/>
                </a:rPr>
                <a:t>Recruitment/Retention</a:t>
              </a:r>
            </a:p>
            <a:p>
              <a:pPr algn="ctr"/>
              <a:r>
                <a:rPr lang="en-US" sz="3600" dirty="0">
                  <a:solidFill>
                    <a:srgbClr val="F7F7F7"/>
                  </a:solidFill>
                  <a:latin typeface="Lato Black" panose="020F0502020204030203" pitchFamily="34" charset="0"/>
                  <a:ea typeface="Lato Black" panose="020F0502020204030203" pitchFamily="34" charset="0"/>
                  <a:cs typeface="Lato Black" panose="020F0502020204030203" pitchFamily="34" charset="0"/>
                </a:rPr>
                <a:t>&amp; Employer of Choice</a:t>
              </a:r>
            </a:p>
          </p:txBody>
        </p:sp>
      </p:grpSp>
      <p:cxnSp>
        <p:nvCxnSpPr>
          <p:cNvPr id="14" name="Elbow Connector 13">
            <a:extLst>
              <a:ext uri="{C183D7F6-B498-43B3-948B-1728B52AA6E4}">
                <adec:decorative xmlns:adec="http://schemas.microsoft.com/office/drawing/2017/decorative" val="1"/>
              </a:ext>
            </a:extLst>
          </p:cNvPr>
          <p:cNvCxnSpPr>
            <a:stCxn id="51" idx="2"/>
            <a:endCxn id="79" idx="2"/>
          </p:cNvCxnSpPr>
          <p:nvPr/>
        </p:nvCxnSpPr>
        <p:spPr>
          <a:xfrm rot="16200000" flipH="1">
            <a:off x="6081280" y="-1035983"/>
            <a:ext cx="20836" cy="8506818"/>
          </a:xfrm>
          <a:prstGeom prst="bentConnector3">
            <a:avLst>
              <a:gd name="adj1" fmla="val 1197140"/>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C183D7F6-B498-43B3-948B-1728B52AA6E4}">
                <adec:decorative xmlns:adec="http://schemas.microsoft.com/office/drawing/2017/decorative" val="1"/>
              </a:ext>
            </a:extLst>
          </p:cNvPr>
          <p:cNvCxnSpPr>
            <a:stCxn id="67" idx="2"/>
          </p:cNvCxnSpPr>
          <p:nvPr/>
        </p:nvCxnSpPr>
        <p:spPr>
          <a:xfrm>
            <a:off x="6090249" y="3207008"/>
            <a:ext cx="0" cy="77634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p:nvCxnSpPr>
        <p:spPr>
          <a:xfrm>
            <a:off x="3965058" y="3207005"/>
            <a:ext cx="550" cy="25809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p:nvCxnSpPr>
        <p:spPr>
          <a:xfrm>
            <a:off x="8224833" y="3207006"/>
            <a:ext cx="4767" cy="25808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C183D7F6-B498-43B3-948B-1728B52AA6E4}">
                <adec:decorative xmlns:adec="http://schemas.microsoft.com/office/drawing/2017/decorative" val="1"/>
              </a:ext>
            </a:extLst>
          </p:cNvPr>
          <p:cNvCxnSpPr>
            <a:cxnSpLocks/>
            <a:endCxn id="85" idx="0"/>
          </p:cNvCxnSpPr>
          <p:nvPr/>
        </p:nvCxnSpPr>
        <p:spPr>
          <a:xfrm>
            <a:off x="6095999" y="3983352"/>
            <a:ext cx="42389" cy="606938"/>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hidden="1">
            <a:extLst>
              <a:ext uri="{FF2B5EF4-FFF2-40B4-BE49-F238E27FC236}">
                <a16:creationId xmlns:a16="http://schemas.microsoft.com/office/drawing/2014/main" id="{6BE13EF6-C310-4B5C-82B9-B423DA069543}"/>
              </a:ext>
            </a:extLst>
          </p:cNvPr>
          <p:cNvSpPr>
            <a:spLocks noGrp="1"/>
          </p:cNvSpPr>
          <p:nvPr>
            <p:ph type="title"/>
          </p:nvPr>
        </p:nvSpPr>
        <p:spPr/>
        <p:txBody>
          <a:bodyPr/>
          <a:lstStyle/>
          <a:p>
            <a:r>
              <a:rPr lang="en-US" dirty="0"/>
              <a:t>Slide 3</a:t>
            </a:r>
          </a:p>
        </p:txBody>
      </p:sp>
      <p:grpSp>
        <p:nvGrpSpPr>
          <p:cNvPr id="46" name="Group 45" descr="Column 1"/>
          <p:cNvGrpSpPr/>
          <p:nvPr/>
        </p:nvGrpSpPr>
        <p:grpSpPr>
          <a:xfrm>
            <a:off x="957248" y="4174689"/>
            <a:ext cx="1889760" cy="1019056"/>
            <a:chOff x="2506980" y="1891784"/>
            <a:chExt cx="1889760" cy="1019056"/>
          </a:xfrm>
        </p:grpSpPr>
        <p:grpSp>
          <p:nvGrpSpPr>
            <p:cNvPr id="47" name="Group 46"/>
            <p:cNvGrpSpPr/>
            <p:nvPr/>
          </p:nvGrpSpPr>
          <p:grpSpPr>
            <a:xfrm>
              <a:off x="2506980" y="1912620"/>
              <a:ext cx="1889760" cy="998220"/>
              <a:chOff x="960120" y="1737360"/>
              <a:chExt cx="1889760" cy="998220"/>
            </a:xfrm>
          </p:grpSpPr>
          <p:sp>
            <p:nvSpPr>
              <p:cNvPr id="52" name="Rectangle 51">
                <a:extLst>
                  <a:ext uri="{C183D7F6-B498-43B3-948B-1728B52AA6E4}">
                    <adec:decorative xmlns:adec="http://schemas.microsoft.com/office/drawing/2017/decorative" val="1"/>
                  </a:ext>
                </a:extLst>
              </p:cNvPr>
              <p:cNvSpPr/>
              <p:nvPr/>
            </p:nvSpPr>
            <p:spPr>
              <a:xfrm>
                <a:off x="960120" y="1737360"/>
                <a:ext cx="1889760" cy="32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53" name="Rectangle 52">
                <a:extLst>
                  <a:ext uri="{C183D7F6-B498-43B3-948B-1728B52AA6E4}">
                    <adec:decorative xmlns:adec="http://schemas.microsoft.com/office/drawing/2017/decorative" val="1"/>
                  </a:ext>
                </a:extLst>
              </p:cNvPr>
              <p:cNvSpPr/>
              <p:nvPr/>
            </p:nvSpPr>
            <p:spPr>
              <a:xfrm>
                <a:off x="960120" y="2065020"/>
                <a:ext cx="1889760" cy="67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grpSp>
        <p:sp>
          <p:nvSpPr>
            <p:cNvPr id="48" name="TextBox 47"/>
            <p:cNvSpPr txBox="1"/>
            <p:nvPr/>
          </p:nvSpPr>
          <p:spPr>
            <a:xfrm>
              <a:off x="2626444" y="1891784"/>
              <a:ext cx="1608582" cy="369332"/>
            </a:xfrm>
            <a:prstGeom prst="rect">
              <a:avLst/>
            </a:prstGeom>
            <a:noFill/>
          </p:spPr>
          <p:txBody>
            <a:bodyPr wrap="none" rtlCol="0">
              <a:spAutoFit/>
            </a:bodyPr>
            <a:lstStyle/>
            <a:p>
              <a:pPr algn="ctr"/>
              <a:r>
                <a:rPr lang="en-US"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Shared Services</a:t>
              </a:r>
            </a:p>
          </p:txBody>
        </p:sp>
        <p:sp>
          <p:nvSpPr>
            <p:cNvPr id="50" name="TextBox 49"/>
            <p:cNvSpPr txBox="1"/>
            <p:nvPr/>
          </p:nvSpPr>
          <p:spPr>
            <a:xfrm>
              <a:off x="2522905" y="2324368"/>
              <a:ext cx="1869005" cy="523220"/>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HRIS, Payroll, Call Center, HR Compliance </a:t>
              </a:r>
            </a:p>
          </p:txBody>
        </p:sp>
      </p:grpSp>
      <p:grpSp>
        <p:nvGrpSpPr>
          <p:cNvPr id="55" name="Group 54" descr="Column 1"/>
          <p:cNvGrpSpPr/>
          <p:nvPr/>
        </p:nvGrpSpPr>
        <p:grpSpPr>
          <a:xfrm>
            <a:off x="9380976" y="4165008"/>
            <a:ext cx="1889760" cy="1019056"/>
            <a:chOff x="2506980" y="1891784"/>
            <a:chExt cx="1889760" cy="1019056"/>
          </a:xfrm>
        </p:grpSpPr>
        <p:grpSp>
          <p:nvGrpSpPr>
            <p:cNvPr id="80" name="Group 79"/>
            <p:cNvGrpSpPr/>
            <p:nvPr/>
          </p:nvGrpSpPr>
          <p:grpSpPr>
            <a:xfrm>
              <a:off x="2506980" y="1912620"/>
              <a:ext cx="1889760" cy="998220"/>
              <a:chOff x="960120" y="1737360"/>
              <a:chExt cx="1889760" cy="998220"/>
            </a:xfrm>
          </p:grpSpPr>
          <p:sp>
            <p:nvSpPr>
              <p:cNvPr id="84" name="Rectangle 83">
                <a:extLst>
                  <a:ext uri="{C183D7F6-B498-43B3-948B-1728B52AA6E4}">
                    <adec:decorative xmlns:adec="http://schemas.microsoft.com/office/drawing/2017/decorative" val="1"/>
                  </a:ext>
                </a:extLst>
              </p:cNvPr>
              <p:cNvSpPr/>
              <p:nvPr/>
            </p:nvSpPr>
            <p:spPr>
              <a:xfrm>
                <a:off x="960120" y="1737360"/>
                <a:ext cx="1889760" cy="32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86" name="Rectangle 85">
                <a:extLst>
                  <a:ext uri="{C183D7F6-B498-43B3-948B-1728B52AA6E4}">
                    <adec:decorative xmlns:adec="http://schemas.microsoft.com/office/drawing/2017/decorative" val="1"/>
                  </a:ext>
                </a:extLst>
              </p:cNvPr>
              <p:cNvSpPr/>
              <p:nvPr/>
            </p:nvSpPr>
            <p:spPr>
              <a:xfrm>
                <a:off x="960120" y="2065020"/>
                <a:ext cx="1889760" cy="67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grpSp>
        <p:sp>
          <p:nvSpPr>
            <p:cNvPr id="81" name="TextBox 80"/>
            <p:cNvSpPr txBox="1"/>
            <p:nvPr/>
          </p:nvSpPr>
          <p:spPr>
            <a:xfrm>
              <a:off x="2508562" y="1891784"/>
              <a:ext cx="1844352" cy="369332"/>
            </a:xfrm>
            <a:prstGeom prst="rect">
              <a:avLst/>
            </a:prstGeom>
            <a:noFill/>
          </p:spPr>
          <p:txBody>
            <a:bodyPr wrap="none" rtlCol="0">
              <a:spAutoFit/>
            </a:bodyPr>
            <a:lstStyle/>
            <a:p>
              <a:pPr algn="ctr"/>
              <a:r>
                <a:rPr lang="en-US"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Org. Development</a:t>
              </a:r>
            </a:p>
          </p:txBody>
        </p:sp>
        <p:sp>
          <p:nvSpPr>
            <p:cNvPr id="82" name="TextBox 81"/>
            <p:cNvSpPr txBox="1"/>
            <p:nvPr/>
          </p:nvSpPr>
          <p:spPr>
            <a:xfrm>
              <a:off x="2557869" y="2324368"/>
              <a:ext cx="1809996" cy="523220"/>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Training, Leadership &amp; Career Develop., DEI</a:t>
              </a:r>
            </a:p>
          </p:txBody>
        </p:sp>
      </p:grpSp>
    </p:spTree>
    <p:extLst>
      <p:ext uri="{BB962C8B-B14F-4D97-AF65-F5344CB8AC3E}">
        <p14:creationId xmlns:p14="http://schemas.microsoft.com/office/powerpoint/2010/main" val="845286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4"/>
                                        </p:tgtEl>
                                        <p:attrNameLst>
                                          <p:attrName>style.visibility</p:attrName>
                                        </p:attrNameLst>
                                      </p:cBhvr>
                                      <p:to>
                                        <p:strVal val="visible"/>
                                      </p:to>
                                    </p:set>
                                    <p:animEffect transition="in" filter="fade">
                                      <p:cBhvr>
                                        <p:cTn id="7" dur="500"/>
                                        <p:tgtEl>
                                          <p:spTgt spid="1134"/>
                                        </p:tgtEl>
                                      </p:cBhvr>
                                    </p:animEffect>
                                  </p:childTnLst>
                                </p:cTn>
                              </p:par>
                              <p:par>
                                <p:cTn id="8" presetID="10"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10" presetClass="entr" presetSubtype="0" fill="hold" nodeType="withEffect">
                                  <p:stCondLst>
                                    <p:cond delay="50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750"/>
                                        <p:tgtEl>
                                          <p:spTgt spid="56"/>
                                        </p:tgtEl>
                                      </p:cBhvr>
                                    </p:animEffect>
                                  </p:childTnLst>
                                </p:cTn>
                              </p:par>
                              <p:par>
                                <p:cTn id="14" presetID="10" presetClass="entr" presetSubtype="0" fill="hold" nodeType="withEffect">
                                  <p:stCondLst>
                                    <p:cond delay="5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750"/>
                                        <p:tgtEl>
                                          <p:spTgt spid="62"/>
                                        </p:tgtEl>
                                      </p:cBhvr>
                                    </p:animEffect>
                                  </p:childTnLst>
                                </p:cTn>
                              </p:par>
                              <p:par>
                                <p:cTn id="17" presetID="10" presetClass="entr" presetSubtype="0" fill="hold" nodeType="withEffect">
                                  <p:stCondLst>
                                    <p:cond delay="50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750"/>
                                        <p:tgtEl>
                                          <p:spTgt spid="68"/>
                                        </p:tgtEl>
                                      </p:cBhvr>
                                    </p:animEffect>
                                  </p:childTnLst>
                                </p:cTn>
                              </p:par>
                              <p:par>
                                <p:cTn id="20" presetID="10" presetClass="entr" presetSubtype="0" fill="hold" nodeType="withEffect">
                                  <p:stCondLst>
                                    <p:cond delay="50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750"/>
                                        <p:tgtEl>
                                          <p:spTgt spid="74"/>
                                        </p:tgtEl>
                                      </p:cBhvr>
                                    </p:animEffect>
                                  </p:childTnLst>
                                </p:cTn>
                              </p:par>
                            </p:childTnLst>
                          </p:cTn>
                        </p:par>
                        <p:par>
                          <p:cTn id="23" fill="hold">
                            <p:stCondLst>
                              <p:cond delay="1250"/>
                            </p:stCondLst>
                            <p:childTnLst>
                              <p:par>
                                <p:cTn id="24" presetID="16" presetClass="entr" presetSubtype="21"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1000"/>
                                        <p:tgtEl>
                                          <p:spTgt spid="14"/>
                                        </p:tgtEl>
                                      </p:cBhvr>
                                    </p:animEffect>
                                  </p:childTnLst>
                                </p:cTn>
                              </p:par>
                              <p:par>
                                <p:cTn id="27" presetID="22" presetClass="entr" presetSubtype="1" fill="hold" nodeType="withEffect">
                                  <p:stCondLst>
                                    <p:cond delay="250"/>
                                  </p:stCondLst>
                                  <p:childTnLst>
                                    <p:set>
                                      <p:cBhvr>
                                        <p:cTn id="28" dur="1" fill="hold">
                                          <p:stCondLst>
                                            <p:cond delay="0"/>
                                          </p:stCondLst>
                                        </p:cTn>
                                        <p:tgtEl>
                                          <p:spTgt spid="102"/>
                                        </p:tgtEl>
                                        <p:attrNameLst>
                                          <p:attrName>style.visibility</p:attrName>
                                        </p:attrNameLst>
                                      </p:cBhvr>
                                      <p:to>
                                        <p:strVal val="visible"/>
                                      </p:to>
                                    </p:set>
                                    <p:animEffect transition="in" filter="wipe(up)">
                                      <p:cBhvr>
                                        <p:cTn id="29" dur="500"/>
                                        <p:tgtEl>
                                          <p:spTgt spid="102"/>
                                        </p:tgtEl>
                                      </p:cBhvr>
                                    </p:animEffect>
                                  </p:childTnLst>
                                </p:cTn>
                              </p:par>
                              <p:par>
                                <p:cTn id="30" presetID="22" presetClass="entr" presetSubtype="1" fill="hold" nodeType="withEffect">
                                  <p:stCondLst>
                                    <p:cond delay="250"/>
                                  </p:stCondLst>
                                  <p:childTnLst>
                                    <p:set>
                                      <p:cBhvr>
                                        <p:cTn id="31" dur="1" fill="hold">
                                          <p:stCondLst>
                                            <p:cond delay="0"/>
                                          </p:stCondLst>
                                        </p:cTn>
                                        <p:tgtEl>
                                          <p:spTgt spid="103"/>
                                        </p:tgtEl>
                                        <p:attrNameLst>
                                          <p:attrName>style.visibility</p:attrName>
                                        </p:attrNameLst>
                                      </p:cBhvr>
                                      <p:to>
                                        <p:strVal val="visible"/>
                                      </p:to>
                                    </p:set>
                                    <p:animEffect transition="in" filter="wipe(up)">
                                      <p:cBhvr>
                                        <p:cTn id="32" dur="500"/>
                                        <p:tgtEl>
                                          <p:spTgt spid="103"/>
                                        </p:tgtEl>
                                      </p:cBhvr>
                                    </p:animEffect>
                                  </p:childTnLst>
                                </p:cTn>
                              </p:par>
                              <p:par>
                                <p:cTn id="33" presetID="22" presetClass="entr" presetSubtype="1" fill="hold" nodeType="withEffect">
                                  <p:stCondLst>
                                    <p:cond delay="50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childTnLst>
                          </p:cTn>
                        </p:par>
                        <p:par>
                          <p:cTn id="36" fill="hold">
                            <p:stCondLst>
                              <p:cond delay="2250"/>
                            </p:stCondLst>
                            <p:childTnLst>
                              <p:par>
                                <p:cTn id="37" presetID="22" presetClass="entr" presetSubtype="1"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childTnLst>
                          </p:cTn>
                        </p:par>
                        <p:par>
                          <p:cTn id="40" fill="hold">
                            <p:stCondLst>
                              <p:cond delay="2750"/>
                            </p:stCondLst>
                            <p:childTnLst>
                              <p:par>
                                <p:cTn id="41" presetID="53" presetClass="entr" presetSubtype="16" fill="hold" nodeType="after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p:cTn id="43" dur="500" fill="hold"/>
                                        <p:tgtEl>
                                          <p:spTgt spid="83"/>
                                        </p:tgtEl>
                                        <p:attrNameLst>
                                          <p:attrName>ppt_w</p:attrName>
                                        </p:attrNameLst>
                                      </p:cBhvr>
                                      <p:tavLst>
                                        <p:tav tm="0">
                                          <p:val>
                                            <p:fltVal val="0"/>
                                          </p:val>
                                        </p:tav>
                                        <p:tav tm="100000">
                                          <p:val>
                                            <p:strVal val="#ppt_w"/>
                                          </p:val>
                                        </p:tav>
                                      </p:tavLst>
                                    </p:anim>
                                    <p:anim calcmode="lin" valueType="num">
                                      <p:cBhvr>
                                        <p:cTn id="44" dur="500" fill="hold"/>
                                        <p:tgtEl>
                                          <p:spTgt spid="83"/>
                                        </p:tgtEl>
                                        <p:attrNameLst>
                                          <p:attrName>ppt_h</p:attrName>
                                        </p:attrNameLst>
                                      </p:cBhvr>
                                      <p:tavLst>
                                        <p:tav tm="0">
                                          <p:val>
                                            <p:fltVal val="0"/>
                                          </p:val>
                                        </p:tav>
                                        <p:tav tm="100000">
                                          <p:val>
                                            <p:strVal val="#ppt_h"/>
                                          </p:val>
                                        </p:tav>
                                      </p:tavLst>
                                    </p:anim>
                                    <p:animEffect transition="in" filter="fade">
                                      <p:cBhvr>
                                        <p:cTn id="45" dur="500"/>
                                        <p:tgtEl>
                                          <p:spTgt spid="83"/>
                                        </p:tgtEl>
                                      </p:cBhvr>
                                    </p:animEffect>
                                  </p:childTnLst>
                                </p:cTn>
                              </p:par>
                              <p:par>
                                <p:cTn id="46" presetID="10" presetClass="entr" presetSubtype="0" fill="hold" nodeType="withEffect">
                                  <p:stCondLst>
                                    <p:cond delay="50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750"/>
                                        <p:tgtEl>
                                          <p:spTgt spid="46"/>
                                        </p:tgtEl>
                                      </p:cBhvr>
                                    </p:animEffect>
                                  </p:childTnLst>
                                </p:cTn>
                              </p:par>
                              <p:par>
                                <p:cTn id="49" presetID="10" presetClass="entr" presetSubtype="0" fill="hold" nodeType="withEffect">
                                  <p:stCondLst>
                                    <p:cond delay="50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 name="TextBox 1133"/>
          <p:cNvSpPr txBox="1"/>
          <p:nvPr/>
        </p:nvSpPr>
        <p:spPr>
          <a:xfrm>
            <a:off x="381000" y="243235"/>
            <a:ext cx="10929982" cy="496161"/>
          </a:xfrm>
          <a:prstGeom prst="rect">
            <a:avLst/>
          </a:prstGeom>
          <a:noFill/>
        </p:spPr>
        <p:txBody>
          <a:bodyPr wrap="square" rtlCol="0">
            <a:spAutoFit/>
          </a:bodyPr>
          <a:lstStyle/>
          <a:p>
            <a:pPr>
              <a:lnSpc>
                <a:spcPct val="80000"/>
              </a:lnSpc>
            </a:pPr>
            <a:r>
              <a:rPr lang="en-US" sz="3200"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What Are the Requisite Skill Sets of a Benefits Director?</a:t>
            </a:r>
          </a:p>
        </p:txBody>
      </p:sp>
      <p:grpSp>
        <p:nvGrpSpPr>
          <p:cNvPr id="3" name="Group 2">
            <a:extLst>
              <a:ext uri="{C183D7F6-B498-43B3-948B-1728B52AA6E4}">
                <adec:decorative xmlns:adec="http://schemas.microsoft.com/office/drawing/2017/decorative" val="1"/>
              </a:ext>
            </a:extLst>
          </p:cNvPr>
          <p:cNvGrpSpPr/>
          <p:nvPr/>
        </p:nvGrpSpPr>
        <p:grpSpPr>
          <a:xfrm>
            <a:off x="0" y="148425"/>
            <a:ext cx="342900" cy="590715"/>
            <a:chOff x="0" y="148425"/>
            <a:chExt cx="342900" cy="590715"/>
          </a:xfrm>
        </p:grpSpPr>
        <p:sp>
          <p:nvSpPr>
            <p:cNvPr id="2" name="Rectangle 1"/>
            <p:cNvSpPr/>
            <p:nvPr/>
          </p:nvSpPr>
          <p:spPr>
            <a:xfrm>
              <a:off x="0" y="148425"/>
              <a:ext cx="213360" cy="590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251460" y="148425"/>
              <a:ext cx="91440" cy="590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descr="Column 1"/>
          <p:cNvGrpSpPr/>
          <p:nvPr/>
        </p:nvGrpSpPr>
        <p:grpSpPr>
          <a:xfrm>
            <a:off x="902013" y="2187952"/>
            <a:ext cx="1889760" cy="1019056"/>
            <a:chOff x="2506980" y="1891784"/>
            <a:chExt cx="1889760" cy="1019056"/>
          </a:xfrm>
        </p:grpSpPr>
        <p:grpSp>
          <p:nvGrpSpPr>
            <p:cNvPr id="7" name="Group 6"/>
            <p:cNvGrpSpPr/>
            <p:nvPr/>
          </p:nvGrpSpPr>
          <p:grpSpPr>
            <a:xfrm>
              <a:off x="2506980" y="1912620"/>
              <a:ext cx="1889760" cy="998220"/>
              <a:chOff x="960120" y="1737360"/>
              <a:chExt cx="1889760" cy="998220"/>
            </a:xfrm>
          </p:grpSpPr>
          <p:sp>
            <p:nvSpPr>
              <p:cNvPr id="5" name="Rectangle 4">
                <a:extLst>
                  <a:ext uri="{C183D7F6-B498-43B3-948B-1728B52AA6E4}">
                    <adec:decorative xmlns:adec="http://schemas.microsoft.com/office/drawing/2017/decorative" val="1"/>
                  </a:ext>
                </a:extLst>
              </p:cNvPr>
              <p:cNvSpPr/>
              <p:nvPr/>
            </p:nvSpPr>
            <p:spPr>
              <a:xfrm>
                <a:off x="960120" y="1737360"/>
                <a:ext cx="1889760" cy="32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51" name="Rectangle 50">
                <a:extLst>
                  <a:ext uri="{C183D7F6-B498-43B3-948B-1728B52AA6E4}">
                    <adec:decorative xmlns:adec="http://schemas.microsoft.com/office/drawing/2017/decorative" val="1"/>
                  </a:ext>
                </a:extLst>
              </p:cNvPr>
              <p:cNvSpPr/>
              <p:nvPr/>
            </p:nvSpPr>
            <p:spPr>
              <a:xfrm>
                <a:off x="960120" y="2065020"/>
                <a:ext cx="1889760" cy="67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grpSp>
        <p:sp>
          <p:nvSpPr>
            <p:cNvPr id="8" name="TextBox 7"/>
            <p:cNvSpPr txBox="1"/>
            <p:nvPr/>
          </p:nvSpPr>
          <p:spPr>
            <a:xfrm>
              <a:off x="3021809" y="1891784"/>
              <a:ext cx="817853" cy="369332"/>
            </a:xfrm>
            <a:prstGeom prst="rect">
              <a:avLst/>
            </a:prstGeom>
            <a:noFill/>
          </p:spPr>
          <p:txBody>
            <a:bodyPr wrap="none" rtlCol="0">
              <a:spAutoFit/>
            </a:bodyPr>
            <a:lstStyle/>
            <a:p>
              <a:pPr algn="ctr"/>
              <a:r>
                <a:rPr lang="en-US"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Leader</a:t>
              </a:r>
            </a:p>
          </p:txBody>
        </p:sp>
        <p:sp>
          <p:nvSpPr>
            <p:cNvPr id="54" name="TextBox 53"/>
            <p:cNvSpPr txBox="1"/>
            <p:nvPr/>
          </p:nvSpPr>
          <p:spPr>
            <a:xfrm>
              <a:off x="2577119" y="2324368"/>
              <a:ext cx="1772144" cy="523220"/>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Relationship, Trust, Shared Vision</a:t>
              </a:r>
            </a:p>
          </p:txBody>
        </p:sp>
      </p:grpSp>
      <p:grpSp>
        <p:nvGrpSpPr>
          <p:cNvPr id="56" name="Group 55" descr="Column 2"/>
          <p:cNvGrpSpPr/>
          <p:nvPr/>
        </p:nvGrpSpPr>
        <p:grpSpPr>
          <a:xfrm>
            <a:off x="3027992" y="2187952"/>
            <a:ext cx="1889761" cy="1019056"/>
            <a:chOff x="2506979" y="1891784"/>
            <a:chExt cx="1889761" cy="1019056"/>
          </a:xfrm>
        </p:grpSpPr>
        <p:grpSp>
          <p:nvGrpSpPr>
            <p:cNvPr id="57" name="Group 56"/>
            <p:cNvGrpSpPr/>
            <p:nvPr/>
          </p:nvGrpSpPr>
          <p:grpSpPr>
            <a:xfrm>
              <a:off x="2506980" y="1912620"/>
              <a:ext cx="1889760" cy="998220"/>
              <a:chOff x="960120" y="1737360"/>
              <a:chExt cx="1889760" cy="998220"/>
            </a:xfrm>
          </p:grpSpPr>
          <p:sp>
            <p:nvSpPr>
              <p:cNvPr id="60" name="Rectangle 59">
                <a:extLst>
                  <a:ext uri="{C183D7F6-B498-43B3-948B-1728B52AA6E4}">
                    <adec:decorative xmlns:adec="http://schemas.microsoft.com/office/drawing/2017/decorative" val="1"/>
                  </a:ext>
                </a:extLst>
              </p:cNvPr>
              <p:cNvSpPr/>
              <p:nvPr/>
            </p:nvSpPr>
            <p:spPr>
              <a:xfrm>
                <a:off x="960120" y="1737360"/>
                <a:ext cx="1889760" cy="32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61" name="Rectangle 60">
                <a:extLst>
                  <a:ext uri="{C183D7F6-B498-43B3-948B-1728B52AA6E4}">
                    <adec:decorative xmlns:adec="http://schemas.microsoft.com/office/drawing/2017/decorative" val="1"/>
                  </a:ext>
                </a:extLst>
              </p:cNvPr>
              <p:cNvSpPr/>
              <p:nvPr/>
            </p:nvSpPr>
            <p:spPr>
              <a:xfrm>
                <a:off x="960120" y="2065020"/>
                <a:ext cx="1889760" cy="67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grpSp>
        <p:sp>
          <p:nvSpPr>
            <p:cNvPr id="58" name="TextBox 57"/>
            <p:cNvSpPr txBox="1"/>
            <p:nvPr/>
          </p:nvSpPr>
          <p:spPr>
            <a:xfrm>
              <a:off x="2778696" y="1891784"/>
              <a:ext cx="1304076" cy="369332"/>
            </a:xfrm>
            <a:prstGeom prst="rect">
              <a:avLst/>
            </a:prstGeom>
            <a:noFill/>
          </p:spPr>
          <p:txBody>
            <a:bodyPr wrap="none" rtlCol="0">
              <a:spAutoFit/>
            </a:bodyPr>
            <a:lstStyle/>
            <a:p>
              <a:pPr algn="ctr"/>
              <a:r>
                <a:rPr lang="en-US"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Underwriter</a:t>
              </a:r>
            </a:p>
          </p:txBody>
        </p:sp>
        <p:sp>
          <p:nvSpPr>
            <p:cNvPr id="59" name="TextBox 58"/>
            <p:cNvSpPr txBox="1"/>
            <p:nvPr/>
          </p:nvSpPr>
          <p:spPr>
            <a:xfrm>
              <a:off x="2506979" y="2324368"/>
              <a:ext cx="1889759" cy="523220"/>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Review &amp; Analyze Data, Set Premiums</a:t>
              </a:r>
            </a:p>
          </p:txBody>
        </p:sp>
      </p:grpSp>
      <p:grpSp>
        <p:nvGrpSpPr>
          <p:cNvPr id="62" name="Group 61" descr="Column 3"/>
          <p:cNvGrpSpPr/>
          <p:nvPr/>
        </p:nvGrpSpPr>
        <p:grpSpPr>
          <a:xfrm>
            <a:off x="5153973" y="2187952"/>
            <a:ext cx="1889760" cy="1019056"/>
            <a:chOff x="2506980" y="1891784"/>
            <a:chExt cx="1889760" cy="1019056"/>
          </a:xfrm>
        </p:grpSpPr>
        <p:grpSp>
          <p:nvGrpSpPr>
            <p:cNvPr id="63" name="Group 62"/>
            <p:cNvGrpSpPr/>
            <p:nvPr/>
          </p:nvGrpSpPr>
          <p:grpSpPr>
            <a:xfrm>
              <a:off x="2506980" y="1912620"/>
              <a:ext cx="1889760" cy="998220"/>
              <a:chOff x="960120" y="1737360"/>
              <a:chExt cx="1889760" cy="998220"/>
            </a:xfrm>
          </p:grpSpPr>
          <p:sp>
            <p:nvSpPr>
              <p:cNvPr id="66" name="Rectangle 65">
                <a:extLst>
                  <a:ext uri="{C183D7F6-B498-43B3-948B-1728B52AA6E4}">
                    <adec:decorative xmlns:adec="http://schemas.microsoft.com/office/drawing/2017/decorative" val="1"/>
                  </a:ext>
                </a:extLst>
              </p:cNvPr>
              <p:cNvSpPr/>
              <p:nvPr/>
            </p:nvSpPr>
            <p:spPr>
              <a:xfrm>
                <a:off x="960120" y="1737360"/>
                <a:ext cx="1889760" cy="32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67" name="Rectangle 66">
                <a:extLst>
                  <a:ext uri="{C183D7F6-B498-43B3-948B-1728B52AA6E4}">
                    <adec:decorative xmlns:adec="http://schemas.microsoft.com/office/drawing/2017/decorative" val="1"/>
                  </a:ext>
                </a:extLst>
              </p:cNvPr>
              <p:cNvSpPr/>
              <p:nvPr/>
            </p:nvSpPr>
            <p:spPr>
              <a:xfrm>
                <a:off x="960120" y="2065020"/>
                <a:ext cx="1889760" cy="67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grpSp>
        <p:sp>
          <p:nvSpPr>
            <p:cNvPr id="64" name="TextBox 63"/>
            <p:cNvSpPr txBox="1"/>
            <p:nvPr/>
          </p:nvSpPr>
          <p:spPr>
            <a:xfrm>
              <a:off x="2933900" y="1891784"/>
              <a:ext cx="993670" cy="369332"/>
            </a:xfrm>
            <a:prstGeom prst="rect">
              <a:avLst/>
            </a:prstGeom>
            <a:noFill/>
          </p:spPr>
          <p:txBody>
            <a:bodyPr wrap="none" rtlCol="0">
              <a:spAutoFit/>
            </a:bodyPr>
            <a:lstStyle/>
            <a:p>
              <a:pPr algn="ctr"/>
              <a:r>
                <a:rPr lang="en-US"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Educator</a:t>
              </a:r>
            </a:p>
          </p:txBody>
        </p:sp>
        <p:sp>
          <p:nvSpPr>
            <p:cNvPr id="65" name="TextBox 64"/>
            <p:cNvSpPr txBox="1"/>
            <p:nvPr/>
          </p:nvSpPr>
          <p:spPr>
            <a:xfrm>
              <a:off x="2748415" y="2324368"/>
              <a:ext cx="1364628" cy="523220"/>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Educate EEs &amp; Dependents </a:t>
              </a:r>
            </a:p>
          </p:txBody>
        </p:sp>
      </p:grpSp>
      <p:grpSp>
        <p:nvGrpSpPr>
          <p:cNvPr id="68" name="Group 67" descr="Column 4"/>
          <p:cNvGrpSpPr/>
          <p:nvPr/>
        </p:nvGrpSpPr>
        <p:grpSpPr>
          <a:xfrm>
            <a:off x="7279953" y="2187952"/>
            <a:ext cx="1889760" cy="1019056"/>
            <a:chOff x="2506980" y="1891784"/>
            <a:chExt cx="1889760" cy="1019056"/>
          </a:xfrm>
        </p:grpSpPr>
        <p:grpSp>
          <p:nvGrpSpPr>
            <p:cNvPr id="69" name="Group 68"/>
            <p:cNvGrpSpPr/>
            <p:nvPr/>
          </p:nvGrpSpPr>
          <p:grpSpPr>
            <a:xfrm>
              <a:off x="2506980" y="1912620"/>
              <a:ext cx="1889760" cy="998220"/>
              <a:chOff x="960120" y="1737360"/>
              <a:chExt cx="1889760" cy="998220"/>
            </a:xfrm>
          </p:grpSpPr>
          <p:sp>
            <p:nvSpPr>
              <p:cNvPr id="72" name="Rectangle 71">
                <a:extLst>
                  <a:ext uri="{C183D7F6-B498-43B3-948B-1728B52AA6E4}">
                    <adec:decorative xmlns:adec="http://schemas.microsoft.com/office/drawing/2017/decorative" val="1"/>
                  </a:ext>
                </a:extLst>
              </p:cNvPr>
              <p:cNvSpPr/>
              <p:nvPr/>
            </p:nvSpPr>
            <p:spPr>
              <a:xfrm>
                <a:off x="960120" y="1737360"/>
                <a:ext cx="1889760" cy="32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73" name="Rectangle 72">
                <a:extLst>
                  <a:ext uri="{C183D7F6-B498-43B3-948B-1728B52AA6E4}">
                    <adec:decorative xmlns:adec="http://schemas.microsoft.com/office/drawing/2017/decorative" val="1"/>
                  </a:ext>
                </a:extLst>
              </p:cNvPr>
              <p:cNvSpPr/>
              <p:nvPr/>
            </p:nvSpPr>
            <p:spPr>
              <a:xfrm>
                <a:off x="960120" y="2065020"/>
                <a:ext cx="1889760" cy="67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grpSp>
        <p:sp>
          <p:nvSpPr>
            <p:cNvPr id="70" name="TextBox 69"/>
            <p:cNvSpPr txBox="1"/>
            <p:nvPr/>
          </p:nvSpPr>
          <p:spPr>
            <a:xfrm>
              <a:off x="2774147" y="1891784"/>
              <a:ext cx="1313180" cy="369332"/>
            </a:xfrm>
            <a:prstGeom prst="rect">
              <a:avLst/>
            </a:prstGeom>
            <a:noFill/>
          </p:spPr>
          <p:txBody>
            <a:bodyPr wrap="none" rtlCol="0">
              <a:spAutoFit/>
            </a:bodyPr>
            <a:lstStyle/>
            <a:p>
              <a:pPr algn="ctr"/>
              <a:r>
                <a:rPr lang="en-US"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Negotiator</a:t>
              </a:r>
            </a:p>
          </p:txBody>
        </p:sp>
        <p:sp>
          <p:nvSpPr>
            <p:cNvPr id="71" name="TextBox 70"/>
            <p:cNvSpPr txBox="1"/>
            <p:nvPr/>
          </p:nvSpPr>
          <p:spPr>
            <a:xfrm>
              <a:off x="2686606" y="2324368"/>
              <a:ext cx="1591283" cy="523220"/>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Contract Review &amp; Negotiations</a:t>
              </a:r>
            </a:p>
          </p:txBody>
        </p:sp>
      </p:grpSp>
      <p:grpSp>
        <p:nvGrpSpPr>
          <p:cNvPr id="74" name="Group 73" descr="Column 5"/>
          <p:cNvGrpSpPr/>
          <p:nvPr/>
        </p:nvGrpSpPr>
        <p:grpSpPr>
          <a:xfrm>
            <a:off x="9349339" y="2208788"/>
            <a:ext cx="1940648" cy="1019056"/>
            <a:chOff x="2456092" y="1891784"/>
            <a:chExt cx="1940648" cy="1019056"/>
          </a:xfrm>
        </p:grpSpPr>
        <p:grpSp>
          <p:nvGrpSpPr>
            <p:cNvPr id="75" name="Group 74"/>
            <p:cNvGrpSpPr/>
            <p:nvPr/>
          </p:nvGrpSpPr>
          <p:grpSpPr>
            <a:xfrm>
              <a:off x="2506980" y="1912620"/>
              <a:ext cx="1889760" cy="998220"/>
              <a:chOff x="960120" y="1737360"/>
              <a:chExt cx="1889760" cy="998220"/>
            </a:xfrm>
          </p:grpSpPr>
          <p:sp>
            <p:nvSpPr>
              <p:cNvPr id="78" name="Rectangle 77">
                <a:extLst>
                  <a:ext uri="{C183D7F6-B498-43B3-948B-1728B52AA6E4}">
                    <adec:decorative xmlns:adec="http://schemas.microsoft.com/office/drawing/2017/decorative" val="1"/>
                  </a:ext>
                </a:extLst>
              </p:cNvPr>
              <p:cNvSpPr/>
              <p:nvPr/>
            </p:nvSpPr>
            <p:spPr>
              <a:xfrm>
                <a:off x="960120" y="1737360"/>
                <a:ext cx="1889760" cy="3276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79" name="Rectangle 78">
                <a:extLst>
                  <a:ext uri="{C183D7F6-B498-43B3-948B-1728B52AA6E4}">
                    <adec:decorative xmlns:adec="http://schemas.microsoft.com/office/drawing/2017/decorative" val="1"/>
                  </a:ext>
                </a:extLst>
              </p:cNvPr>
              <p:cNvSpPr/>
              <p:nvPr/>
            </p:nvSpPr>
            <p:spPr>
              <a:xfrm>
                <a:off x="960120" y="2065020"/>
                <a:ext cx="1889760" cy="6705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p:txBody>
          </p:sp>
        </p:grpSp>
        <p:sp>
          <p:nvSpPr>
            <p:cNvPr id="76" name="TextBox 75"/>
            <p:cNvSpPr txBox="1"/>
            <p:nvPr/>
          </p:nvSpPr>
          <p:spPr>
            <a:xfrm>
              <a:off x="2830989" y="1891784"/>
              <a:ext cx="1199496" cy="369332"/>
            </a:xfrm>
            <a:prstGeom prst="rect">
              <a:avLst/>
            </a:prstGeom>
            <a:noFill/>
          </p:spPr>
          <p:txBody>
            <a:bodyPr wrap="none" rtlCol="0">
              <a:spAutoFit/>
            </a:bodyPr>
            <a:lstStyle/>
            <a:p>
              <a:pPr algn="ctr"/>
              <a:r>
                <a:rPr lang="en-US"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Researcher</a:t>
              </a:r>
            </a:p>
          </p:txBody>
        </p:sp>
        <p:sp>
          <p:nvSpPr>
            <p:cNvPr id="77" name="TextBox 76"/>
            <p:cNvSpPr txBox="1"/>
            <p:nvPr/>
          </p:nvSpPr>
          <p:spPr>
            <a:xfrm>
              <a:off x="2456092" y="2324368"/>
              <a:ext cx="1940647" cy="523220"/>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Evaluate: Competitive Benefits Offerings</a:t>
              </a:r>
            </a:p>
          </p:txBody>
        </p:sp>
      </p:grpSp>
      <p:grpSp>
        <p:nvGrpSpPr>
          <p:cNvPr id="83" name="Group 82" descr="Button text"/>
          <p:cNvGrpSpPr/>
          <p:nvPr/>
        </p:nvGrpSpPr>
        <p:grpSpPr>
          <a:xfrm>
            <a:off x="2744296" y="4590288"/>
            <a:ext cx="6655931" cy="1754326"/>
            <a:chOff x="2353022" y="1873966"/>
            <a:chExt cx="2350677" cy="581819"/>
          </a:xfrm>
        </p:grpSpPr>
        <p:sp>
          <p:nvSpPr>
            <p:cNvPr id="87" name="Rectangle 86">
              <a:extLst>
                <a:ext uri="{C183D7F6-B498-43B3-948B-1728B52AA6E4}">
                  <adec:decorative xmlns:adec="http://schemas.microsoft.com/office/drawing/2017/decorative" val="1"/>
                </a:ext>
              </a:extLst>
            </p:cNvPr>
            <p:cNvSpPr/>
            <p:nvPr/>
          </p:nvSpPr>
          <p:spPr>
            <a:xfrm>
              <a:off x="2457761" y="1912620"/>
              <a:ext cx="2221969" cy="327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85" name="TextBox 84"/>
            <p:cNvSpPr txBox="1"/>
            <p:nvPr/>
          </p:nvSpPr>
          <p:spPr>
            <a:xfrm>
              <a:off x="2353022" y="1873966"/>
              <a:ext cx="2350677" cy="581819"/>
            </a:xfrm>
            <a:prstGeom prst="rect">
              <a:avLst/>
            </a:prstGeom>
            <a:noFill/>
          </p:spPr>
          <p:txBody>
            <a:bodyPr wrap="square" rtlCol="0">
              <a:spAutoFit/>
            </a:bodyPr>
            <a:lstStyle/>
            <a:p>
              <a:pPr algn="ctr"/>
              <a:r>
                <a:rPr lang="en-US" sz="3600" dirty="0">
                  <a:solidFill>
                    <a:srgbClr val="F7F7F7"/>
                  </a:solidFill>
                  <a:latin typeface="Lato Black" panose="020F0502020204030203" pitchFamily="34" charset="0"/>
                  <a:ea typeface="Lato Black" panose="020F0502020204030203" pitchFamily="34" charset="0"/>
                  <a:cs typeface="Lato Black" panose="020F0502020204030203" pitchFamily="34" charset="0"/>
                </a:rPr>
                <a:t>For 4 of these 5 Skills: </a:t>
              </a:r>
            </a:p>
            <a:p>
              <a:pPr algn="ctr"/>
              <a:r>
                <a:rPr lang="en-US" sz="3600" dirty="0">
                  <a:solidFill>
                    <a:srgbClr val="F7F7F7"/>
                  </a:solidFill>
                  <a:latin typeface="Lato Black" panose="020F0502020204030203" pitchFamily="34" charset="0"/>
                  <a:ea typeface="Lato Black" panose="020F0502020204030203" pitchFamily="34" charset="0"/>
                  <a:cs typeface="Lato Black" panose="020F0502020204030203" pitchFamily="34" charset="0"/>
                </a:rPr>
                <a:t>My Foundation Started @ RU!</a:t>
              </a:r>
            </a:p>
          </p:txBody>
        </p:sp>
      </p:grpSp>
      <p:cxnSp>
        <p:nvCxnSpPr>
          <p:cNvPr id="14" name="Elbow Connector 13">
            <a:extLst>
              <a:ext uri="{C183D7F6-B498-43B3-948B-1728B52AA6E4}">
                <adec:decorative xmlns:adec="http://schemas.microsoft.com/office/drawing/2017/decorative" val="1"/>
              </a:ext>
            </a:extLst>
          </p:cNvPr>
          <p:cNvCxnSpPr>
            <a:stCxn id="51" idx="2"/>
            <a:endCxn id="79" idx="2"/>
          </p:cNvCxnSpPr>
          <p:nvPr/>
        </p:nvCxnSpPr>
        <p:spPr>
          <a:xfrm rot="16200000" flipH="1">
            <a:off x="6085582" y="-1031681"/>
            <a:ext cx="20836" cy="8498214"/>
          </a:xfrm>
          <a:prstGeom prst="bentConnector3">
            <a:avLst>
              <a:gd name="adj1" fmla="val 3720561"/>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C183D7F6-B498-43B3-948B-1728B52AA6E4}">
                <adec:decorative xmlns:adec="http://schemas.microsoft.com/office/drawing/2017/decorative" val="1"/>
              </a:ext>
            </a:extLst>
          </p:cNvPr>
          <p:cNvCxnSpPr>
            <a:stCxn id="67" idx="2"/>
          </p:cNvCxnSpPr>
          <p:nvPr/>
        </p:nvCxnSpPr>
        <p:spPr>
          <a:xfrm>
            <a:off x="6098853" y="3207008"/>
            <a:ext cx="0" cy="77634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p:nvCxnSpPr>
        <p:spPr>
          <a:xfrm>
            <a:off x="3965058" y="3207005"/>
            <a:ext cx="0" cy="77634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p:nvCxnSpPr>
        <p:spPr>
          <a:xfrm>
            <a:off x="8224833" y="3207006"/>
            <a:ext cx="0" cy="77634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C183D7F6-B498-43B3-948B-1728B52AA6E4}">
                <adec:decorative xmlns:adec="http://schemas.microsoft.com/office/drawing/2017/decorative" val="1"/>
              </a:ext>
            </a:extLst>
          </p:cNvPr>
          <p:cNvCxnSpPr/>
          <p:nvPr/>
        </p:nvCxnSpPr>
        <p:spPr>
          <a:xfrm>
            <a:off x="6095999" y="3983352"/>
            <a:ext cx="0" cy="606936"/>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 name="Title 3" hidden="1">
            <a:extLst>
              <a:ext uri="{FF2B5EF4-FFF2-40B4-BE49-F238E27FC236}">
                <a16:creationId xmlns:a16="http://schemas.microsoft.com/office/drawing/2014/main" id="{6BE13EF6-C310-4B5C-82B9-B423DA069543}"/>
              </a:ext>
            </a:extLst>
          </p:cNvPr>
          <p:cNvSpPr>
            <a:spLocks noGrp="1"/>
          </p:cNvSpPr>
          <p:nvPr>
            <p:ph type="title"/>
          </p:nvPr>
        </p:nvSpPr>
        <p:spPr/>
        <p:txBody>
          <a:bodyPr/>
          <a:lstStyle/>
          <a:p>
            <a:r>
              <a:rPr lang="en-US" dirty="0"/>
              <a:t>Slide 3</a:t>
            </a:r>
          </a:p>
        </p:txBody>
      </p:sp>
    </p:spTree>
    <p:extLst>
      <p:ext uri="{BB962C8B-B14F-4D97-AF65-F5344CB8AC3E}">
        <p14:creationId xmlns:p14="http://schemas.microsoft.com/office/powerpoint/2010/main" val="2720940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4"/>
                                        </p:tgtEl>
                                        <p:attrNameLst>
                                          <p:attrName>style.visibility</p:attrName>
                                        </p:attrNameLst>
                                      </p:cBhvr>
                                      <p:to>
                                        <p:strVal val="visible"/>
                                      </p:to>
                                    </p:set>
                                    <p:animEffect transition="in" filter="fade">
                                      <p:cBhvr>
                                        <p:cTn id="7" dur="500"/>
                                        <p:tgtEl>
                                          <p:spTgt spid="1134"/>
                                        </p:tgtEl>
                                      </p:cBhvr>
                                    </p:animEffect>
                                  </p:childTnLst>
                                </p:cTn>
                              </p:par>
                              <p:par>
                                <p:cTn id="8" presetID="10"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par>
                                <p:cTn id="11" presetID="10" presetClass="entr" presetSubtype="0" fill="hold" nodeType="withEffect">
                                  <p:stCondLst>
                                    <p:cond delay="50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750"/>
                                        <p:tgtEl>
                                          <p:spTgt spid="56"/>
                                        </p:tgtEl>
                                      </p:cBhvr>
                                    </p:animEffect>
                                  </p:childTnLst>
                                </p:cTn>
                              </p:par>
                              <p:par>
                                <p:cTn id="14" presetID="10" presetClass="entr" presetSubtype="0" fill="hold" nodeType="withEffect">
                                  <p:stCondLst>
                                    <p:cond delay="5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750"/>
                                        <p:tgtEl>
                                          <p:spTgt spid="62"/>
                                        </p:tgtEl>
                                      </p:cBhvr>
                                    </p:animEffect>
                                  </p:childTnLst>
                                </p:cTn>
                              </p:par>
                              <p:par>
                                <p:cTn id="17" presetID="10" presetClass="entr" presetSubtype="0" fill="hold" nodeType="withEffect">
                                  <p:stCondLst>
                                    <p:cond delay="50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750"/>
                                        <p:tgtEl>
                                          <p:spTgt spid="68"/>
                                        </p:tgtEl>
                                      </p:cBhvr>
                                    </p:animEffect>
                                  </p:childTnLst>
                                </p:cTn>
                              </p:par>
                              <p:par>
                                <p:cTn id="20" presetID="10" presetClass="entr" presetSubtype="0" fill="hold" nodeType="withEffect">
                                  <p:stCondLst>
                                    <p:cond delay="50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750"/>
                                        <p:tgtEl>
                                          <p:spTgt spid="74"/>
                                        </p:tgtEl>
                                      </p:cBhvr>
                                    </p:animEffect>
                                  </p:childTnLst>
                                </p:cTn>
                              </p:par>
                            </p:childTnLst>
                          </p:cTn>
                        </p:par>
                        <p:par>
                          <p:cTn id="23" fill="hold">
                            <p:stCondLst>
                              <p:cond delay="1250"/>
                            </p:stCondLst>
                            <p:childTnLst>
                              <p:par>
                                <p:cTn id="24" presetID="16" presetClass="entr" presetSubtype="21"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1000"/>
                                        <p:tgtEl>
                                          <p:spTgt spid="14"/>
                                        </p:tgtEl>
                                      </p:cBhvr>
                                    </p:animEffect>
                                  </p:childTnLst>
                                </p:cTn>
                              </p:par>
                              <p:par>
                                <p:cTn id="27" presetID="22" presetClass="entr" presetSubtype="1" fill="hold" nodeType="withEffect">
                                  <p:stCondLst>
                                    <p:cond delay="250"/>
                                  </p:stCondLst>
                                  <p:childTnLst>
                                    <p:set>
                                      <p:cBhvr>
                                        <p:cTn id="28" dur="1" fill="hold">
                                          <p:stCondLst>
                                            <p:cond delay="0"/>
                                          </p:stCondLst>
                                        </p:cTn>
                                        <p:tgtEl>
                                          <p:spTgt spid="102"/>
                                        </p:tgtEl>
                                        <p:attrNameLst>
                                          <p:attrName>style.visibility</p:attrName>
                                        </p:attrNameLst>
                                      </p:cBhvr>
                                      <p:to>
                                        <p:strVal val="visible"/>
                                      </p:to>
                                    </p:set>
                                    <p:animEffect transition="in" filter="wipe(up)">
                                      <p:cBhvr>
                                        <p:cTn id="29" dur="500"/>
                                        <p:tgtEl>
                                          <p:spTgt spid="102"/>
                                        </p:tgtEl>
                                      </p:cBhvr>
                                    </p:animEffect>
                                  </p:childTnLst>
                                </p:cTn>
                              </p:par>
                              <p:par>
                                <p:cTn id="30" presetID="22" presetClass="entr" presetSubtype="1" fill="hold" nodeType="withEffect">
                                  <p:stCondLst>
                                    <p:cond delay="250"/>
                                  </p:stCondLst>
                                  <p:childTnLst>
                                    <p:set>
                                      <p:cBhvr>
                                        <p:cTn id="31" dur="1" fill="hold">
                                          <p:stCondLst>
                                            <p:cond delay="0"/>
                                          </p:stCondLst>
                                        </p:cTn>
                                        <p:tgtEl>
                                          <p:spTgt spid="103"/>
                                        </p:tgtEl>
                                        <p:attrNameLst>
                                          <p:attrName>style.visibility</p:attrName>
                                        </p:attrNameLst>
                                      </p:cBhvr>
                                      <p:to>
                                        <p:strVal val="visible"/>
                                      </p:to>
                                    </p:set>
                                    <p:animEffect transition="in" filter="wipe(up)">
                                      <p:cBhvr>
                                        <p:cTn id="32" dur="500"/>
                                        <p:tgtEl>
                                          <p:spTgt spid="103"/>
                                        </p:tgtEl>
                                      </p:cBhvr>
                                    </p:animEffect>
                                  </p:childTnLst>
                                </p:cTn>
                              </p:par>
                              <p:par>
                                <p:cTn id="33" presetID="22" presetClass="entr" presetSubtype="1" fill="hold" nodeType="withEffect">
                                  <p:stCondLst>
                                    <p:cond delay="50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childTnLst>
                          </p:cTn>
                        </p:par>
                        <p:par>
                          <p:cTn id="36" fill="hold">
                            <p:stCondLst>
                              <p:cond delay="2250"/>
                            </p:stCondLst>
                            <p:childTnLst>
                              <p:par>
                                <p:cTn id="37" presetID="22" presetClass="entr" presetSubtype="1"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childTnLst>
                          </p:cTn>
                        </p:par>
                        <p:par>
                          <p:cTn id="40" fill="hold">
                            <p:stCondLst>
                              <p:cond delay="2750"/>
                            </p:stCondLst>
                            <p:childTnLst>
                              <p:par>
                                <p:cTn id="41" presetID="53" presetClass="entr" presetSubtype="16" fill="hold" nodeType="after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p:cTn id="43" dur="500" fill="hold"/>
                                        <p:tgtEl>
                                          <p:spTgt spid="83"/>
                                        </p:tgtEl>
                                        <p:attrNameLst>
                                          <p:attrName>ppt_w</p:attrName>
                                        </p:attrNameLst>
                                      </p:cBhvr>
                                      <p:tavLst>
                                        <p:tav tm="0">
                                          <p:val>
                                            <p:fltVal val="0"/>
                                          </p:val>
                                        </p:tav>
                                        <p:tav tm="100000">
                                          <p:val>
                                            <p:strVal val="#ppt_w"/>
                                          </p:val>
                                        </p:tav>
                                      </p:tavLst>
                                    </p:anim>
                                    <p:anim calcmode="lin" valueType="num">
                                      <p:cBhvr>
                                        <p:cTn id="44" dur="500" fill="hold"/>
                                        <p:tgtEl>
                                          <p:spTgt spid="83"/>
                                        </p:tgtEl>
                                        <p:attrNameLst>
                                          <p:attrName>ppt_h</p:attrName>
                                        </p:attrNameLst>
                                      </p:cBhvr>
                                      <p:tavLst>
                                        <p:tav tm="0">
                                          <p:val>
                                            <p:fltVal val="0"/>
                                          </p:val>
                                        </p:tav>
                                        <p:tav tm="100000">
                                          <p:val>
                                            <p:strVal val="#ppt_h"/>
                                          </p:val>
                                        </p:tav>
                                      </p:tavLst>
                                    </p:anim>
                                    <p:animEffect transition="in" filter="fade">
                                      <p:cBhvr>
                                        <p:cTn id="4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596" y="2434557"/>
            <a:ext cx="8787063" cy="1325563"/>
          </a:xfrm>
        </p:spPr>
        <p:txBody>
          <a:bodyPr/>
          <a:lstStyle/>
          <a:p>
            <a:pPr algn="ctr"/>
            <a:r>
              <a:rPr lang="en-US" b="1" dirty="0">
                <a:solidFill>
                  <a:srgbClr val="FF0000"/>
                </a:solidFill>
              </a:rPr>
              <a:t>Employee Benefits Overview</a:t>
            </a:r>
            <a:br>
              <a:rPr lang="en-US" b="1" dirty="0">
                <a:solidFill>
                  <a:srgbClr val="FF0000"/>
                </a:solidFill>
              </a:rPr>
            </a:br>
            <a:endParaRPr lang="en-US" b="1" dirty="0">
              <a:solidFill>
                <a:srgbClr val="FF0000"/>
              </a:solidFill>
            </a:endParaRPr>
          </a:p>
        </p:txBody>
      </p:sp>
    </p:spTree>
    <p:extLst>
      <p:ext uri="{BB962C8B-B14F-4D97-AF65-F5344CB8AC3E}">
        <p14:creationId xmlns:p14="http://schemas.microsoft.com/office/powerpoint/2010/main" val="168074049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2F2F2F"/>
      </a:dk2>
      <a:lt2>
        <a:srgbClr val="E6E6E6"/>
      </a:lt2>
      <a:accent1>
        <a:srgbClr val="D83B01"/>
      </a:accent1>
      <a:accent2>
        <a:srgbClr val="2F2F2F"/>
      </a:accent2>
      <a:accent3>
        <a:srgbClr val="D2D2D2"/>
      </a:accent3>
      <a:accent4>
        <a:srgbClr val="E6E6E6"/>
      </a:accent4>
      <a:accent5>
        <a:srgbClr val="000000"/>
      </a:accent5>
      <a:accent6>
        <a:srgbClr val="D83B01"/>
      </a:accent6>
      <a:hlink>
        <a:srgbClr val="D83B01"/>
      </a:hlink>
      <a:folHlink>
        <a:srgbClr val="D83B0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6401884_Coffee Shop Business Pitch Deck_RVA_v3.potx" id="{C1322C9F-FF28-439C-83B3-ADD70030630F}" vid="{FE0D3DD2-3091-4F75-9007-330AA7DC6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CEF3AB-10D4-49E3-B75C-776D60141D78}">
  <ds:schemaRefs>
    <ds:schemaRef ds:uri="http://schemas.microsoft.com/sharepoint/v3/contenttype/forms"/>
  </ds:schemaRefs>
</ds:datastoreItem>
</file>

<file path=customXml/itemProps2.xml><?xml version="1.0" encoding="utf-8"?>
<ds:datastoreItem xmlns:ds="http://schemas.openxmlformats.org/officeDocument/2006/customXml" ds:itemID="{2AC98A6E-22EC-4DD4-9EEB-7896057C12A3}">
  <ds:schemaRefs>
    <ds:schemaRef ds:uri="16c05727-aa75-4e4a-9b5f-8a80a1165891"/>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D3510E7F-70F5-4475-850F-7F9C0A821B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Coffee Shop Business Pitch Deck</Template>
  <TotalTime>0</TotalTime>
  <Words>1215</Words>
  <Application>Microsoft Office PowerPoint</Application>
  <PresentationFormat>Widescreen</PresentationFormat>
  <Paragraphs>202</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Lato</vt:lpstr>
      <vt:lpstr>Lato Black</vt:lpstr>
      <vt:lpstr>Office Theme</vt:lpstr>
      <vt:lpstr>Slide 1</vt:lpstr>
      <vt:lpstr>Slide 1</vt:lpstr>
      <vt:lpstr>Radford 1991-93</vt:lpstr>
      <vt:lpstr>Slide 9</vt:lpstr>
      <vt:lpstr>Total Rewards </vt:lpstr>
      <vt:lpstr>Slide 5</vt:lpstr>
      <vt:lpstr>Slide 3</vt:lpstr>
      <vt:lpstr>Slide 3</vt:lpstr>
      <vt:lpstr>Employee Benefits Overview </vt:lpstr>
      <vt:lpstr>Slide 12</vt:lpstr>
      <vt:lpstr>Slide 7</vt:lpstr>
      <vt:lpstr>Employee Wellness</vt:lpstr>
      <vt:lpstr>Slide 2</vt:lpstr>
      <vt:lpstr>Slide 9</vt:lpstr>
      <vt:lpstr>Slide 7</vt:lpstr>
      <vt:lpstr>Developing Your Professional Toolbox   Advice &amp; Lessons Learned </vt:lpstr>
      <vt:lpstr>Slide 6</vt:lpstr>
      <vt:lpstr>Slide 6</vt:lpstr>
      <vt:lpstr>Slide 6</vt:lpstr>
      <vt:lpstr>Slide 15</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2022-08-26T05:56:10Z</dcterms:created>
  <dcterms:modified xsi:type="dcterms:W3CDTF">2022-09-19T00:22:19Z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