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13"/>
  </p:notesMasterIdLst>
  <p:sldIdLst>
    <p:sldId id="256" r:id="rId2"/>
    <p:sldId id="594" r:id="rId3"/>
    <p:sldId id="596" r:id="rId4"/>
    <p:sldId id="598" r:id="rId5"/>
    <p:sldId id="597" r:id="rId6"/>
    <p:sldId id="599" r:id="rId7"/>
    <p:sldId id="600" r:id="rId8"/>
    <p:sldId id="601" r:id="rId9"/>
    <p:sldId id="602" r:id="rId10"/>
    <p:sldId id="603" r:id="rId11"/>
    <p:sldId id="60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3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FA81C-9EEE-4378-8115-286F2D81517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B67A59E-BAA5-46C0-AF80-9F784E388E12}">
      <dgm:prSet phldrT="[Text]" custT="1"/>
      <dgm:spPr>
        <a:solidFill>
          <a:srgbClr val="0188C8"/>
        </a:solidFill>
        <a:ln>
          <a:noFill/>
        </a:ln>
      </dgm:spPr>
      <dgm:t>
        <a:bodyPr/>
        <a:lstStyle/>
        <a:p>
          <a:pPr defTabSz="800100">
            <a:lnSpc>
              <a:spcPct val="90000"/>
            </a:lnSpc>
            <a:spcBef>
              <a:spcPct val="0"/>
            </a:spcBef>
            <a:spcAft>
              <a:spcPct val="35000"/>
            </a:spcAft>
          </a:pPr>
          <a:r>
            <a:rPr lang="en-US" sz="1800" b="1" dirty="0"/>
            <a:t>Strategy</a:t>
          </a:r>
        </a:p>
        <a:p>
          <a:pPr marL="0" marR="0" indent="0" defTabSz="914400" eaLnBrk="1" fontAlgn="auto" latinLnBrk="0" hangingPunct="1">
            <a:lnSpc>
              <a:spcPct val="100000"/>
            </a:lnSpc>
            <a:spcBef>
              <a:spcPts val="0"/>
            </a:spcBef>
            <a:spcAft>
              <a:spcPts val="0"/>
            </a:spcAft>
            <a:buClrTx/>
            <a:buSzTx/>
            <a:buFontTx/>
            <a:buNone/>
            <a:tabLst/>
            <a:defRPr/>
          </a:pPr>
          <a:r>
            <a:rPr lang="en-US" sz="1400" dirty="0"/>
            <a:t>Articulate Purpose</a:t>
          </a:r>
        </a:p>
      </dgm:t>
    </dgm:pt>
    <dgm:pt modelId="{4935DAE6-B3F3-42DA-984F-2C1A3DC94C8D}" type="parTrans" cxnId="{D6564F45-A9C3-4584-A65D-687072945E94}">
      <dgm:prSet/>
      <dgm:spPr/>
      <dgm:t>
        <a:bodyPr/>
        <a:lstStyle/>
        <a:p>
          <a:endParaRPr lang="en-US"/>
        </a:p>
      </dgm:t>
    </dgm:pt>
    <dgm:pt modelId="{9FA1528C-1A82-4C1B-BF42-8941C48D8976}" type="sibTrans" cxnId="{D6564F45-A9C3-4584-A65D-687072945E94}">
      <dgm:prSet/>
      <dgm:spPr>
        <a:solidFill>
          <a:srgbClr val="A6A6A6"/>
        </a:solidFill>
      </dgm:spPr>
      <dgm:t>
        <a:bodyPr/>
        <a:lstStyle/>
        <a:p>
          <a:endParaRPr lang="en-US" dirty="0"/>
        </a:p>
      </dgm:t>
    </dgm:pt>
    <dgm:pt modelId="{79B449FE-AD4D-4E58-AB15-24602370454D}">
      <dgm:prSet phldrT="[Text]" custT="1"/>
      <dgm:spPr>
        <a:solidFill>
          <a:srgbClr val="79B732"/>
        </a:solidFill>
        <a:ln>
          <a:noFill/>
        </a:ln>
      </dgm:spPr>
      <dgm:t>
        <a:bodyPr/>
        <a:lstStyle/>
        <a:p>
          <a:r>
            <a:rPr lang="en-US" sz="1800" b="1" dirty="0"/>
            <a:t>Insight</a:t>
          </a:r>
        </a:p>
        <a:p>
          <a:r>
            <a:rPr lang="en-US" sz="1400" dirty="0"/>
            <a:t>Collect Data, Share Results</a:t>
          </a:r>
        </a:p>
      </dgm:t>
    </dgm:pt>
    <dgm:pt modelId="{F0B6F302-1632-4D54-B198-DC0DC8FA6ABB}" type="parTrans" cxnId="{8EA4A0BE-DB82-434A-BB79-BF60CBEDDB9A}">
      <dgm:prSet/>
      <dgm:spPr/>
      <dgm:t>
        <a:bodyPr/>
        <a:lstStyle/>
        <a:p>
          <a:endParaRPr lang="en-US"/>
        </a:p>
      </dgm:t>
    </dgm:pt>
    <dgm:pt modelId="{644B522D-D474-41E5-B38D-2FCF7ADDE512}" type="sibTrans" cxnId="{8EA4A0BE-DB82-434A-BB79-BF60CBEDDB9A}">
      <dgm:prSet/>
      <dgm:spPr>
        <a:solidFill>
          <a:srgbClr val="A6A6A6"/>
        </a:solidFill>
      </dgm:spPr>
      <dgm:t>
        <a:bodyPr/>
        <a:lstStyle/>
        <a:p>
          <a:endParaRPr lang="en-US" dirty="0"/>
        </a:p>
      </dgm:t>
    </dgm:pt>
    <dgm:pt modelId="{377B07E0-D87F-4EC0-862C-3D65A3B99E16}">
      <dgm:prSet phldrT="[Text]" custT="1"/>
      <dgm:spPr>
        <a:solidFill>
          <a:srgbClr val="FF9900"/>
        </a:solidFill>
        <a:ln>
          <a:noFill/>
        </a:ln>
      </dgm:spPr>
      <dgm:t>
        <a:bodyPr/>
        <a:lstStyle/>
        <a:p>
          <a:r>
            <a:rPr lang="en-US" sz="1800" b="1" dirty="0"/>
            <a:t>Action</a:t>
          </a:r>
        </a:p>
        <a:p>
          <a:r>
            <a:rPr lang="en-US" sz="1400" dirty="0"/>
            <a:t>Create Change</a:t>
          </a:r>
        </a:p>
      </dgm:t>
    </dgm:pt>
    <dgm:pt modelId="{2BD4BF3D-7174-470D-A018-33E08E25FB48}" type="parTrans" cxnId="{FC300524-499B-43E1-91D5-33543A48191B}">
      <dgm:prSet/>
      <dgm:spPr/>
      <dgm:t>
        <a:bodyPr/>
        <a:lstStyle/>
        <a:p>
          <a:endParaRPr lang="en-US"/>
        </a:p>
      </dgm:t>
    </dgm:pt>
    <dgm:pt modelId="{99B864FB-B733-4BE4-B248-B0139F0A12FF}" type="sibTrans" cxnId="{FC300524-499B-43E1-91D5-33543A48191B}">
      <dgm:prSet/>
      <dgm:spPr>
        <a:solidFill>
          <a:srgbClr val="A6A6A6"/>
        </a:solidFill>
      </dgm:spPr>
      <dgm:t>
        <a:bodyPr/>
        <a:lstStyle/>
        <a:p>
          <a:endParaRPr lang="en-US" dirty="0"/>
        </a:p>
      </dgm:t>
    </dgm:pt>
    <dgm:pt modelId="{9881C16C-76CD-4277-96D3-7F1D4242CEDA}" type="pres">
      <dgm:prSet presAssocID="{9D5FA81C-9EEE-4378-8115-286F2D81517F}" presName="cycle" presStyleCnt="0">
        <dgm:presLayoutVars>
          <dgm:dir/>
          <dgm:resizeHandles val="exact"/>
        </dgm:presLayoutVars>
      </dgm:prSet>
      <dgm:spPr/>
    </dgm:pt>
    <dgm:pt modelId="{244C657B-6162-4568-B067-5B684F4EC4A7}" type="pres">
      <dgm:prSet presAssocID="{DB67A59E-BAA5-46C0-AF80-9F784E388E12}" presName="node" presStyleLbl="node1" presStyleIdx="0" presStyleCnt="3">
        <dgm:presLayoutVars>
          <dgm:bulletEnabled val="1"/>
        </dgm:presLayoutVars>
      </dgm:prSet>
      <dgm:spPr/>
    </dgm:pt>
    <dgm:pt modelId="{BA5C7098-E245-450A-B33B-58AD3B73D80A}" type="pres">
      <dgm:prSet presAssocID="{9FA1528C-1A82-4C1B-BF42-8941C48D8976}" presName="sibTrans" presStyleLbl="sibTrans2D1" presStyleIdx="0" presStyleCnt="3"/>
      <dgm:spPr/>
    </dgm:pt>
    <dgm:pt modelId="{A552A81F-4B0A-49F7-8425-DB45EB821BA3}" type="pres">
      <dgm:prSet presAssocID="{9FA1528C-1A82-4C1B-BF42-8941C48D8976}" presName="connectorText" presStyleLbl="sibTrans2D1" presStyleIdx="0" presStyleCnt="3"/>
      <dgm:spPr/>
    </dgm:pt>
    <dgm:pt modelId="{752181F1-D027-4A77-A62A-E89835C0448C}" type="pres">
      <dgm:prSet presAssocID="{79B449FE-AD4D-4E58-AB15-24602370454D}" presName="node" presStyleLbl="node1" presStyleIdx="1" presStyleCnt="3">
        <dgm:presLayoutVars>
          <dgm:bulletEnabled val="1"/>
        </dgm:presLayoutVars>
      </dgm:prSet>
      <dgm:spPr/>
    </dgm:pt>
    <dgm:pt modelId="{BAD4D02F-4505-4C62-B7EA-541A84770E03}" type="pres">
      <dgm:prSet presAssocID="{644B522D-D474-41E5-B38D-2FCF7ADDE512}" presName="sibTrans" presStyleLbl="sibTrans2D1" presStyleIdx="1" presStyleCnt="3"/>
      <dgm:spPr/>
    </dgm:pt>
    <dgm:pt modelId="{CB3447AA-16BB-455F-AF3D-136B3B89F472}" type="pres">
      <dgm:prSet presAssocID="{644B522D-D474-41E5-B38D-2FCF7ADDE512}" presName="connectorText" presStyleLbl="sibTrans2D1" presStyleIdx="1" presStyleCnt="3"/>
      <dgm:spPr/>
    </dgm:pt>
    <dgm:pt modelId="{A2DD784A-2E65-4B62-BD48-75FB8B6028CC}" type="pres">
      <dgm:prSet presAssocID="{377B07E0-D87F-4EC0-862C-3D65A3B99E16}" presName="node" presStyleLbl="node1" presStyleIdx="2" presStyleCnt="3">
        <dgm:presLayoutVars>
          <dgm:bulletEnabled val="1"/>
        </dgm:presLayoutVars>
      </dgm:prSet>
      <dgm:spPr/>
    </dgm:pt>
    <dgm:pt modelId="{BDFE9298-EC46-4814-840E-80A5734BB336}" type="pres">
      <dgm:prSet presAssocID="{99B864FB-B733-4BE4-B248-B0139F0A12FF}" presName="sibTrans" presStyleLbl="sibTrans2D1" presStyleIdx="2" presStyleCnt="3"/>
      <dgm:spPr/>
    </dgm:pt>
    <dgm:pt modelId="{ADD68BA1-B15E-4393-8418-DADCCF926BD8}" type="pres">
      <dgm:prSet presAssocID="{99B864FB-B733-4BE4-B248-B0139F0A12FF}" presName="connectorText" presStyleLbl="sibTrans2D1" presStyleIdx="2" presStyleCnt="3"/>
      <dgm:spPr/>
    </dgm:pt>
  </dgm:ptLst>
  <dgm:cxnLst>
    <dgm:cxn modelId="{FC300524-499B-43E1-91D5-33543A48191B}" srcId="{9D5FA81C-9EEE-4378-8115-286F2D81517F}" destId="{377B07E0-D87F-4EC0-862C-3D65A3B99E16}" srcOrd="2" destOrd="0" parTransId="{2BD4BF3D-7174-470D-A018-33E08E25FB48}" sibTransId="{99B864FB-B733-4BE4-B248-B0139F0A12FF}"/>
    <dgm:cxn modelId="{39744C3D-1675-9444-950F-61A42D2E9B08}" type="presOf" srcId="{79B449FE-AD4D-4E58-AB15-24602370454D}" destId="{752181F1-D027-4A77-A62A-E89835C0448C}" srcOrd="0" destOrd="0" presId="urn:microsoft.com/office/officeart/2005/8/layout/cycle2"/>
    <dgm:cxn modelId="{D6564F45-A9C3-4584-A65D-687072945E94}" srcId="{9D5FA81C-9EEE-4378-8115-286F2D81517F}" destId="{DB67A59E-BAA5-46C0-AF80-9F784E388E12}" srcOrd="0" destOrd="0" parTransId="{4935DAE6-B3F3-42DA-984F-2C1A3DC94C8D}" sibTransId="{9FA1528C-1A82-4C1B-BF42-8941C48D8976}"/>
    <dgm:cxn modelId="{28C92C4A-DC3B-EF4E-837A-013518F0F9A5}" type="presOf" srcId="{DB67A59E-BAA5-46C0-AF80-9F784E388E12}" destId="{244C657B-6162-4568-B067-5B684F4EC4A7}" srcOrd="0" destOrd="0" presId="urn:microsoft.com/office/officeart/2005/8/layout/cycle2"/>
    <dgm:cxn modelId="{CB306970-A8B2-404C-8607-08709B0E911B}" type="presOf" srcId="{99B864FB-B733-4BE4-B248-B0139F0A12FF}" destId="{BDFE9298-EC46-4814-840E-80A5734BB336}" srcOrd="0" destOrd="0" presId="urn:microsoft.com/office/officeart/2005/8/layout/cycle2"/>
    <dgm:cxn modelId="{28FEEB57-669F-F044-A76C-0137B4B9A9B1}" type="presOf" srcId="{377B07E0-D87F-4EC0-862C-3D65A3B99E16}" destId="{A2DD784A-2E65-4B62-BD48-75FB8B6028CC}" srcOrd="0" destOrd="0" presId="urn:microsoft.com/office/officeart/2005/8/layout/cycle2"/>
    <dgm:cxn modelId="{A2204A7C-C322-FD49-A4D2-C1DBF5D911BA}" type="presOf" srcId="{644B522D-D474-41E5-B38D-2FCF7ADDE512}" destId="{BAD4D02F-4505-4C62-B7EA-541A84770E03}" srcOrd="0" destOrd="0" presId="urn:microsoft.com/office/officeart/2005/8/layout/cycle2"/>
    <dgm:cxn modelId="{68C6C987-1FF6-4043-9B09-340CE28A0BA7}" type="presOf" srcId="{9D5FA81C-9EEE-4378-8115-286F2D81517F}" destId="{9881C16C-76CD-4277-96D3-7F1D4242CEDA}" srcOrd="0" destOrd="0" presId="urn:microsoft.com/office/officeart/2005/8/layout/cycle2"/>
    <dgm:cxn modelId="{E5A57FB6-F7F3-DE4A-B797-2AD73CBDD0FB}" type="presOf" srcId="{9FA1528C-1A82-4C1B-BF42-8941C48D8976}" destId="{A552A81F-4B0A-49F7-8425-DB45EB821BA3}" srcOrd="1" destOrd="0" presId="urn:microsoft.com/office/officeart/2005/8/layout/cycle2"/>
    <dgm:cxn modelId="{8EA4A0BE-DB82-434A-BB79-BF60CBEDDB9A}" srcId="{9D5FA81C-9EEE-4378-8115-286F2D81517F}" destId="{79B449FE-AD4D-4E58-AB15-24602370454D}" srcOrd="1" destOrd="0" parTransId="{F0B6F302-1632-4D54-B198-DC0DC8FA6ABB}" sibTransId="{644B522D-D474-41E5-B38D-2FCF7ADDE512}"/>
    <dgm:cxn modelId="{11451DE3-683B-5E48-89E2-8C3257CFF98E}" type="presOf" srcId="{99B864FB-B733-4BE4-B248-B0139F0A12FF}" destId="{ADD68BA1-B15E-4393-8418-DADCCF926BD8}" srcOrd="1" destOrd="0" presId="urn:microsoft.com/office/officeart/2005/8/layout/cycle2"/>
    <dgm:cxn modelId="{F64B7CEB-4DEA-2141-A582-4B21660CA051}" type="presOf" srcId="{644B522D-D474-41E5-B38D-2FCF7ADDE512}" destId="{CB3447AA-16BB-455F-AF3D-136B3B89F472}" srcOrd="1" destOrd="0" presId="urn:microsoft.com/office/officeart/2005/8/layout/cycle2"/>
    <dgm:cxn modelId="{A539FEF3-13E6-8C41-957A-AF3C2594E2D3}" type="presOf" srcId="{9FA1528C-1A82-4C1B-BF42-8941C48D8976}" destId="{BA5C7098-E245-450A-B33B-58AD3B73D80A}" srcOrd="0" destOrd="0" presId="urn:microsoft.com/office/officeart/2005/8/layout/cycle2"/>
    <dgm:cxn modelId="{1D8F5162-9D07-2E4F-8228-1E28A4D19B6C}" type="presParOf" srcId="{9881C16C-76CD-4277-96D3-7F1D4242CEDA}" destId="{244C657B-6162-4568-B067-5B684F4EC4A7}" srcOrd="0" destOrd="0" presId="urn:microsoft.com/office/officeart/2005/8/layout/cycle2"/>
    <dgm:cxn modelId="{C5FD3A1E-BC4B-6F43-A75E-8B46F3FA1C3A}" type="presParOf" srcId="{9881C16C-76CD-4277-96D3-7F1D4242CEDA}" destId="{BA5C7098-E245-450A-B33B-58AD3B73D80A}" srcOrd="1" destOrd="0" presId="urn:microsoft.com/office/officeart/2005/8/layout/cycle2"/>
    <dgm:cxn modelId="{681C0D99-6F98-FF42-ACFD-456C53421282}" type="presParOf" srcId="{BA5C7098-E245-450A-B33B-58AD3B73D80A}" destId="{A552A81F-4B0A-49F7-8425-DB45EB821BA3}" srcOrd="0" destOrd="0" presId="urn:microsoft.com/office/officeart/2005/8/layout/cycle2"/>
    <dgm:cxn modelId="{047C3502-F2B4-234C-B5EB-570D7E0D6FC0}" type="presParOf" srcId="{9881C16C-76CD-4277-96D3-7F1D4242CEDA}" destId="{752181F1-D027-4A77-A62A-E89835C0448C}" srcOrd="2" destOrd="0" presId="urn:microsoft.com/office/officeart/2005/8/layout/cycle2"/>
    <dgm:cxn modelId="{83E9C211-B6DF-944B-A17B-7236B1F51064}" type="presParOf" srcId="{9881C16C-76CD-4277-96D3-7F1D4242CEDA}" destId="{BAD4D02F-4505-4C62-B7EA-541A84770E03}" srcOrd="3" destOrd="0" presId="urn:microsoft.com/office/officeart/2005/8/layout/cycle2"/>
    <dgm:cxn modelId="{B0A3A179-8378-854B-A277-9239F029575F}" type="presParOf" srcId="{BAD4D02F-4505-4C62-B7EA-541A84770E03}" destId="{CB3447AA-16BB-455F-AF3D-136B3B89F472}" srcOrd="0" destOrd="0" presId="urn:microsoft.com/office/officeart/2005/8/layout/cycle2"/>
    <dgm:cxn modelId="{206CD436-5FDA-764C-9636-62825B0E1EFE}" type="presParOf" srcId="{9881C16C-76CD-4277-96D3-7F1D4242CEDA}" destId="{A2DD784A-2E65-4B62-BD48-75FB8B6028CC}" srcOrd="4" destOrd="0" presId="urn:microsoft.com/office/officeart/2005/8/layout/cycle2"/>
    <dgm:cxn modelId="{9CE30A18-EDC8-CE4E-B8B6-7F2565EA1A6E}" type="presParOf" srcId="{9881C16C-76CD-4277-96D3-7F1D4242CEDA}" destId="{BDFE9298-EC46-4814-840E-80A5734BB336}" srcOrd="5" destOrd="0" presId="urn:microsoft.com/office/officeart/2005/8/layout/cycle2"/>
    <dgm:cxn modelId="{F925F19D-2AB9-954E-A0D4-3E8DA5712152}" type="presParOf" srcId="{BDFE9298-EC46-4814-840E-80A5734BB336}" destId="{ADD68BA1-B15E-4393-8418-DADCCF926BD8}"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657B-6162-4568-B067-5B684F4EC4A7}">
      <dsp:nvSpPr>
        <dsp:cNvPr id="0" name=""/>
        <dsp:cNvSpPr/>
      </dsp:nvSpPr>
      <dsp:spPr>
        <a:xfrm>
          <a:off x="1108442" y="101097"/>
          <a:ext cx="1474318" cy="1474318"/>
        </a:xfrm>
        <a:prstGeom prst="ellipse">
          <a:avLst/>
        </a:prstGeom>
        <a:solidFill>
          <a:srgbClr val="0188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en-US" sz="1800" b="1" kern="1200" dirty="0"/>
            <a:t>Strategy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t>Articulate Purpose</a:t>
          </a:r>
        </a:p>
      </dsp:txBody>
      <dsp:txXfrm>
        <a:off x="1324351" y="317006"/>
        <a:ext cx="1042500" cy="1042500"/>
      </dsp:txXfrm>
    </dsp:sp>
    <dsp:sp modelId="{BA5C7098-E245-450A-B33B-58AD3B73D80A}">
      <dsp:nvSpPr>
        <dsp:cNvPr id="0" name=""/>
        <dsp:cNvSpPr/>
      </dsp:nvSpPr>
      <dsp:spPr>
        <a:xfrm rot="3600000">
          <a:off x="2197495" y="1539357"/>
          <a:ext cx="393053" cy="497582"/>
        </a:xfrm>
        <a:prstGeom prst="rightArrow">
          <a:avLst>
            <a:gd name="adj1" fmla="val 60000"/>
            <a:gd name="adj2" fmla="val 50000"/>
          </a:avLst>
        </a:prstGeom>
        <a:solidFill>
          <a:srgbClr val="A6A6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226974" y="1587814"/>
        <a:ext cx="275137" cy="298550"/>
      </dsp:txXfrm>
    </dsp:sp>
    <dsp:sp modelId="{752181F1-D027-4A77-A62A-E89835C0448C}">
      <dsp:nvSpPr>
        <dsp:cNvPr id="0" name=""/>
        <dsp:cNvSpPr/>
      </dsp:nvSpPr>
      <dsp:spPr>
        <a:xfrm>
          <a:off x="2216407" y="2020148"/>
          <a:ext cx="1474318" cy="1474318"/>
        </a:xfrm>
        <a:prstGeom prst="ellipse">
          <a:avLst/>
        </a:prstGeom>
        <a:solidFill>
          <a:srgbClr val="79B7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Insight</a:t>
          </a:r>
        </a:p>
        <a:p>
          <a:pPr marL="0" lvl="0" indent="0" algn="ctr" defTabSz="800100">
            <a:lnSpc>
              <a:spcPct val="90000"/>
            </a:lnSpc>
            <a:spcBef>
              <a:spcPct val="0"/>
            </a:spcBef>
            <a:spcAft>
              <a:spcPct val="35000"/>
            </a:spcAft>
            <a:buNone/>
          </a:pPr>
          <a:r>
            <a:rPr lang="en-US" sz="1400" kern="1200" dirty="0"/>
            <a:t>Collect Data, Share Results</a:t>
          </a:r>
        </a:p>
      </dsp:txBody>
      <dsp:txXfrm>
        <a:off x="2432316" y="2236057"/>
        <a:ext cx="1042500" cy="1042500"/>
      </dsp:txXfrm>
    </dsp:sp>
    <dsp:sp modelId="{BAD4D02F-4505-4C62-B7EA-541A84770E03}">
      <dsp:nvSpPr>
        <dsp:cNvPr id="0" name=""/>
        <dsp:cNvSpPr/>
      </dsp:nvSpPr>
      <dsp:spPr>
        <a:xfrm rot="10800000">
          <a:off x="1660199" y="2508516"/>
          <a:ext cx="393053" cy="497582"/>
        </a:xfrm>
        <a:prstGeom prst="rightArrow">
          <a:avLst>
            <a:gd name="adj1" fmla="val 60000"/>
            <a:gd name="adj2" fmla="val 50000"/>
          </a:avLst>
        </a:prstGeom>
        <a:solidFill>
          <a:srgbClr val="A6A6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1778115" y="2608032"/>
        <a:ext cx="275137" cy="298550"/>
      </dsp:txXfrm>
    </dsp:sp>
    <dsp:sp modelId="{A2DD784A-2E65-4B62-BD48-75FB8B6028CC}">
      <dsp:nvSpPr>
        <dsp:cNvPr id="0" name=""/>
        <dsp:cNvSpPr/>
      </dsp:nvSpPr>
      <dsp:spPr>
        <a:xfrm>
          <a:off x="477" y="2020148"/>
          <a:ext cx="1474318" cy="1474318"/>
        </a:xfrm>
        <a:prstGeom prst="ellipse">
          <a:avLst/>
        </a:prstGeom>
        <a:solidFill>
          <a:srgbClr val="FF99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Action</a:t>
          </a:r>
        </a:p>
        <a:p>
          <a:pPr marL="0" lvl="0" indent="0" algn="ctr" defTabSz="800100">
            <a:lnSpc>
              <a:spcPct val="90000"/>
            </a:lnSpc>
            <a:spcBef>
              <a:spcPct val="0"/>
            </a:spcBef>
            <a:spcAft>
              <a:spcPct val="35000"/>
            </a:spcAft>
            <a:buNone/>
          </a:pPr>
          <a:r>
            <a:rPr lang="en-US" sz="1400" kern="1200" dirty="0"/>
            <a:t>Create Change</a:t>
          </a:r>
        </a:p>
      </dsp:txBody>
      <dsp:txXfrm>
        <a:off x="216386" y="2236057"/>
        <a:ext cx="1042500" cy="1042500"/>
      </dsp:txXfrm>
    </dsp:sp>
    <dsp:sp modelId="{BDFE9298-EC46-4814-840E-80A5734BB336}">
      <dsp:nvSpPr>
        <dsp:cNvPr id="0" name=""/>
        <dsp:cNvSpPr/>
      </dsp:nvSpPr>
      <dsp:spPr>
        <a:xfrm rot="18000000">
          <a:off x="1089530" y="1558625"/>
          <a:ext cx="393053" cy="497582"/>
        </a:xfrm>
        <a:prstGeom prst="rightArrow">
          <a:avLst>
            <a:gd name="adj1" fmla="val 60000"/>
            <a:gd name="adj2" fmla="val 50000"/>
          </a:avLst>
        </a:prstGeom>
        <a:solidFill>
          <a:srgbClr val="A6A6A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1119009" y="1709200"/>
        <a:ext cx="275137" cy="2985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FA25-332E-4D43-BC0A-C61346589471}"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CA55C-837C-4433-8272-AEB8CAA10128}" type="slidenum">
              <a:rPr lang="en-US" smtClean="0"/>
              <a:t>‹#›</a:t>
            </a:fld>
            <a:endParaRPr lang="en-US"/>
          </a:p>
        </p:txBody>
      </p:sp>
    </p:spTree>
    <p:extLst>
      <p:ext uri="{BB962C8B-B14F-4D97-AF65-F5344CB8AC3E}">
        <p14:creationId xmlns:p14="http://schemas.microsoft.com/office/powerpoint/2010/main" val="215873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truly impactful diversity program starts from the top. It requires robust research and planful implementation from folks like everyone on the phone, but it begins with commitment from the very top. </a:t>
            </a:r>
          </a:p>
          <a:p>
            <a:endParaRPr lang="en-US" dirty="0"/>
          </a:p>
          <a:p>
            <a:r>
              <a:rPr lang="en-US" dirty="0"/>
              <a:t>In our experience, successful diversity programs begin with an explicit declaration from top leadership – a clear values based statement that diversity is important to the company, commitment to it continuing to be critical (not a short term business case, or quick HR initiative) . This drives home the point that diversity is important in all aspects of an organization, not just a check the box for the annual diversity report. </a:t>
            </a:r>
          </a:p>
          <a:p>
            <a:endParaRPr lang="en-US" dirty="0"/>
          </a:p>
          <a:p>
            <a:r>
              <a:rPr lang="en-US" dirty="0"/>
              <a:t>And since this is a critical goal for the business, there should be a robust measurement system that enables tracking and improvement at every stage. Specifically, we want to measure diversity at every stage of the employee lifecycle. I’m not talking complex predictive models here. Simple metrics on who you have at each stage of the employee lifecycle can give a lot of insight into where you face challenges in supporting a diverse workforce. A first step can be simply collecting ratios of diverse groups at each stage of the lifecycle – who applies for roles, interviews, accepts offers, and once hired, who is promoted, retained, and turns over. You can compare ratios across different kinds of diverse groups to see where there are big drop offs to understand or support in a more concentrated way. </a:t>
            </a:r>
          </a:p>
          <a:p>
            <a:endParaRPr lang="en-US" dirty="0"/>
          </a:p>
          <a:p>
            <a:endParaRPr lang="en-US" dirty="0"/>
          </a:p>
          <a:p>
            <a:r>
              <a:rPr lang="en-US" dirty="0"/>
              <a:t>A final piece on the prioritization of diversity is to make sure that topics of diversity and inclusion have a place on your regular employee opinion survey. Even if you have dedicated diversity measures that are separate, there are other reasons to include a few opinion items on the traditional survey. I’ll talk in a bit about special considerations around opinion items on diversity, but the point here is that of symbolism. By ensuring a place for topics of diversity and inclusion on your survey, it sends a message that these are important things for all employees to consider and work on. Scores aside, each time these items are on a survey, each employee gets the message that these are important to the company, and each group that gets a report has the score as a conversation started to review their own actions around diversity and inclusion, and how they can do their part. </a:t>
            </a:r>
          </a:p>
          <a:p>
            <a:endParaRPr lang="en-US" dirty="0"/>
          </a:p>
          <a:p>
            <a:r>
              <a:rPr lang="en-US" dirty="0"/>
              <a:t>These pieces aren’t sophisticated in terms of measurement strategy, but they are the foundational pieces you need to start from. The next stage is ensuring a cascade of the value and importance from the top, all the way down to the experience of a front line employee.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65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cascade from the top down will include various layers of management, as well as the systems and processes that impact each employee. The overall goal is to have diverse representation and inclusion of diverse people throughout the organization, so the next layer must be systems that attract, support and retain a diverse employee base. That’s where a lot of you on the phone come in. </a:t>
            </a:r>
          </a:p>
          <a:p>
            <a:endParaRPr lang="en-US" dirty="0"/>
          </a:p>
          <a:p>
            <a:r>
              <a:rPr lang="en-US" dirty="0"/>
              <a:t>The overarching point here is to take the data you have on diverse groups, and use it to drive program and system changes that support those groups. One of the biggest barriers we’ve seen to retaining a diverse employee base is when minority employees don’t have a venue to address unique barriers they face. If they face specific barriers and there isn’t anyone like them in the organization who has addressed the same issues, or even relate to the issue, the employee is unlikely to feel safe and included, be able to perform well, and ultimately stay in the role. A recent </a:t>
            </a:r>
            <a:r>
              <a:rPr lang="en-US" dirty="0" err="1"/>
              <a:t>mckinsey</a:t>
            </a:r>
            <a:r>
              <a:rPr lang="en-US" dirty="0"/>
              <a:t> study showed that women who were the only female in their workgroup were 50% more likely to quit than their non minority counterparts – so just being the only woman in the group alone makes them that much more likely to leave. You likely have data where you can triangulate minorities like this, and ensure that they have other ways to reach out and connect with peers in the organization. </a:t>
            </a:r>
          </a:p>
          <a:p>
            <a:endParaRPr lang="en-US" dirty="0"/>
          </a:p>
          <a:p>
            <a:r>
              <a:rPr lang="en-US" dirty="0"/>
              <a:t>This is a consideration that uses org level data, but maybe individual level action. This is common with diversity data and programs. One thing you can do when measuring diversity is be aware of minority segments in order to make sure you have appropriate support at individual and organizational levels. On an individual level, you want to make sure there are opportunities for mentorship  - whether from levels above, or peers. </a:t>
            </a:r>
            <a:r>
              <a:rPr lang="en-US" dirty="0" err="1"/>
              <a:t>Sertrice</a:t>
            </a:r>
            <a:r>
              <a:rPr lang="en-US" dirty="0"/>
              <a:t> will say more about this and different structures, but generally having these programs is going to support diverse employees, and also demonstrate your commitment to diversity to potential employees. </a:t>
            </a:r>
          </a:p>
          <a:p>
            <a:endParaRPr lang="en-US" dirty="0"/>
          </a:p>
          <a:p>
            <a:r>
              <a:rPr lang="en-US" dirty="0"/>
              <a:t>At a systemic level, you need policies and practices that support the unique needs of a diverse employee base. This includes a wide range of possibilities including structures of healthcare offerings, work scheduling options, job crafting, career path options and support. Data on usage of existing programs by employee segment can help you identify where there is room for opportunity .</a:t>
            </a:r>
          </a:p>
          <a:p>
            <a:endParaRPr lang="en-US" dirty="0"/>
          </a:p>
          <a:p>
            <a:r>
              <a:rPr lang="en-US" dirty="0"/>
              <a:t>Both of these are aimed directly at diverse populations. There is also a key aspect in addressing the rest of your organization, especially if there are faster shifts in the employee base. Your majority base employees may know that diversity is important, but may need training and guidance of their role. All employees are responsible for building an inclusive culture, Sertrice will say more about this, but my point is that you cant just talk to diverse employees about diversity – it requires support for the whole company. Data on groups where the employee base is changing quickly may help spot potential areas of friction, or those needing support more urgently.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truly impactful diversity program starts from the top. It requires robust research and planful implementation from folks like everyone on the phone, but it begins with commitment from the very top. </a:t>
            </a:r>
          </a:p>
          <a:p>
            <a:endParaRPr lang="en-US" dirty="0"/>
          </a:p>
          <a:p>
            <a:r>
              <a:rPr lang="en-US" dirty="0"/>
              <a:t>In our experience, successful diversity programs begin with an explicit declaration from top leadership – a clear values based statement that diversity is important to the company, commitment to it continuing to be critical (not a short term business case, or quick HR initiative) . This drives home the point that diversity is important in all aspects of an organization, not just a check the box for the annual diversity report. </a:t>
            </a:r>
          </a:p>
          <a:p>
            <a:endParaRPr lang="en-US" dirty="0"/>
          </a:p>
          <a:p>
            <a:r>
              <a:rPr lang="en-US" dirty="0"/>
              <a:t>And since this is a critical goal for the business, there should be a robust measurement system that enables tracking and improvement at every stage. Specifically, we want to measure diversity at every stage of the employee lifecycle. I’m not talking complex predictive models here. Simple metrics on who you have at each stage of the employee lifecycle can give a lot of insight into where you face challenges in supporting a diverse workforce. A first step can be simply collecting ratios of diverse groups at each stage of the lifecycle – who applies for roles, interviews, accepts offers, and once hired, who is promoted, retained, and turns over. You can compare ratios across different kinds of diverse groups to see where there are big drop offs to understand or support in a more concentrated way. </a:t>
            </a:r>
          </a:p>
          <a:p>
            <a:endParaRPr lang="en-US" dirty="0"/>
          </a:p>
          <a:p>
            <a:endParaRPr lang="en-US" dirty="0"/>
          </a:p>
          <a:p>
            <a:r>
              <a:rPr lang="en-US" dirty="0"/>
              <a:t>A final piece on the prioritization of diversity is to make sure that topics of diversity and inclusion have a place on your regular employee opinion survey. Even if you have dedicated diversity measures that are separate, there are other reasons to include a few opinion items on the traditional survey. I’ll talk in a bit about special considerations around opinion items on diversity, but the point here is that of symbolism. By ensuring a place for topics of diversity and inclusion on your survey, it sends a message that these are important things for all employees to consider and work on. Scores aside, each time these items are on a survey, each employee gets the message that these are important to the company, and each group that gets a report has the score as a conversation started to review their own actions around diversity and inclusion, and how they can do their part. </a:t>
            </a:r>
          </a:p>
          <a:p>
            <a:endParaRPr lang="en-US" dirty="0"/>
          </a:p>
          <a:p>
            <a:r>
              <a:rPr lang="en-US" dirty="0"/>
              <a:t>These pieces aren’t sophisticated in terms of measurement strategy, but they are the foundational pieces you need to start from. The next stage is ensuring a cascade of the value and importance from the top, all the way down to the experience of a front line employee.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09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cascade from the top down will include various layers of management, as well as the systems and processes that impact each employee. The overall goal is to have diverse representation and inclusion of diverse people throughout the organization, so the next layer must be systems that attract, support and retain a diverse employee base. That’s where a lot of you on the phone come in. </a:t>
            </a:r>
          </a:p>
          <a:p>
            <a:endParaRPr lang="en-US" dirty="0"/>
          </a:p>
          <a:p>
            <a:r>
              <a:rPr lang="en-US" dirty="0"/>
              <a:t>The overarching point here is to take the data you have on diverse groups, and use it to drive program and system changes that support those groups. One of the biggest barriers we’ve seen to retaining a diverse employee base is when minority employees don’t have a venue to address unique barriers they face. If they face specific barriers and there isn’t anyone like them in the organization who has addressed the same issues, or even relate to the issue, the employee is unlikely to feel safe and included, be able to perform well, and ultimately stay in the role. A recent </a:t>
            </a:r>
            <a:r>
              <a:rPr lang="en-US" dirty="0" err="1"/>
              <a:t>mckinsey</a:t>
            </a:r>
            <a:r>
              <a:rPr lang="en-US" dirty="0"/>
              <a:t> study showed that women who were the only female in their workgroup were 50% more likely to quit than their non minority counterparts – so just being the only woman in the group alone makes them that much more likely to leave. You likely have data where you can triangulate minorities like this, and ensure that they have other ways to reach out and connect with peers in the organization. </a:t>
            </a:r>
          </a:p>
          <a:p>
            <a:endParaRPr lang="en-US" dirty="0"/>
          </a:p>
          <a:p>
            <a:r>
              <a:rPr lang="en-US" dirty="0"/>
              <a:t>This is a consideration that uses org level data, but maybe individual level action. This is common with diversity data and programs. One thing you can do when measuring diversity is be aware of minority segments in order to make sure you have appropriate support at individual and organizational levels. On an individual level, you want to make sure there are opportunities for mentorship  - whether from levels above, or peers. </a:t>
            </a:r>
            <a:r>
              <a:rPr lang="en-US" dirty="0" err="1"/>
              <a:t>Sertrice</a:t>
            </a:r>
            <a:r>
              <a:rPr lang="en-US" dirty="0"/>
              <a:t> will say more about this and different structures, but generally having these programs is going to support diverse employees, and also demonstrate your commitment to diversity to potential employees. </a:t>
            </a:r>
          </a:p>
          <a:p>
            <a:endParaRPr lang="en-US" dirty="0"/>
          </a:p>
          <a:p>
            <a:r>
              <a:rPr lang="en-US" dirty="0"/>
              <a:t>At a systemic level, you need policies and practices that support the unique needs of a diverse employee base. This includes a wide range of possibilities including structures of healthcare offerings, work scheduling options, job crafting, career path options and support. Data on usage of existing programs by employee segment can help you identify where there is room for opportunity .</a:t>
            </a:r>
          </a:p>
          <a:p>
            <a:endParaRPr lang="en-US" dirty="0"/>
          </a:p>
          <a:p>
            <a:r>
              <a:rPr lang="en-US" dirty="0"/>
              <a:t>Both of these are aimed directly at diverse populations. There is also a key aspect in addressing the rest of your organization, especially if there are faster shifts in the employee base. Your majority base employees may know that diversity is important, but may need training and guidance of their role. All employees are responsible for building an inclusive culture, Sertrice will say more about this, but my point is that you cant just talk to diverse employees about diversity – it requires support for the whole company. Data on groups where the employee base is changing quickly may help spot potential areas of friction, or those needing support more urgently.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61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cascade from the top down will include various layers of management, as well as the systems and processes that impact each employee. The overall goal is to have diverse representation and inclusion of diverse people throughout the organization, so the next layer must be systems that attract, support and retain a diverse employee base. That’s where a lot of you on the phone come in. </a:t>
            </a:r>
          </a:p>
          <a:p>
            <a:endParaRPr lang="en-US" dirty="0"/>
          </a:p>
          <a:p>
            <a:r>
              <a:rPr lang="en-US" dirty="0"/>
              <a:t>The overarching point here is to take the data you have on diverse groups, and use it to drive program and system changes that support those groups. One of the biggest barriers we’ve seen to retaining a diverse employee base is when minority employees don’t have a venue to address unique barriers they face. If they face specific barriers and there isn’t anyone like them in the organization who has addressed the same issues, or even relate to the issue, the employee is unlikely to feel safe and included, be able to perform well, and ultimately stay in the role. A recent </a:t>
            </a:r>
            <a:r>
              <a:rPr lang="en-US" dirty="0" err="1"/>
              <a:t>mckinsey</a:t>
            </a:r>
            <a:r>
              <a:rPr lang="en-US" dirty="0"/>
              <a:t> study showed that women who were the only female in their workgroup were 50% more likely to quit than their non minority counterparts – so just being the only woman in the group alone makes them that much more likely to leave. You likely have data where you can triangulate minorities like this, and ensure that they have other ways to reach out and connect with peers in the organization. </a:t>
            </a:r>
          </a:p>
          <a:p>
            <a:endParaRPr lang="en-US" dirty="0"/>
          </a:p>
          <a:p>
            <a:r>
              <a:rPr lang="en-US" dirty="0"/>
              <a:t>This is a consideration that uses org level data, but maybe individual level action. This is common with diversity data and programs. One thing you can do when measuring diversity is be aware of minority segments in order to make sure you have appropriate support at individual and organizational levels. On an individual level, you want to make sure there are opportunities for mentorship  - whether from levels above, or peers. </a:t>
            </a:r>
            <a:r>
              <a:rPr lang="en-US" dirty="0" err="1"/>
              <a:t>Sertrice</a:t>
            </a:r>
            <a:r>
              <a:rPr lang="en-US" dirty="0"/>
              <a:t> will say more about this and different structures, but generally having these programs is going to support diverse employees, and also demonstrate your commitment to diversity to potential employees. </a:t>
            </a:r>
          </a:p>
          <a:p>
            <a:endParaRPr lang="en-US" dirty="0"/>
          </a:p>
          <a:p>
            <a:r>
              <a:rPr lang="en-US" dirty="0"/>
              <a:t>At a systemic level, you need policies and practices that support the unique needs of a diverse employee base. This includes a wide range of possibilities including structures of healthcare offerings, work scheduling options, job crafting, career path options and support. Data on usage of existing programs by employee segment can help you identify where there is room for opportunity .</a:t>
            </a:r>
          </a:p>
          <a:p>
            <a:endParaRPr lang="en-US" dirty="0"/>
          </a:p>
          <a:p>
            <a:r>
              <a:rPr lang="en-US" dirty="0"/>
              <a:t>Both of these are aimed directly at diverse populations. There is also a key aspect in addressing the rest of your organization, especially if there are faster shifts in the employee base. Your majority base employees may know that diversity is important, but may need training and guidance of their role. All employees are responsible for building an inclusive culture, Sertrice will say more about this, but my point is that you cant just talk to diverse employees about diversity – it requires support for the whole company. Data on groups where the employee base is changing quickly may help spot potential areas of friction, or those needing support more urgently.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7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truly impactful diversity program starts from the top. It requires robust research and planful implementation from folks like everyone on the phone, but it begins with commitment from the very top. </a:t>
            </a:r>
          </a:p>
          <a:p>
            <a:endParaRPr lang="en-US" dirty="0"/>
          </a:p>
          <a:p>
            <a:r>
              <a:rPr lang="en-US" dirty="0"/>
              <a:t>In our experience, successful diversity programs begin with an explicit declaration from top leadership – a clear values based statement that diversity is important to the company, commitment to it continuing to be critical (not a short term business case, or quick HR initiative) . This drives home the point that diversity is important in all aspects of an organization, not just a check the box for the annual diversity report. </a:t>
            </a:r>
          </a:p>
          <a:p>
            <a:endParaRPr lang="en-US" dirty="0"/>
          </a:p>
          <a:p>
            <a:r>
              <a:rPr lang="en-US" dirty="0"/>
              <a:t>And since this is a critical goal for the business, there should be a robust measurement system that enables tracking and improvement at every stage. Specifically, we want to measure diversity at every stage of the employee lifecycle. I’m not talking complex predictive models here. Simple metrics on who you have at each stage of the employee lifecycle can give a lot of insight into where you face challenges in supporting a diverse workforce. A first step can be simply collecting ratios of diverse groups at each stage of the lifecycle – who applies for roles, interviews, accepts offers, and once hired, who is promoted, retained, and turns over. You can compare ratios across different kinds of diverse groups to see where there are big drop offs to understand or support in a more concentrated way. </a:t>
            </a:r>
          </a:p>
          <a:p>
            <a:endParaRPr lang="en-US" dirty="0"/>
          </a:p>
          <a:p>
            <a:endParaRPr lang="en-US" dirty="0"/>
          </a:p>
          <a:p>
            <a:r>
              <a:rPr lang="en-US" dirty="0"/>
              <a:t>A final piece on the prioritization of diversity is to make sure that topics of diversity and inclusion have a place on your regular employee opinion survey. Even if you have dedicated diversity measures that are separate, there are other reasons to include a few opinion items on the traditional survey. I’ll talk in a bit about special considerations around opinion items on diversity, but the point here is that of symbolism. By ensuring a place for topics of diversity and inclusion on your survey, it sends a message that these are important things for all employees to consider and work on. Scores aside, each time these items are on a survey, each employee gets the message that these are important to the company, and each group that gets a report has the score as a conversation started to review their own actions around diversity and inclusion, and how they can do their part. </a:t>
            </a:r>
          </a:p>
          <a:p>
            <a:endParaRPr lang="en-US" dirty="0"/>
          </a:p>
          <a:p>
            <a:r>
              <a:rPr lang="en-US" dirty="0"/>
              <a:t>These pieces aren’t sophisticated in terms of measurement strategy, but they are the foundational pieces you need to start from. The next stage is ensuring a cascade of the value and importance from the top, all the way down to the experience of a front line employee.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06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cascade from the top down will include various layers of management, as well as the systems and processes that impact each employee. The overall goal is to have diverse representation and inclusion of diverse people throughout the organization, so the next layer must be systems that attract, support and retain a diverse employee base. That’s where a lot of you on the phone come in. </a:t>
            </a:r>
          </a:p>
          <a:p>
            <a:endParaRPr lang="en-US" dirty="0"/>
          </a:p>
          <a:p>
            <a:r>
              <a:rPr lang="en-US" dirty="0"/>
              <a:t>The overarching point here is to take the data you have on diverse groups, and use it to drive program and system changes that support those groups. One of the biggest barriers we’ve seen to retaining a diverse employee base is when minority employees don’t have a venue to address unique barriers they face. If they face specific barriers and there isn’t anyone like them in the organization who has addressed the same issues, or even relate to the issue, the employee is unlikely to feel safe and included, be able to perform well, and ultimately stay in the role. A recent </a:t>
            </a:r>
            <a:r>
              <a:rPr lang="en-US" dirty="0" err="1"/>
              <a:t>mckinsey</a:t>
            </a:r>
            <a:r>
              <a:rPr lang="en-US" dirty="0"/>
              <a:t> study showed that women who were the only female in their workgroup were 50% more likely to quit than their non minority counterparts – so just being the only woman in the group alone makes them that much more likely to leave. You likely have data where you can triangulate minorities like this, and ensure that they have other ways to reach out and connect with peers in the organization. </a:t>
            </a:r>
          </a:p>
          <a:p>
            <a:endParaRPr lang="en-US" dirty="0"/>
          </a:p>
          <a:p>
            <a:r>
              <a:rPr lang="en-US" dirty="0"/>
              <a:t>This is a consideration that uses org level data, but maybe individual level action. This is common with diversity data and programs. One thing you can do when measuring diversity is be aware of minority segments in order to make sure you have appropriate support at individual and organizational levels. On an individual level, you want to make sure there are opportunities for mentorship  - whether from levels above, or peers. </a:t>
            </a:r>
            <a:r>
              <a:rPr lang="en-US" dirty="0" err="1"/>
              <a:t>Sertrice</a:t>
            </a:r>
            <a:r>
              <a:rPr lang="en-US" dirty="0"/>
              <a:t> will say more about this and different structures, but generally having these programs is going to support diverse employees, and also demonstrate your commitment to diversity to potential employees. </a:t>
            </a:r>
          </a:p>
          <a:p>
            <a:endParaRPr lang="en-US" dirty="0"/>
          </a:p>
          <a:p>
            <a:r>
              <a:rPr lang="en-US" dirty="0"/>
              <a:t>At a systemic level, you need policies and practices that support the unique needs of a diverse employee base. This includes a wide range of possibilities including structures of healthcare offerings, work scheduling options, job crafting, career path options and support. Data on usage of existing programs by employee segment can help you identify where there is room for opportunity .</a:t>
            </a:r>
          </a:p>
          <a:p>
            <a:endParaRPr lang="en-US" dirty="0"/>
          </a:p>
          <a:p>
            <a:r>
              <a:rPr lang="en-US" dirty="0"/>
              <a:t>Both of these are aimed directly at diverse populations. There is also a key aspect in addressing the rest of your organization, especially if there are faster shifts in the employee base. Your majority base employees may know that diversity is important, but may need training and guidance of their role. All employees are responsible for building an inclusive culture, Sertrice will say more about this, but my point is that you cant just talk to diverse employees about diversity – it requires support for the whole company. Data on groups where the employee base is changing quickly may help spot potential areas of friction, or those needing support more urgently.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79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truly impactful diversity program starts from the top. It requires robust research and planful implementation from folks like everyone on the phone, but it begins with commitment from the very top. </a:t>
            </a:r>
          </a:p>
          <a:p>
            <a:endParaRPr lang="en-US" dirty="0"/>
          </a:p>
          <a:p>
            <a:r>
              <a:rPr lang="en-US" dirty="0"/>
              <a:t>In our experience, successful diversity programs begin with an explicit declaration from top leadership – a clear values based statement that diversity is important to the company, commitment to it continuing to be critical (not a short term business case, or quick HR initiative) . This drives home the point that diversity is important in all aspects of an organization, not just a check the box for the annual diversity report. </a:t>
            </a:r>
          </a:p>
          <a:p>
            <a:endParaRPr lang="en-US" dirty="0"/>
          </a:p>
          <a:p>
            <a:r>
              <a:rPr lang="en-US" dirty="0"/>
              <a:t>And since this is a critical goal for the business, there should be a robust measurement system that enables tracking and improvement at every stage. Specifically, we want to measure diversity at every stage of the employee lifecycle. I’m not talking complex predictive models here. Simple metrics on who you have at each stage of the employee lifecycle can give a lot of insight into where you face challenges in supporting a diverse workforce. A first step can be simply collecting ratios of diverse groups at each stage of the lifecycle – who applies for roles, interviews, accepts offers, and once hired, who is promoted, retained, and turns over. You can compare ratios across different kinds of diverse groups to see where there are big drop offs to understand or support in a more concentrated way. </a:t>
            </a:r>
          </a:p>
          <a:p>
            <a:endParaRPr lang="en-US" dirty="0"/>
          </a:p>
          <a:p>
            <a:endParaRPr lang="en-US" dirty="0"/>
          </a:p>
          <a:p>
            <a:r>
              <a:rPr lang="en-US" dirty="0"/>
              <a:t>A final piece on the prioritization of diversity is to make sure that topics of diversity and inclusion have a place on your regular employee opinion survey. Even if you have dedicated diversity measures that are separate, there are other reasons to include a few opinion items on the traditional survey. I’ll talk in a bit about special considerations around opinion items on diversity, but the point here is that of symbolism. By ensuring a place for topics of diversity and inclusion on your survey, it sends a message that these are important things for all employees to consider and work on. Scores aside, each time these items are on a survey, each employee gets the message that these are important to the company, and each group that gets a report has the score as a conversation started to review their own actions around diversity and inclusion, and how they can do their part. </a:t>
            </a:r>
          </a:p>
          <a:p>
            <a:endParaRPr lang="en-US" dirty="0"/>
          </a:p>
          <a:p>
            <a:r>
              <a:rPr lang="en-US" dirty="0"/>
              <a:t>These pieces aren’t sophisticated in terms of measurement strategy, but they are the foundational pieces you need to start from. The next stage is ensuring a cascade of the value and importance from the top, all the way down to the experience of a front line employee.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69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cascade from the top down will include various layers of management, as well as the systems and processes that impact each employee. The overall goal is to have diverse representation and inclusion of diverse people throughout the organization, so the next layer must be systems that attract, support and retain a diverse employee base. That’s where a lot of you on the phone come in. </a:t>
            </a:r>
          </a:p>
          <a:p>
            <a:endParaRPr lang="en-US" dirty="0"/>
          </a:p>
          <a:p>
            <a:r>
              <a:rPr lang="en-US" dirty="0"/>
              <a:t>The overarching point here is to take the data you have on diverse groups, and use it to drive program and system changes that support those groups. One of the biggest barriers we’ve seen to retaining a diverse employee base is when minority employees don’t have a venue to address unique barriers they face. If they face specific barriers and there isn’t anyone like them in the organization who has addressed the same issues, or even relate to the issue, the employee is unlikely to feel safe and included, be able to perform well, and ultimately stay in the role. A recent </a:t>
            </a:r>
            <a:r>
              <a:rPr lang="en-US" dirty="0" err="1"/>
              <a:t>mckinsey</a:t>
            </a:r>
            <a:r>
              <a:rPr lang="en-US" dirty="0"/>
              <a:t> study showed that women who were the only female in their workgroup were 50% more likely to quit than their non minority counterparts – so just being the only woman in the group alone makes them that much more likely to leave. You likely have data where you can triangulate minorities like this, and ensure that they have other ways to reach out and connect with peers in the organization. </a:t>
            </a:r>
          </a:p>
          <a:p>
            <a:endParaRPr lang="en-US" dirty="0"/>
          </a:p>
          <a:p>
            <a:r>
              <a:rPr lang="en-US" dirty="0"/>
              <a:t>This is a consideration that uses org level data, but maybe individual level action. This is common with diversity data and programs. One thing you can do when measuring diversity is be aware of minority segments in order to make sure you have appropriate support at individual and organizational levels. On an individual level, you want to make sure there are opportunities for mentorship  - whether from levels above, or peers. </a:t>
            </a:r>
            <a:r>
              <a:rPr lang="en-US" dirty="0" err="1"/>
              <a:t>Sertrice</a:t>
            </a:r>
            <a:r>
              <a:rPr lang="en-US" dirty="0"/>
              <a:t> will say more about this and different structures, but generally having these programs is going to support diverse employees, and also demonstrate your commitment to diversity to potential employees. </a:t>
            </a:r>
          </a:p>
          <a:p>
            <a:endParaRPr lang="en-US" dirty="0"/>
          </a:p>
          <a:p>
            <a:r>
              <a:rPr lang="en-US" dirty="0"/>
              <a:t>At a systemic level, you need policies and practices that support the unique needs of a diverse employee base. This includes a wide range of possibilities including structures of healthcare offerings, work scheduling options, job crafting, career path options and support. Data on usage of existing programs by employee segment can help you identify where there is room for opportunity .</a:t>
            </a:r>
          </a:p>
          <a:p>
            <a:endParaRPr lang="en-US" dirty="0"/>
          </a:p>
          <a:p>
            <a:r>
              <a:rPr lang="en-US" dirty="0"/>
              <a:t>Both of these are aimed directly at diverse populations. There is also a key aspect in addressing the rest of your organization, especially if there are faster shifts in the employee base. Your majority base employees may know that diversity is important, but may need training and guidance of their role. All employees are responsible for building an inclusive culture, Sertrice will say more about this, but my point is that you cant just talk to diverse employees about diversity – it requires support for the whole company. Data on groups where the employee base is changing quickly may help spot potential areas of friction, or those needing support more urgently.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31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truly impactful diversity program starts from the top. It requires robust research and planful implementation from folks like everyone on the phone, but it begins with commitment from the very top. </a:t>
            </a:r>
          </a:p>
          <a:p>
            <a:endParaRPr lang="en-US" dirty="0"/>
          </a:p>
          <a:p>
            <a:r>
              <a:rPr lang="en-US" dirty="0"/>
              <a:t>In our experience, successful diversity programs begin with an explicit declaration from top leadership – a clear values based statement that diversity is important to the company, commitment to it continuing to be critical (not a short term business case, or quick HR initiative) . This drives home the point that diversity is important in all aspects of an organization, not just a check the box for the annual diversity report. </a:t>
            </a:r>
          </a:p>
          <a:p>
            <a:endParaRPr lang="en-US" dirty="0"/>
          </a:p>
          <a:p>
            <a:r>
              <a:rPr lang="en-US" dirty="0"/>
              <a:t>And since this is a critical goal for the business, there should be a robust measurement system that enables tracking and improvement at every stage. Specifically, we want to measure diversity at every stage of the employee lifecycle. I’m not talking complex predictive models here. Simple metrics on who you have at each stage of the employee lifecycle can give a lot of insight into where you face challenges in supporting a diverse workforce. A first step can be simply collecting ratios of diverse groups at each stage of the lifecycle – who applies for roles, interviews, accepts offers, and once hired, who is promoted, retained, and turns over. You can compare ratios across different kinds of diverse groups to see where there are big drop offs to understand or support in a more concentrated way. </a:t>
            </a:r>
          </a:p>
          <a:p>
            <a:endParaRPr lang="en-US" dirty="0"/>
          </a:p>
          <a:p>
            <a:endParaRPr lang="en-US" dirty="0"/>
          </a:p>
          <a:p>
            <a:r>
              <a:rPr lang="en-US" dirty="0"/>
              <a:t>A final piece on the prioritization of diversity is to make sure that topics of diversity and inclusion have a place on your regular employee opinion survey. Even if you have dedicated diversity measures that are separate, there are other reasons to include a few opinion items on the traditional survey. I’ll talk in a bit about special considerations around opinion items on diversity, but the point here is that of symbolism. By ensuring a place for topics of diversity and inclusion on your survey, it sends a message that these are important things for all employees to consider and work on. Scores aside, each time these items are on a survey, each employee gets the message that these are important to the company, and each group that gets a report has the score as a conversation started to review their own actions around diversity and inclusion, and how they can do their part. </a:t>
            </a:r>
          </a:p>
          <a:p>
            <a:endParaRPr lang="en-US" dirty="0"/>
          </a:p>
          <a:p>
            <a:r>
              <a:rPr lang="en-US" dirty="0"/>
              <a:t>These pieces aren’t sophisticated in terms of measurement strategy, but they are the foundational pieces you need to start from. The next stage is ensuring a cascade of the value and importance from the top, all the way down to the experience of a front line employee.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F12A2-9E29-4AF6-B73C-FDC99B93B3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00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4D35-BB76-4328-8461-1037E1598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F8F58-6C03-484F-A123-B63B86A36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2D7922-C53D-4241-96C2-237EB207B193}"/>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9384166F-2BF7-40D7-B173-E3F36791F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6E42-D2EB-40E2-B8CD-9997ED1AA042}"/>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74681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4EC1-8970-43FA-9C2A-AE07E7D095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3D63C7-BE1C-4ADF-ABC2-471A3716E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913E8-DECB-4B96-A2FD-2628A69B9F70}"/>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0C141389-4827-46E0-9703-1FF70BF0F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DF055-76F4-4D70-AE13-342472811BC7}"/>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148986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C064A-8A7D-4239-A8E9-E49DD676F8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20DFE7-1E6A-47CD-A201-5D2A4D92F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80173-16B7-492D-B60F-8C26BCC68866}"/>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D48E2D39-DB7D-47DF-9786-8E6D46BFB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4E01E-D8D8-491F-BD64-E281C582ABAF}"/>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103809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without Body">
    <p:spTree>
      <p:nvGrpSpPr>
        <p:cNvPr id="1" name=""/>
        <p:cNvGrpSpPr/>
        <p:nvPr/>
      </p:nvGrpSpPr>
      <p:grpSpPr>
        <a:xfrm>
          <a:off x="0" y="0"/>
          <a:ext cx="0" cy="0"/>
          <a:chOff x="0" y="0"/>
          <a:chExt cx="0" cy="0"/>
        </a:xfrm>
      </p:grpSpPr>
      <p:sp>
        <p:nvSpPr>
          <p:cNvPr id="16" name="Text Placeholder 2"/>
          <p:cNvSpPr>
            <a:spLocks noGrp="1"/>
          </p:cNvSpPr>
          <p:nvPr>
            <p:ph type="body" sz="quarter" idx="13" hasCustomPrompt="1"/>
          </p:nvPr>
        </p:nvSpPr>
        <p:spPr>
          <a:xfrm>
            <a:off x="354477" y="314977"/>
            <a:ext cx="11437473" cy="406400"/>
          </a:xfrm>
          <a:prstGeom prst="rect">
            <a:avLst/>
          </a:prstGeom>
        </p:spPr>
        <p:txBody>
          <a:bodyPr>
            <a:noAutofit/>
          </a:bodyPr>
          <a:lstStyle>
            <a:lvl1pPr marL="0" indent="0">
              <a:buNone/>
              <a:defRPr sz="3200" b="1" baseline="0">
                <a:solidFill>
                  <a:srgbClr val="5B5B5B"/>
                </a:solidFill>
                <a:latin typeface="+mj-lt"/>
                <a:ea typeface="Verdana" panose="020B0604030504040204" pitchFamily="34" charset="0"/>
                <a:cs typeface="Verdana" panose="020B0604030504040204" pitchFamily="34" charset="0"/>
              </a:defRPr>
            </a:lvl1pPr>
          </a:lstStyle>
          <a:p>
            <a:pPr lvl="0"/>
            <a:r>
              <a:rPr lang="en-US" dirty="0"/>
              <a:t>Title Here</a:t>
            </a:r>
          </a:p>
        </p:txBody>
      </p:sp>
      <p:sp>
        <p:nvSpPr>
          <p:cNvPr id="22" name="Shape 46"/>
          <p:cNvSpPr>
            <a:spLocks noGrp="1"/>
          </p:cNvSpPr>
          <p:nvPr>
            <p:ph type="sldNum" sz="quarter" idx="2"/>
          </p:nvPr>
        </p:nvSpPr>
        <p:spPr>
          <a:xfrm>
            <a:off x="11486854" y="6599864"/>
            <a:ext cx="333008" cy="215900"/>
          </a:xfrm>
          <a:prstGeom prst="rect">
            <a:avLst/>
          </a:prstGeom>
        </p:spPr>
        <p:txBody>
          <a:bodyPr/>
          <a:lstStyle>
            <a:lvl1pPr>
              <a:tabLst>
                <a:tab pos="914400" algn="l"/>
              </a:tabLst>
              <a:defRPr sz="900" kern="1200">
                <a:solidFill>
                  <a:srgbClr val="8397A2"/>
                </a:solidFill>
                <a:latin typeface="+mj-lt"/>
                <a:ea typeface="+mn-ea"/>
                <a:cs typeface="+mn-cs"/>
              </a:defRPr>
            </a:lvl1pPr>
          </a:lstStyle>
          <a:p>
            <a:fld id="{86CB4B4D-7CA3-9044-876B-883B54F8677D}" type="slidenum">
              <a:rPr lang="en-US" smtClean="0"/>
              <a:pPr/>
              <a:t>‹#›</a:t>
            </a:fld>
            <a:endParaRPr lang="en-US" dirty="0"/>
          </a:p>
        </p:txBody>
      </p:sp>
      <p:sp>
        <p:nvSpPr>
          <p:cNvPr id="7" name="Shape 46">
            <a:extLst>
              <a:ext uri="{FF2B5EF4-FFF2-40B4-BE49-F238E27FC236}">
                <a16:creationId xmlns:a16="http://schemas.microsoft.com/office/drawing/2014/main" id="{2737068C-0131-4EE6-BBD2-6B542FABB8DE}"/>
              </a:ext>
            </a:extLst>
          </p:cNvPr>
          <p:cNvSpPr txBox="1">
            <a:spLocks/>
          </p:cNvSpPr>
          <p:nvPr userDrawn="1"/>
        </p:nvSpPr>
        <p:spPr>
          <a:xfrm>
            <a:off x="508573" y="6594396"/>
            <a:ext cx="2617620" cy="202019"/>
          </a:xfrm>
          <a:prstGeom prst="rect">
            <a:avLst/>
          </a:prstGeom>
        </p:spPr>
        <p:txBody>
          <a:bodyPr/>
          <a:lstStyle>
            <a:defPPr>
              <a:defRPr lang="en-US"/>
            </a:defPPr>
            <a:lvl1pPr marL="0" algn="l" defTabSz="914400" rtl="0" eaLnBrk="1" latinLnBrk="0" hangingPunct="1">
              <a:tabLst>
                <a:tab pos="914400" algn="l"/>
              </a:tabLst>
              <a:defRPr sz="900" kern="1200">
                <a:solidFill>
                  <a:srgbClr val="8397A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5A5A5"/>
                </a:solidFill>
              </a:rPr>
              <a:t>OrgVitality Confidential</a:t>
            </a:r>
          </a:p>
        </p:txBody>
      </p:sp>
      <p:pic>
        <p:nvPicPr>
          <p:cNvPr id="8" name="Picture 7" descr="A close up of a logo&#10;&#10;Description generated with very high confidence">
            <a:extLst>
              <a:ext uri="{FF2B5EF4-FFF2-40B4-BE49-F238E27FC236}">
                <a16:creationId xmlns:a16="http://schemas.microsoft.com/office/drawing/2014/main" id="{B754B9F1-2B6F-40E0-902B-778AA3DA9B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681" b="20635"/>
          <a:stretch/>
        </p:blipFill>
        <p:spPr>
          <a:xfrm>
            <a:off x="98998" y="6568996"/>
            <a:ext cx="400050" cy="246768"/>
          </a:xfrm>
          <a:prstGeom prst="rect">
            <a:avLst/>
          </a:prstGeom>
        </p:spPr>
      </p:pic>
    </p:spTree>
    <p:extLst>
      <p:ext uri="{BB962C8B-B14F-4D97-AF65-F5344CB8AC3E}">
        <p14:creationId xmlns:p14="http://schemas.microsoft.com/office/powerpoint/2010/main" val="128324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Shape 46"/>
          <p:cNvSpPr>
            <a:spLocks noGrp="1"/>
          </p:cNvSpPr>
          <p:nvPr>
            <p:ph type="sldNum" sz="quarter" idx="2"/>
          </p:nvPr>
        </p:nvSpPr>
        <p:spPr>
          <a:xfrm>
            <a:off x="11486854" y="6599864"/>
            <a:ext cx="333008" cy="215900"/>
          </a:xfrm>
          <a:prstGeom prst="rect">
            <a:avLst/>
          </a:prstGeom>
        </p:spPr>
        <p:txBody>
          <a:bodyPr/>
          <a:lstStyle>
            <a:lvl1pPr>
              <a:tabLst>
                <a:tab pos="914400" algn="l"/>
              </a:tabLst>
              <a:defRPr sz="900" kern="1200">
                <a:solidFill>
                  <a:srgbClr val="8397A2"/>
                </a:solidFill>
                <a:latin typeface="+mj-lt"/>
                <a:ea typeface="+mn-ea"/>
                <a:cs typeface="+mn-cs"/>
              </a:defRPr>
            </a:lvl1pPr>
          </a:lstStyle>
          <a:p>
            <a:fld id="{86CB4B4D-7CA3-9044-876B-883B54F8677D}" type="slidenum">
              <a:rPr lang="en-US" smtClean="0"/>
              <a:pPr/>
              <a:t>‹#›</a:t>
            </a:fld>
            <a:endParaRPr lang="en-US" dirty="0"/>
          </a:p>
        </p:txBody>
      </p:sp>
      <p:sp>
        <p:nvSpPr>
          <p:cNvPr id="4" name="Shape 46">
            <a:extLst>
              <a:ext uri="{FF2B5EF4-FFF2-40B4-BE49-F238E27FC236}">
                <a16:creationId xmlns:a16="http://schemas.microsoft.com/office/drawing/2014/main" id="{0475C766-EE80-4659-BCCD-D40A80A63EB4}"/>
              </a:ext>
            </a:extLst>
          </p:cNvPr>
          <p:cNvSpPr txBox="1">
            <a:spLocks/>
          </p:cNvSpPr>
          <p:nvPr userDrawn="1"/>
        </p:nvSpPr>
        <p:spPr>
          <a:xfrm>
            <a:off x="508573" y="6594396"/>
            <a:ext cx="2617620" cy="202019"/>
          </a:xfrm>
          <a:prstGeom prst="rect">
            <a:avLst/>
          </a:prstGeom>
        </p:spPr>
        <p:txBody>
          <a:bodyPr/>
          <a:lstStyle>
            <a:defPPr>
              <a:defRPr lang="en-US"/>
            </a:defPPr>
            <a:lvl1pPr marL="0" algn="l" defTabSz="914400" rtl="0" eaLnBrk="1" latinLnBrk="0" hangingPunct="1">
              <a:tabLst>
                <a:tab pos="914400" algn="l"/>
              </a:tabLst>
              <a:defRPr sz="900" kern="1200">
                <a:solidFill>
                  <a:srgbClr val="8397A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5A5A5"/>
                </a:solidFill>
              </a:rPr>
              <a:t>OrgVitality Confidential</a:t>
            </a:r>
          </a:p>
        </p:txBody>
      </p:sp>
      <p:pic>
        <p:nvPicPr>
          <p:cNvPr id="5" name="Picture 4" descr="A close up of a logo&#10;&#10;Description generated with very high confidence">
            <a:extLst>
              <a:ext uri="{FF2B5EF4-FFF2-40B4-BE49-F238E27FC236}">
                <a16:creationId xmlns:a16="http://schemas.microsoft.com/office/drawing/2014/main" id="{6F33052D-984D-40BB-B600-EEA949B2C3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681" b="20635"/>
          <a:stretch/>
        </p:blipFill>
        <p:spPr>
          <a:xfrm>
            <a:off x="98998" y="6568996"/>
            <a:ext cx="400050" cy="246768"/>
          </a:xfrm>
          <a:prstGeom prst="rect">
            <a:avLst/>
          </a:prstGeom>
        </p:spPr>
      </p:pic>
    </p:spTree>
    <p:extLst>
      <p:ext uri="{BB962C8B-B14F-4D97-AF65-F5344CB8AC3E}">
        <p14:creationId xmlns:p14="http://schemas.microsoft.com/office/powerpoint/2010/main" val="140966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C014-EB69-402E-B256-092E664F8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E3308-ADC1-4554-B479-10761B347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C329E-1B5D-4CA2-857F-3AF5C1E66D81}"/>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0D9272EB-D303-4475-A994-062C4329B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F1D9E-0F22-42A7-8242-9BC731C758EE}"/>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39704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F0BA-7561-44BA-B3AE-B05DC6A84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3C11D-FA2C-47D3-9AC3-504FF5631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6EBD9-4F6D-4AA7-B19C-7F60DA3BA294}"/>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426230B5-AF35-4FFC-BFE1-2E69CE022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D0824-EA69-4F85-8D65-D7C9A35F8902}"/>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344481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C886-9D3A-488E-9415-603848561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893B8-6A03-4CA8-966A-5856E000A0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E10D07-1B36-4482-99A1-DD669219A1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4C90C-0C95-4E5F-9ED8-FBCAB41F19FD}"/>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6" name="Footer Placeholder 5">
            <a:extLst>
              <a:ext uri="{FF2B5EF4-FFF2-40B4-BE49-F238E27FC236}">
                <a16:creationId xmlns:a16="http://schemas.microsoft.com/office/drawing/2014/main" id="{D4FDE473-F83A-44FE-93EB-113AB4834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AB8B9-BB4C-4C32-B1F0-1177321A9694}"/>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315631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A052-86A3-4FD4-A733-A154001A78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6D0C94-E15A-4690-A045-C5C06A72D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76FB78-0CD2-4707-8248-D692723B7D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9FD8AE-49EC-4966-9ACE-CA8EF73C9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F0BA1-C17D-4534-9262-BD39DEBA7F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CE781A-8CAE-4F4A-B351-1D3B033CF104}"/>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8" name="Footer Placeholder 7">
            <a:extLst>
              <a:ext uri="{FF2B5EF4-FFF2-40B4-BE49-F238E27FC236}">
                <a16:creationId xmlns:a16="http://schemas.microsoft.com/office/drawing/2014/main" id="{C31E1B86-CD94-475E-A6BA-AE6C7053BD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ED564-288B-48F6-8CEA-E42CEC264036}"/>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152179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9493-E289-4316-A22B-CDB2356C0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E5DFC2-B66C-4A60-8356-09AF2B8A5BE9}"/>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4" name="Footer Placeholder 3">
            <a:extLst>
              <a:ext uri="{FF2B5EF4-FFF2-40B4-BE49-F238E27FC236}">
                <a16:creationId xmlns:a16="http://schemas.microsoft.com/office/drawing/2014/main" id="{B9FB52B8-7F22-4B0B-845F-3473E27BC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4EA03D-3E12-4A28-96E0-71FF2E5D9BCF}"/>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284588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6F822-9D23-4941-BF8A-024F8A2FDD55}"/>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3" name="Footer Placeholder 2">
            <a:extLst>
              <a:ext uri="{FF2B5EF4-FFF2-40B4-BE49-F238E27FC236}">
                <a16:creationId xmlns:a16="http://schemas.microsoft.com/office/drawing/2014/main" id="{BA9B64F5-E892-440B-BFCE-DBEBA37E3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720AF-D514-45B3-982C-83B8AF5F1B05}"/>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205600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F6C0-3DE4-47F4-BE5B-0F16FCCDF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3E08F8-24F1-46A4-B16D-10F94FC3A5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8AF32-6E8C-4A08-9E4F-D9187932E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DF873-DF96-4B64-B4A2-AF8913057763}"/>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6" name="Footer Placeholder 5">
            <a:extLst>
              <a:ext uri="{FF2B5EF4-FFF2-40B4-BE49-F238E27FC236}">
                <a16:creationId xmlns:a16="http://schemas.microsoft.com/office/drawing/2014/main" id="{1F985D4F-573F-482C-B1F7-F26D07033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64342-C0A4-4020-9429-50345565759A}"/>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202003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EAAC-CC70-47E4-805A-253780053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0BD39-D93B-413D-9D3D-FB1419EBC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2A861B-F585-4DEA-8A2A-FAD17C8B6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4C217-10D1-4260-BBFF-4D6805679143}"/>
              </a:ext>
            </a:extLst>
          </p:cNvPr>
          <p:cNvSpPr>
            <a:spLocks noGrp="1"/>
          </p:cNvSpPr>
          <p:nvPr>
            <p:ph type="dt" sz="half" idx="10"/>
          </p:nvPr>
        </p:nvSpPr>
        <p:spPr/>
        <p:txBody>
          <a:bodyPr/>
          <a:lstStyle/>
          <a:p>
            <a:fld id="{21CFB5C5-691E-4AFD-9515-FAED5F6B5064}" type="datetimeFigureOut">
              <a:rPr lang="en-US" smtClean="0"/>
              <a:t>3/23/2020</a:t>
            </a:fld>
            <a:endParaRPr lang="en-US"/>
          </a:p>
        </p:txBody>
      </p:sp>
      <p:sp>
        <p:nvSpPr>
          <p:cNvPr id="6" name="Footer Placeholder 5">
            <a:extLst>
              <a:ext uri="{FF2B5EF4-FFF2-40B4-BE49-F238E27FC236}">
                <a16:creationId xmlns:a16="http://schemas.microsoft.com/office/drawing/2014/main" id="{922FE5EA-3500-4F4D-AA9C-5116F5A04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54CD83-01CB-4C7F-9C55-522273355B99}"/>
              </a:ext>
            </a:extLst>
          </p:cNvPr>
          <p:cNvSpPr>
            <a:spLocks noGrp="1"/>
          </p:cNvSpPr>
          <p:nvPr>
            <p:ph type="sldNum" sz="quarter" idx="12"/>
          </p:nvPr>
        </p:nvSpPr>
        <p:spPr/>
        <p:txBody>
          <a:bodyPr/>
          <a:lstStyle/>
          <a:p>
            <a:fld id="{C685F4D2-4385-461F-B8D7-74D55767AD2E}" type="slidenum">
              <a:rPr lang="en-US" smtClean="0"/>
              <a:t>‹#›</a:t>
            </a:fld>
            <a:endParaRPr lang="en-US"/>
          </a:p>
        </p:txBody>
      </p:sp>
    </p:spTree>
    <p:extLst>
      <p:ext uri="{BB962C8B-B14F-4D97-AF65-F5344CB8AC3E}">
        <p14:creationId xmlns:p14="http://schemas.microsoft.com/office/powerpoint/2010/main" val="27213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78907-FFA2-4EA3-A05A-91CAD283D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B22A25-3E64-4242-A985-4057414AF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6AA92-4372-46CF-8063-83CE6A95A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FB5C5-691E-4AFD-9515-FAED5F6B5064}" type="datetimeFigureOut">
              <a:rPr lang="en-US" smtClean="0"/>
              <a:t>3/23/2020</a:t>
            </a:fld>
            <a:endParaRPr lang="en-US"/>
          </a:p>
        </p:txBody>
      </p:sp>
      <p:sp>
        <p:nvSpPr>
          <p:cNvPr id="5" name="Footer Placeholder 4">
            <a:extLst>
              <a:ext uri="{FF2B5EF4-FFF2-40B4-BE49-F238E27FC236}">
                <a16:creationId xmlns:a16="http://schemas.microsoft.com/office/drawing/2014/main" id="{1C8AEC40-4130-4C80-815B-9F75D6F2C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9B5B88-FF22-437F-8A5F-FDE72358E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5F4D2-4385-461F-B8D7-74D55767AD2E}" type="slidenum">
              <a:rPr lang="en-US" smtClean="0"/>
              <a:t>‹#›</a:t>
            </a:fld>
            <a:endParaRPr lang="en-US"/>
          </a:p>
        </p:txBody>
      </p:sp>
    </p:spTree>
    <p:extLst>
      <p:ext uri="{BB962C8B-B14F-4D97-AF65-F5344CB8AC3E}">
        <p14:creationId xmlns:p14="http://schemas.microsoft.com/office/powerpoint/2010/main" val="126065338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rpt.orgvitality.com/OVExper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6455-D7EE-48E9-BA35-9FD449E82088}"/>
              </a:ext>
            </a:extLst>
          </p:cNvPr>
          <p:cNvSpPr>
            <a:spLocks noGrp="1"/>
          </p:cNvSpPr>
          <p:nvPr>
            <p:ph type="ctrTitle"/>
          </p:nvPr>
        </p:nvSpPr>
        <p:spPr/>
        <p:txBody>
          <a:bodyPr/>
          <a:lstStyle/>
          <a:p>
            <a:r>
              <a:rPr lang="en-US" dirty="0"/>
              <a:t>Greetings IO Fans!</a:t>
            </a:r>
          </a:p>
        </p:txBody>
      </p:sp>
      <p:sp>
        <p:nvSpPr>
          <p:cNvPr id="3" name="Subtitle 2">
            <a:extLst>
              <a:ext uri="{FF2B5EF4-FFF2-40B4-BE49-F238E27FC236}">
                <a16:creationId xmlns:a16="http://schemas.microsoft.com/office/drawing/2014/main" id="{DBC7CDFA-B810-4933-8A50-FF802CF1C979}"/>
              </a:ext>
            </a:extLst>
          </p:cNvPr>
          <p:cNvSpPr>
            <a:spLocks noGrp="1"/>
          </p:cNvSpPr>
          <p:nvPr>
            <p:ph type="subTitle" idx="1"/>
          </p:nvPr>
        </p:nvSpPr>
        <p:spPr/>
        <p:txBody>
          <a:bodyPr/>
          <a:lstStyle/>
          <a:p>
            <a:r>
              <a:rPr lang="en-US" dirty="0"/>
              <a:t>Sertrice Grice Radford University Presentation</a:t>
            </a:r>
          </a:p>
        </p:txBody>
      </p:sp>
      <p:pic>
        <p:nvPicPr>
          <p:cNvPr id="4" name="Picture 3">
            <a:extLst>
              <a:ext uri="{FF2B5EF4-FFF2-40B4-BE49-F238E27FC236}">
                <a16:creationId xmlns:a16="http://schemas.microsoft.com/office/drawing/2014/main" id="{111E7BB7-E302-4E89-9ECB-A21F6F3C6B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4952" y="5504943"/>
            <a:ext cx="2882096" cy="641295"/>
          </a:xfrm>
          <a:prstGeom prst="rect">
            <a:avLst/>
          </a:prstGeom>
        </p:spPr>
      </p:pic>
    </p:spTree>
    <p:extLst>
      <p:ext uri="{BB962C8B-B14F-4D97-AF65-F5344CB8AC3E}">
        <p14:creationId xmlns:p14="http://schemas.microsoft.com/office/powerpoint/2010/main" val="28637873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05248"/>
            <a:ext cx="10125973" cy="1109089"/>
          </a:xfrm>
        </p:spPr>
        <p:txBody>
          <a:bodyPr vert="horz" lIns="91440" tIns="45720" rIns="91440" bIns="45720" rtlCol="0">
            <a:noAutofit/>
          </a:bodyPr>
          <a:lstStyle/>
          <a:p>
            <a:r>
              <a:rPr lang="en-US" sz="4800" b="0" u="sng" dirty="0">
                <a:solidFill>
                  <a:srgbClr val="79B732"/>
                </a:solidFill>
                <a:latin typeface="Arial" charset="0"/>
                <a:cs typeface="Arial" charset="0"/>
              </a:rPr>
              <a:t>Lessons Learned</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10</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AEA62667-DA9A-4168-AC63-CC525166B98F}"/>
              </a:ext>
            </a:extLst>
          </p:cNvPr>
          <p:cNvPicPr>
            <a:picLocks noChangeAspect="1"/>
          </p:cNvPicPr>
          <p:nvPr/>
        </p:nvPicPr>
        <p:blipFill>
          <a:blip r:embed="rId3"/>
          <a:srcRect r="35090" b="34374"/>
          <a:stretch>
            <a:fillRect/>
          </a:stretch>
        </p:blipFill>
        <p:spPr>
          <a:xfrm>
            <a:off x="9437107" y="4127160"/>
            <a:ext cx="2769809" cy="2792045"/>
          </a:xfrm>
          <a:prstGeom prst="rect">
            <a:avLst/>
          </a:prstGeom>
          <a:ln w="12700">
            <a:miter lim="400000"/>
          </a:ln>
        </p:spPr>
      </p:pic>
      <p:sp>
        <p:nvSpPr>
          <p:cNvPr id="12" name="Content Placeholder 2">
            <a:extLst>
              <a:ext uri="{FF2B5EF4-FFF2-40B4-BE49-F238E27FC236}">
                <a16:creationId xmlns:a16="http://schemas.microsoft.com/office/drawing/2014/main" id="{3BAF331F-929F-4F1E-9B04-6A3113C47D8B}"/>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8" name="Content Placeholder 3">
            <a:extLst>
              <a:ext uri="{FF2B5EF4-FFF2-40B4-BE49-F238E27FC236}">
                <a16:creationId xmlns:a16="http://schemas.microsoft.com/office/drawing/2014/main" id="{E1D7D88E-6A4F-4051-ACE6-FB02AF037725}"/>
              </a:ext>
            </a:extLst>
          </p:cNvPr>
          <p:cNvSpPr txBox="1">
            <a:spLocks/>
          </p:cNvSpPr>
          <p:nvPr/>
        </p:nvSpPr>
        <p:spPr>
          <a:xfrm>
            <a:off x="838200" y="836540"/>
            <a:ext cx="11437937" cy="5471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sz="2400" dirty="0"/>
          </a:p>
          <a:p>
            <a:pPr marL="457200" indent="-457200">
              <a:spcBef>
                <a:spcPts val="1200"/>
              </a:spcBef>
            </a:pPr>
            <a:r>
              <a:rPr lang="en-US" dirty="0">
                <a:cs typeface="Times New Roman" panose="02020603050405020304" pitchFamily="18" charset="0"/>
              </a:rPr>
              <a:t>Don’t be afraid to put yourself out there!</a:t>
            </a:r>
          </a:p>
          <a:p>
            <a:pPr marL="457200" indent="-457200">
              <a:spcBef>
                <a:spcPts val="1200"/>
              </a:spcBef>
            </a:pPr>
            <a:r>
              <a:rPr lang="en-US" dirty="0">
                <a:cs typeface="Times New Roman" panose="02020603050405020304" pitchFamily="18" charset="0"/>
              </a:rPr>
              <a:t>Find connections to the IO community</a:t>
            </a:r>
          </a:p>
          <a:p>
            <a:pPr marL="457200" indent="-457200">
              <a:spcBef>
                <a:spcPts val="1200"/>
              </a:spcBef>
            </a:pPr>
            <a:r>
              <a:rPr lang="en-US" dirty="0">
                <a:cs typeface="Times New Roman" panose="02020603050405020304" pitchFamily="18" charset="0"/>
              </a:rPr>
              <a:t>Be willing to start small</a:t>
            </a:r>
          </a:p>
          <a:p>
            <a:pPr marL="457200" indent="-457200">
              <a:spcBef>
                <a:spcPts val="1200"/>
              </a:spcBef>
            </a:pPr>
            <a:r>
              <a:rPr lang="en-US" dirty="0">
                <a:cs typeface="Times New Roman" panose="02020603050405020304" pitchFamily="18" charset="0"/>
              </a:rPr>
              <a:t>Soak up knowledge from those more experienced</a:t>
            </a:r>
          </a:p>
          <a:p>
            <a:pPr marL="457200" indent="-457200">
              <a:spcBef>
                <a:spcPts val="1200"/>
              </a:spcBef>
            </a:pPr>
            <a:r>
              <a:rPr lang="en-US" dirty="0">
                <a:cs typeface="Times New Roman" panose="02020603050405020304" pitchFamily="18" charset="0"/>
              </a:rPr>
              <a:t>Sounds cheesy but, believe in yourself!</a:t>
            </a:r>
          </a:p>
          <a:p>
            <a:pPr marL="457200" indent="-457200">
              <a:spcBef>
                <a:spcPts val="1200"/>
              </a:spcBef>
            </a:pPr>
            <a:r>
              <a:rPr lang="en-US" dirty="0">
                <a:cs typeface="Times New Roman" panose="02020603050405020304" pitchFamily="18" charset="0"/>
              </a:rPr>
              <a:t>Connect with people</a:t>
            </a:r>
          </a:p>
          <a:p>
            <a:pPr lvl="1">
              <a:spcBef>
                <a:spcPts val="1200"/>
              </a:spcBef>
            </a:pPr>
            <a:endParaRPr lang="en-US" sz="1600" i="1" dirty="0">
              <a:cs typeface="Times New Roman" panose="02020603050405020304" pitchFamily="18" charset="0"/>
            </a:endParaRPr>
          </a:p>
          <a:p>
            <a:endParaRPr lang="en-US" sz="2400" dirty="0"/>
          </a:p>
        </p:txBody>
      </p:sp>
    </p:spTree>
    <p:extLst>
      <p:ext uri="{BB962C8B-B14F-4D97-AF65-F5344CB8AC3E}">
        <p14:creationId xmlns:p14="http://schemas.microsoft.com/office/powerpoint/2010/main" val="278313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74176" y="2865145"/>
            <a:ext cx="4243647" cy="1109089"/>
          </a:xfrm>
        </p:spPr>
        <p:txBody>
          <a:bodyPr/>
          <a:lstStyle/>
          <a:p>
            <a:r>
              <a:rPr lang="en-US" sz="4800" b="0" u="sng" dirty="0">
                <a:solidFill>
                  <a:srgbClr val="79B732"/>
                </a:solidFill>
                <a:latin typeface="Arial" charset="0"/>
                <a:ea typeface="Arial" charset="0"/>
                <a:cs typeface="Arial" charset="0"/>
              </a:rPr>
              <a:t>Questions? </a:t>
            </a:r>
            <a:r>
              <a:rPr lang="en-US" sz="4800" b="0" u="sng" dirty="0">
                <a:solidFill>
                  <a:srgbClr val="79B732"/>
                </a:solidFill>
                <a:latin typeface="Arial" charset="0"/>
                <a:ea typeface="Arial" charset="0"/>
                <a:cs typeface="Arial" charset="0"/>
                <a:sym typeface="Wingdings" panose="05000000000000000000" pitchFamily="2" charset="2"/>
              </a:rPr>
              <a:t></a:t>
            </a:r>
            <a:endParaRPr lang="en-US" sz="4800" b="0" u="sng" dirty="0">
              <a:solidFill>
                <a:srgbClr val="79B732"/>
              </a:solidFill>
              <a:latin typeface="Arial" charset="0"/>
              <a:ea typeface="Arial" charset="0"/>
              <a:cs typeface="Arial" charset="0"/>
            </a:endParaRP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11</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25F875B2-1ACE-400D-A007-1004B013A648}"/>
              </a:ext>
            </a:extLst>
          </p:cNvPr>
          <p:cNvPicPr>
            <a:picLocks noChangeAspect="1"/>
          </p:cNvPicPr>
          <p:nvPr/>
        </p:nvPicPr>
        <p:blipFill>
          <a:blip r:embed="rId3"/>
          <a:srcRect r="37813" b="32360"/>
          <a:stretch>
            <a:fillRect/>
          </a:stretch>
        </p:blipFill>
        <p:spPr>
          <a:xfrm>
            <a:off x="9553862" y="3996573"/>
            <a:ext cx="2653617" cy="2877735"/>
          </a:xfrm>
          <a:prstGeom prst="rect">
            <a:avLst/>
          </a:prstGeom>
          <a:ln w="12700">
            <a:miter lim="400000"/>
          </a:ln>
        </p:spPr>
      </p:pic>
      <p:sp>
        <p:nvSpPr>
          <p:cNvPr id="10" name="Content Placeholder 2">
            <a:extLst>
              <a:ext uri="{FF2B5EF4-FFF2-40B4-BE49-F238E27FC236}">
                <a16:creationId xmlns:a16="http://schemas.microsoft.com/office/drawing/2014/main" id="{6A3850C5-2B7F-404D-BEBD-665D41E79ED9}"/>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Tree>
    <p:extLst>
      <p:ext uri="{BB962C8B-B14F-4D97-AF65-F5344CB8AC3E}">
        <p14:creationId xmlns:p14="http://schemas.microsoft.com/office/powerpoint/2010/main" val="215774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23246"/>
            <a:ext cx="10125973" cy="1109089"/>
          </a:xfrm>
        </p:spPr>
        <p:txBody>
          <a:bodyPr vert="horz" lIns="91440" tIns="45720" rIns="91440" bIns="45720" rtlCol="0">
            <a:noAutofit/>
          </a:bodyPr>
          <a:lstStyle/>
          <a:p>
            <a:r>
              <a:rPr lang="en-US" sz="4800" b="0" u="sng" dirty="0">
                <a:solidFill>
                  <a:srgbClr val="79B732"/>
                </a:solidFill>
                <a:latin typeface="Arial" charset="0"/>
                <a:cs typeface="Arial" charset="0"/>
              </a:rPr>
              <a:t>A little about me…</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2</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AEA62667-DA9A-4168-AC63-CC525166B98F}"/>
              </a:ext>
            </a:extLst>
          </p:cNvPr>
          <p:cNvPicPr>
            <a:picLocks noChangeAspect="1"/>
          </p:cNvPicPr>
          <p:nvPr/>
        </p:nvPicPr>
        <p:blipFill>
          <a:blip r:embed="rId3"/>
          <a:srcRect r="35090" b="34374"/>
          <a:stretch>
            <a:fillRect/>
          </a:stretch>
        </p:blipFill>
        <p:spPr>
          <a:xfrm>
            <a:off x="9437107" y="4127160"/>
            <a:ext cx="2769809" cy="2792045"/>
          </a:xfrm>
          <a:prstGeom prst="rect">
            <a:avLst/>
          </a:prstGeom>
          <a:ln w="12700">
            <a:miter lim="400000"/>
          </a:ln>
        </p:spPr>
      </p:pic>
      <p:pic>
        <p:nvPicPr>
          <p:cNvPr id="8" name="Picture 7">
            <a:extLst>
              <a:ext uri="{FF2B5EF4-FFF2-40B4-BE49-F238E27FC236}">
                <a16:creationId xmlns:a16="http://schemas.microsoft.com/office/drawing/2014/main" id="{08D5ECC0-494D-47A8-91AF-B40867C6649E}"/>
              </a:ext>
            </a:extLst>
          </p:cNvPr>
          <p:cNvPicPr>
            <a:picLocks/>
          </p:cNvPicPr>
          <p:nvPr/>
        </p:nvPicPr>
        <p:blipFill rotWithShape="1">
          <a:blip r:embed="rId4">
            <a:extLst>
              <a:ext uri="{28A0092B-C50C-407E-A947-70E740481C1C}">
                <a14:useLocalDpi xmlns:a14="http://schemas.microsoft.com/office/drawing/2010/main" val="0"/>
              </a:ext>
            </a:extLst>
          </a:blip>
          <a:srcRect l="-1034" t="754" r="1034" b="-754"/>
          <a:stretch/>
        </p:blipFill>
        <p:spPr>
          <a:xfrm>
            <a:off x="8957191" y="290203"/>
            <a:ext cx="2337564" cy="3550276"/>
          </a:xfrm>
          <a:prstGeom prst="roundRect">
            <a:avLst>
              <a:gd name="adj" fmla="val 9220"/>
            </a:avLst>
          </a:prstGeom>
          <a:noFill/>
          <a:ln>
            <a:noFill/>
          </a:ln>
        </p:spPr>
      </p:pic>
      <p:sp>
        <p:nvSpPr>
          <p:cNvPr id="12" name="Content Placeholder 2">
            <a:extLst>
              <a:ext uri="{FF2B5EF4-FFF2-40B4-BE49-F238E27FC236}">
                <a16:creationId xmlns:a16="http://schemas.microsoft.com/office/drawing/2014/main" id="{3BAF331F-929F-4F1E-9B04-6A3113C47D8B}"/>
              </a:ext>
            </a:extLst>
          </p:cNvPr>
          <p:cNvSpPr txBox="1">
            <a:spLocks/>
          </p:cNvSpPr>
          <p:nvPr/>
        </p:nvSpPr>
        <p:spPr>
          <a:xfrm>
            <a:off x="99517" y="1217697"/>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dirty="0"/>
              <a:t>BS in Psychology from Emporia State University, KS 2015</a:t>
            </a:r>
          </a:p>
          <a:p>
            <a:pPr marL="800100" lvl="1" indent="-342900" algn="l">
              <a:buFont typeface="Wingdings" panose="05000000000000000000" pitchFamily="2" charset="2"/>
              <a:buChar char="§"/>
            </a:pPr>
            <a:r>
              <a:rPr lang="en-US" dirty="0"/>
              <a:t>Minor in Sociology and Management</a:t>
            </a:r>
          </a:p>
          <a:p>
            <a:pPr marL="342900" indent="-342900" algn="l">
              <a:buFont typeface="Wingdings" panose="05000000000000000000" pitchFamily="2" charset="2"/>
              <a:buChar char="§"/>
            </a:pPr>
            <a:r>
              <a:rPr lang="en-US" dirty="0"/>
              <a:t>Radford class of 2017</a:t>
            </a:r>
          </a:p>
          <a:p>
            <a:pPr marL="342900" indent="-342900" algn="l">
              <a:buFont typeface="Wingdings" panose="05000000000000000000" pitchFamily="2" charset="2"/>
              <a:buChar char="§"/>
            </a:pPr>
            <a:r>
              <a:rPr lang="en-US" dirty="0"/>
              <a:t>Consultant/Project Manager at OrgVitality</a:t>
            </a:r>
          </a:p>
          <a:p>
            <a:pPr marL="342900" indent="-342900" algn="l">
              <a:buFont typeface="Wingdings" panose="05000000000000000000" pitchFamily="2" charset="2"/>
              <a:buChar char="§"/>
            </a:pPr>
            <a:r>
              <a:rPr lang="en-US" dirty="0"/>
              <a:t>Moving to Los Angeles </a:t>
            </a:r>
          </a:p>
        </p:txBody>
      </p:sp>
      <p:pic>
        <p:nvPicPr>
          <p:cNvPr id="13" name="Picture 2" descr="Image result for emporia state university">
            <a:extLst>
              <a:ext uri="{FF2B5EF4-FFF2-40B4-BE49-F238E27FC236}">
                <a16:creationId xmlns:a16="http://schemas.microsoft.com/office/drawing/2014/main" id="{02429B45-C45B-4D5D-B928-989F95684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59" y="5147460"/>
            <a:ext cx="1404172" cy="1404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radford university">
            <a:extLst>
              <a:ext uri="{FF2B5EF4-FFF2-40B4-BE49-F238E27FC236}">
                <a16:creationId xmlns:a16="http://schemas.microsoft.com/office/drawing/2014/main" id="{F27EBD8D-A870-426E-B4FE-0D9F598B1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1329" y="5176732"/>
            <a:ext cx="1524109" cy="13456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3C1907E-B9ED-45EE-AC0C-E80A4FDA42F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71633" y="5504943"/>
            <a:ext cx="2882096" cy="641295"/>
          </a:xfrm>
          <a:prstGeom prst="rect">
            <a:avLst/>
          </a:prstGeom>
        </p:spPr>
      </p:pic>
      <p:cxnSp>
        <p:nvCxnSpPr>
          <p:cNvPr id="17" name="Straight Arrow Connector 16">
            <a:extLst>
              <a:ext uri="{FF2B5EF4-FFF2-40B4-BE49-F238E27FC236}">
                <a16:creationId xmlns:a16="http://schemas.microsoft.com/office/drawing/2014/main" id="{6A50503A-1889-41A5-9F98-F23DEA6554C0}"/>
              </a:ext>
            </a:extLst>
          </p:cNvPr>
          <p:cNvCxnSpPr/>
          <p:nvPr/>
        </p:nvCxnSpPr>
        <p:spPr>
          <a:xfrm>
            <a:off x="1847959" y="5830176"/>
            <a:ext cx="69809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067327E-9A8C-439E-9E2D-7D3FEF19EA38}"/>
              </a:ext>
            </a:extLst>
          </p:cNvPr>
          <p:cNvCxnSpPr/>
          <p:nvPr/>
        </p:nvCxnSpPr>
        <p:spPr>
          <a:xfrm>
            <a:off x="4481761" y="5830176"/>
            <a:ext cx="69809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49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83237"/>
            <a:ext cx="10125973" cy="1109089"/>
          </a:xfrm>
        </p:spPr>
        <p:txBody>
          <a:bodyPr vert="horz" lIns="91440" tIns="45720" rIns="91440" bIns="45720" rtlCol="0">
            <a:noAutofit/>
          </a:bodyPr>
          <a:lstStyle/>
          <a:p>
            <a:r>
              <a:rPr lang="en-US" sz="4800" b="0" u="sng" dirty="0">
                <a:solidFill>
                  <a:srgbClr val="79B732"/>
                </a:solidFill>
                <a:latin typeface="Arial" charset="0"/>
                <a:cs typeface="Arial" charset="0"/>
              </a:rPr>
              <a:t>About our clients…</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3</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sp>
        <p:nvSpPr>
          <p:cNvPr id="12" name="Content Placeholder 2">
            <a:extLst>
              <a:ext uri="{FF2B5EF4-FFF2-40B4-BE49-F238E27FC236}">
                <a16:creationId xmlns:a16="http://schemas.microsoft.com/office/drawing/2014/main" id="{3BAF331F-929F-4F1E-9B04-6A3113C47D8B}"/>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15" name="Rectangle 14">
            <a:extLst>
              <a:ext uri="{FF2B5EF4-FFF2-40B4-BE49-F238E27FC236}">
                <a16:creationId xmlns:a16="http://schemas.microsoft.com/office/drawing/2014/main" id="{3D43306C-59B2-4D60-9339-9A2D31CA50CE}"/>
              </a:ext>
            </a:extLst>
          </p:cNvPr>
          <p:cNvSpPr/>
          <p:nvPr/>
        </p:nvSpPr>
        <p:spPr>
          <a:xfrm>
            <a:off x="0" y="1609611"/>
            <a:ext cx="3893045" cy="3139321"/>
          </a:xfrm>
          <a:prstGeom prst="rect">
            <a:avLst/>
          </a:prstGeom>
        </p:spPr>
        <p:txBody>
          <a:bodyPr wrap="square">
            <a:spAutoFit/>
          </a:bodyPr>
          <a:lstStyle/>
          <a:p>
            <a:pPr algn="ctr">
              <a:spcAft>
                <a:spcPts val="1200"/>
              </a:spcAft>
              <a:buClr>
                <a:srgbClr val="FF9900"/>
              </a:buClr>
              <a:buNone/>
            </a:pPr>
            <a:r>
              <a:rPr lang="en-US" sz="2000" i="1" dirty="0">
                <a:latin typeface="+mj-lt"/>
              </a:rPr>
              <a:t>Staff have worked with: </a:t>
            </a:r>
          </a:p>
          <a:p>
            <a:pPr algn="ctr">
              <a:spcAft>
                <a:spcPts val="1200"/>
              </a:spcAft>
              <a:buClr>
                <a:srgbClr val="FF9900"/>
              </a:buClr>
              <a:buNone/>
            </a:pPr>
            <a:r>
              <a:rPr lang="en-US" sz="2800" dirty="0">
                <a:solidFill>
                  <a:srgbClr val="0070C0"/>
                </a:solidFill>
                <a:latin typeface="+mj-lt"/>
              </a:rPr>
              <a:t>42</a:t>
            </a:r>
            <a:r>
              <a:rPr lang="en-US" sz="2000" dirty="0">
                <a:latin typeface="+mj-lt"/>
              </a:rPr>
              <a:t> of the Fortune 100 </a:t>
            </a:r>
          </a:p>
          <a:p>
            <a:pPr algn="ctr">
              <a:spcAft>
                <a:spcPts val="1200"/>
              </a:spcAft>
              <a:buClr>
                <a:srgbClr val="FF9900"/>
              </a:buClr>
              <a:buNone/>
            </a:pPr>
            <a:r>
              <a:rPr lang="en-US" sz="2800" dirty="0">
                <a:solidFill>
                  <a:srgbClr val="0070C0"/>
                </a:solidFill>
                <a:latin typeface="+mj-lt"/>
              </a:rPr>
              <a:t>89</a:t>
            </a:r>
            <a:r>
              <a:rPr lang="en-US" sz="2000" dirty="0">
                <a:latin typeface="+mj-lt"/>
              </a:rPr>
              <a:t> of the Fortune 500</a:t>
            </a:r>
          </a:p>
          <a:p>
            <a:pPr algn="ctr">
              <a:spcAft>
                <a:spcPts val="1200"/>
              </a:spcAft>
              <a:buClr>
                <a:srgbClr val="FF9900"/>
              </a:buClr>
              <a:buNone/>
            </a:pPr>
            <a:r>
              <a:rPr lang="en-US" sz="2800" dirty="0">
                <a:solidFill>
                  <a:srgbClr val="0070C0"/>
                </a:solidFill>
                <a:latin typeface="+mj-lt"/>
              </a:rPr>
              <a:t>11</a:t>
            </a:r>
            <a:r>
              <a:rPr lang="en-US" sz="2000" dirty="0">
                <a:latin typeface="+mj-lt"/>
              </a:rPr>
              <a:t> Best Places to Work winners</a:t>
            </a:r>
          </a:p>
          <a:p>
            <a:pPr algn="ctr">
              <a:spcAft>
                <a:spcPts val="1200"/>
              </a:spcAft>
              <a:buClr>
                <a:srgbClr val="FF9900"/>
              </a:buClr>
              <a:buNone/>
            </a:pPr>
            <a:r>
              <a:rPr lang="en-US" sz="2800" dirty="0">
                <a:solidFill>
                  <a:srgbClr val="0070C0"/>
                </a:solidFill>
                <a:latin typeface="+mj-lt"/>
              </a:rPr>
              <a:t>Numerous</a:t>
            </a:r>
            <a:r>
              <a:rPr lang="en-US" sz="2000" dirty="0">
                <a:latin typeface="+mj-lt"/>
              </a:rPr>
              <a:t> non-profits</a:t>
            </a:r>
          </a:p>
          <a:p>
            <a:pPr algn="ctr">
              <a:spcAft>
                <a:spcPts val="1200"/>
              </a:spcAft>
              <a:buClr>
                <a:srgbClr val="FF9900"/>
              </a:buClr>
              <a:buNone/>
            </a:pPr>
            <a:endParaRPr lang="en-US" sz="1600" i="1" dirty="0">
              <a:latin typeface="+mj-lt"/>
            </a:endParaRPr>
          </a:p>
        </p:txBody>
      </p:sp>
      <p:sp>
        <p:nvSpPr>
          <p:cNvPr id="19" name="Rectangle 18">
            <a:extLst>
              <a:ext uri="{FF2B5EF4-FFF2-40B4-BE49-F238E27FC236}">
                <a16:creationId xmlns:a16="http://schemas.microsoft.com/office/drawing/2014/main" id="{2E2FE641-C7D5-4E9A-BB32-F6706AF54485}"/>
              </a:ext>
            </a:extLst>
          </p:cNvPr>
          <p:cNvSpPr/>
          <p:nvPr/>
        </p:nvSpPr>
        <p:spPr>
          <a:xfrm>
            <a:off x="3893045" y="1605784"/>
            <a:ext cx="4471517" cy="3477875"/>
          </a:xfrm>
          <a:prstGeom prst="rect">
            <a:avLst/>
          </a:prstGeom>
        </p:spPr>
        <p:txBody>
          <a:bodyPr wrap="square">
            <a:spAutoFit/>
          </a:bodyPr>
          <a:lstStyle/>
          <a:p>
            <a:pPr algn="ctr">
              <a:spcAft>
                <a:spcPts val="1200"/>
              </a:spcAft>
              <a:buClr>
                <a:srgbClr val="FF9900"/>
              </a:buClr>
              <a:buNone/>
            </a:pPr>
            <a:r>
              <a:rPr lang="en-US" sz="2000" i="1" dirty="0">
                <a:latin typeface="+mj-lt"/>
              </a:rPr>
              <a:t>Selected to support both:</a:t>
            </a:r>
          </a:p>
          <a:p>
            <a:pPr algn="ctr">
              <a:spcAft>
                <a:spcPts val="1200"/>
              </a:spcAft>
              <a:buClr>
                <a:srgbClr val="FF9900"/>
              </a:buClr>
              <a:buNone/>
            </a:pPr>
            <a:r>
              <a:rPr lang="en-US" sz="2400" dirty="0">
                <a:solidFill>
                  <a:srgbClr val="0070C0"/>
                </a:solidFill>
                <a:latin typeface="+mj-lt"/>
              </a:rPr>
              <a:t>Mayflower Group</a:t>
            </a:r>
          </a:p>
          <a:p>
            <a:pPr algn="ctr">
              <a:spcAft>
                <a:spcPts val="1200"/>
              </a:spcAft>
              <a:buClr>
                <a:srgbClr val="FF9900"/>
              </a:buClr>
              <a:buNone/>
            </a:pPr>
            <a:r>
              <a:rPr lang="en-US" sz="2400" dirty="0">
                <a:solidFill>
                  <a:srgbClr val="0070C0"/>
                </a:solidFill>
                <a:latin typeface="+mj-lt"/>
              </a:rPr>
              <a:t>IT Survey Group (ITSG)</a:t>
            </a:r>
            <a:br>
              <a:rPr lang="en-US" sz="2000" dirty="0">
                <a:latin typeface="+mj-lt"/>
              </a:rPr>
            </a:br>
            <a:endParaRPr lang="en-US" sz="2000" dirty="0">
              <a:latin typeface="+mj-lt"/>
            </a:endParaRPr>
          </a:p>
          <a:p>
            <a:pPr algn="ctr">
              <a:spcAft>
                <a:spcPts val="1200"/>
              </a:spcAft>
              <a:buClr>
                <a:srgbClr val="FF9900"/>
              </a:buClr>
              <a:buNone/>
            </a:pPr>
            <a:r>
              <a:rPr lang="en-US" sz="2000" dirty="0">
                <a:latin typeface="+mj-lt"/>
              </a:rPr>
              <a:t>Research partner to:</a:t>
            </a:r>
          </a:p>
          <a:p>
            <a:pPr algn="ctr">
              <a:spcAft>
                <a:spcPts val="1200"/>
              </a:spcAft>
              <a:buClr>
                <a:srgbClr val="FF9900"/>
              </a:buClr>
              <a:buNone/>
            </a:pPr>
            <a:r>
              <a:rPr lang="en-US" sz="2400" dirty="0">
                <a:solidFill>
                  <a:srgbClr val="0070C0"/>
                </a:solidFill>
                <a:latin typeface="+mj-lt"/>
              </a:rPr>
              <a:t>National Organization for Disability </a:t>
            </a:r>
            <a:br>
              <a:rPr lang="en-US" sz="2400" dirty="0">
                <a:solidFill>
                  <a:srgbClr val="0070C0"/>
                </a:solidFill>
                <a:latin typeface="+mj-lt"/>
              </a:rPr>
            </a:br>
            <a:br>
              <a:rPr lang="en-US" sz="2800" dirty="0">
                <a:solidFill>
                  <a:srgbClr val="0070C0"/>
                </a:solidFill>
                <a:latin typeface="+mj-lt"/>
              </a:rPr>
            </a:br>
            <a:endParaRPr lang="en-US" sz="2000" dirty="0">
              <a:latin typeface="+mj-lt"/>
            </a:endParaRPr>
          </a:p>
        </p:txBody>
      </p:sp>
      <p:sp>
        <p:nvSpPr>
          <p:cNvPr id="20" name="Rectangle 19">
            <a:extLst>
              <a:ext uri="{FF2B5EF4-FFF2-40B4-BE49-F238E27FC236}">
                <a16:creationId xmlns:a16="http://schemas.microsoft.com/office/drawing/2014/main" id="{0C279734-DAEF-4313-9545-56E6CE87B15B}"/>
              </a:ext>
            </a:extLst>
          </p:cNvPr>
          <p:cNvSpPr/>
          <p:nvPr/>
        </p:nvSpPr>
        <p:spPr>
          <a:xfrm>
            <a:off x="8364562" y="1586930"/>
            <a:ext cx="3827437" cy="2185214"/>
          </a:xfrm>
          <a:prstGeom prst="rect">
            <a:avLst/>
          </a:prstGeom>
        </p:spPr>
        <p:txBody>
          <a:bodyPr wrap="square">
            <a:spAutoFit/>
          </a:bodyPr>
          <a:lstStyle/>
          <a:p>
            <a:pPr algn="ctr">
              <a:spcAft>
                <a:spcPts val="1200"/>
              </a:spcAft>
              <a:buClr>
                <a:srgbClr val="FF9900"/>
              </a:buClr>
              <a:buNone/>
            </a:pPr>
            <a:r>
              <a:rPr lang="en-US" sz="2000" i="1" dirty="0">
                <a:latin typeface="+mj-lt"/>
              </a:rPr>
              <a:t>In past year, surveys and 360s conducted in:</a:t>
            </a:r>
          </a:p>
          <a:p>
            <a:pPr algn="ctr">
              <a:spcAft>
                <a:spcPts val="1200"/>
              </a:spcAft>
              <a:buClr>
                <a:srgbClr val="FF9900"/>
              </a:buClr>
              <a:buNone/>
            </a:pPr>
            <a:br>
              <a:rPr lang="en-US" sz="2000" dirty="0">
                <a:latin typeface="+mj-lt"/>
              </a:rPr>
            </a:br>
            <a:r>
              <a:rPr lang="en-US" sz="2800" dirty="0">
                <a:solidFill>
                  <a:srgbClr val="0070C0"/>
                </a:solidFill>
                <a:latin typeface="+mj-lt"/>
              </a:rPr>
              <a:t>100+ </a:t>
            </a:r>
            <a:r>
              <a:rPr lang="en-US" sz="2000" dirty="0">
                <a:latin typeface="+mj-lt"/>
              </a:rPr>
              <a:t>countries</a:t>
            </a:r>
          </a:p>
          <a:p>
            <a:pPr algn="ctr">
              <a:spcAft>
                <a:spcPts val="1200"/>
              </a:spcAft>
              <a:buClr>
                <a:srgbClr val="FF9900"/>
              </a:buClr>
              <a:buNone/>
            </a:pPr>
            <a:r>
              <a:rPr lang="en-US" sz="2800" dirty="0">
                <a:solidFill>
                  <a:srgbClr val="0070C0"/>
                </a:solidFill>
                <a:latin typeface="+mj-lt"/>
              </a:rPr>
              <a:t>40+ </a:t>
            </a:r>
            <a:r>
              <a:rPr lang="en-US" sz="2000" dirty="0">
                <a:latin typeface="+mj-lt"/>
              </a:rPr>
              <a:t>languages</a:t>
            </a:r>
          </a:p>
        </p:txBody>
      </p:sp>
      <p:pic>
        <p:nvPicPr>
          <p:cNvPr id="22" name="Image" descr="Image">
            <a:extLst>
              <a:ext uri="{FF2B5EF4-FFF2-40B4-BE49-F238E27FC236}">
                <a16:creationId xmlns:a16="http://schemas.microsoft.com/office/drawing/2014/main" id="{F20EEDAB-BE7F-474A-B424-A1B869F0121A}"/>
              </a:ext>
            </a:extLst>
          </p:cNvPr>
          <p:cNvPicPr>
            <a:picLocks noChangeAspect="1"/>
          </p:cNvPicPr>
          <p:nvPr/>
        </p:nvPicPr>
        <p:blipFill>
          <a:blip r:embed="rId3"/>
          <a:srcRect r="37813" b="32360"/>
          <a:stretch>
            <a:fillRect/>
          </a:stretch>
        </p:blipFill>
        <p:spPr>
          <a:xfrm>
            <a:off x="9553862" y="3996573"/>
            <a:ext cx="2653617" cy="2877735"/>
          </a:xfrm>
          <a:prstGeom prst="rect">
            <a:avLst/>
          </a:prstGeom>
          <a:ln w="12700">
            <a:miter lim="400000"/>
          </a:ln>
        </p:spPr>
      </p:pic>
      <p:pic>
        <p:nvPicPr>
          <p:cNvPr id="11266" name="Picture 2" descr="Image result for glaxosmithkline">
            <a:extLst>
              <a:ext uri="{FF2B5EF4-FFF2-40B4-BE49-F238E27FC236}">
                <a16:creationId xmlns:a16="http://schemas.microsoft.com/office/drawing/2014/main" id="{B908E270-AEB0-4C78-A423-FC14A2386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279" y="4748932"/>
            <a:ext cx="1591795" cy="118721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oshkosh logo">
            <a:extLst>
              <a:ext uri="{FF2B5EF4-FFF2-40B4-BE49-F238E27FC236}">
                <a16:creationId xmlns:a16="http://schemas.microsoft.com/office/drawing/2014/main" id="{6B28D291-86AD-448B-A33B-1797CD7D6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926" y="4873852"/>
            <a:ext cx="1696478" cy="8864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unilever logo">
            <a:extLst>
              <a:ext uri="{FF2B5EF4-FFF2-40B4-BE49-F238E27FC236}">
                <a16:creationId xmlns:a16="http://schemas.microsoft.com/office/drawing/2014/main" id="{10FADBC9-F527-43A9-9AD4-A772C45197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07" y="4849721"/>
            <a:ext cx="1181756" cy="130768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pga tour logo">
            <a:extLst>
              <a:ext uri="{FF2B5EF4-FFF2-40B4-BE49-F238E27FC236}">
                <a16:creationId xmlns:a16="http://schemas.microsoft.com/office/drawing/2014/main" id="{C8B5166C-3E2C-4813-8EB1-CA2ED0F498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8798" y="4677337"/>
            <a:ext cx="1096792" cy="151620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harvard business school logo">
            <a:extLst>
              <a:ext uri="{FF2B5EF4-FFF2-40B4-BE49-F238E27FC236}">
                <a16:creationId xmlns:a16="http://schemas.microsoft.com/office/drawing/2014/main" id="{9BF8D573-2812-40B3-BA08-2B03B93A85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921" y="4803887"/>
            <a:ext cx="1581885" cy="119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06968"/>
            <a:ext cx="10125973" cy="1109089"/>
          </a:xfrm>
        </p:spPr>
        <p:txBody>
          <a:bodyPr/>
          <a:lstStyle/>
          <a:p>
            <a:r>
              <a:rPr lang="en-US" sz="4800" b="0" u="sng" dirty="0">
                <a:solidFill>
                  <a:srgbClr val="79B732"/>
                </a:solidFill>
                <a:latin typeface="Arial" charset="0"/>
                <a:ea typeface="Arial" charset="0"/>
                <a:cs typeface="Arial" charset="0"/>
              </a:rPr>
              <a:t>Our philosophy</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4</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sp>
        <p:nvSpPr>
          <p:cNvPr id="10" name="Content Placeholder 2">
            <a:extLst>
              <a:ext uri="{FF2B5EF4-FFF2-40B4-BE49-F238E27FC236}">
                <a16:creationId xmlns:a16="http://schemas.microsoft.com/office/drawing/2014/main" id="{6A3850C5-2B7F-404D-BEBD-665D41E79ED9}"/>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graphicFrame>
        <p:nvGraphicFramePr>
          <p:cNvPr id="6" name="Diagram 5">
            <a:extLst>
              <a:ext uri="{FF2B5EF4-FFF2-40B4-BE49-F238E27FC236}">
                <a16:creationId xmlns:a16="http://schemas.microsoft.com/office/drawing/2014/main" id="{1A1296AB-DC75-4B59-A08F-4455F55290F4}"/>
              </a:ext>
            </a:extLst>
          </p:cNvPr>
          <p:cNvGraphicFramePr/>
          <p:nvPr>
            <p:extLst>
              <p:ext uri="{D42A27DB-BD31-4B8C-83A1-F6EECF244321}">
                <p14:modId xmlns:p14="http://schemas.microsoft.com/office/powerpoint/2010/main" val="1915213163"/>
              </p:ext>
            </p:extLst>
          </p:nvPr>
        </p:nvGraphicFramePr>
        <p:xfrm>
          <a:off x="5547207" y="1914410"/>
          <a:ext cx="3691204" cy="359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8AE080C-91AA-44F5-9A58-B0C71229DEA5}"/>
              </a:ext>
            </a:extLst>
          </p:cNvPr>
          <p:cNvSpPr txBox="1"/>
          <p:nvPr/>
        </p:nvSpPr>
        <p:spPr>
          <a:xfrm>
            <a:off x="473669" y="1839136"/>
            <a:ext cx="4758087" cy="3462486"/>
          </a:xfrm>
          <a:prstGeom prst="rect">
            <a:avLst/>
          </a:prstGeom>
          <a:noFill/>
        </p:spPr>
        <p:txBody>
          <a:bodyPr wrap="square" rtlCol="0">
            <a:spAutoFit/>
          </a:bodyPr>
          <a:lstStyle/>
          <a:p>
            <a:pPr>
              <a:buClr>
                <a:srgbClr val="0094DA"/>
              </a:buClr>
            </a:pPr>
            <a:r>
              <a:rPr lang="en-US" sz="2100" dirty="0">
                <a:cs typeface="Calibri" pitchFamily="34" charset="0"/>
              </a:rPr>
              <a:t>Creating sustainable change is based on three components:</a:t>
            </a:r>
            <a:br>
              <a:rPr lang="en-US" sz="2100" dirty="0">
                <a:cs typeface="Calibri" pitchFamily="34" charset="0"/>
              </a:rPr>
            </a:br>
            <a:endParaRPr lang="en-US" sz="2100" dirty="0">
              <a:cs typeface="Calibri" pitchFamily="34" charset="0"/>
            </a:endParaRPr>
          </a:p>
          <a:p>
            <a:pPr marL="342900" indent="-342900">
              <a:buClr>
                <a:srgbClr val="0094DA"/>
              </a:buClr>
              <a:buFontTx/>
              <a:buAutoNum type="arabicPeriod"/>
            </a:pPr>
            <a:r>
              <a:rPr lang="en-US" sz="2400" b="1" dirty="0">
                <a:solidFill>
                  <a:srgbClr val="0070C0"/>
                </a:solidFill>
                <a:cs typeface="Calibri" pitchFamily="34" charset="0"/>
              </a:rPr>
              <a:t>Strategy</a:t>
            </a:r>
            <a:r>
              <a:rPr lang="en-US" sz="2100" dirty="0">
                <a:cs typeface="Calibri" pitchFamily="34" charset="0"/>
              </a:rPr>
              <a:t> – defining what change fits the needs of the organization</a:t>
            </a:r>
            <a:br>
              <a:rPr lang="en-US" sz="2100" dirty="0">
                <a:cs typeface="Calibri" pitchFamily="34" charset="0"/>
              </a:rPr>
            </a:br>
            <a:endParaRPr lang="en-US" sz="2100" dirty="0">
              <a:cs typeface="Calibri" pitchFamily="34" charset="0"/>
            </a:endParaRPr>
          </a:p>
          <a:p>
            <a:pPr marL="342900" indent="-342900">
              <a:buClr>
                <a:srgbClr val="0094DA"/>
              </a:buClr>
              <a:buFontTx/>
              <a:buAutoNum type="arabicPeriod"/>
            </a:pPr>
            <a:r>
              <a:rPr lang="en-US" sz="2400" b="1" dirty="0">
                <a:solidFill>
                  <a:srgbClr val="71A32F"/>
                </a:solidFill>
                <a:cs typeface="Times New Roman"/>
              </a:rPr>
              <a:t>I</a:t>
            </a:r>
            <a:r>
              <a:rPr lang="en-US" sz="2400" b="1" dirty="0">
                <a:solidFill>
                  <a:srgbClr val="71A32F"/>
                </a:solidFill>
                <a:ea typeface="Calibri"/>
                <a:cs typeface="Times New Roman"/>
              </a:rPr>
              <a:t>nsight</a:t>
            </a:r>
            <a:r>
              <a:rPr lang="en-US" sz="2100" dirty="0">
                <a:cs typeface="Calibri" pitchFamily="34" charset="0"/>
              </a:rPr>
              <a:t> – evidence-based information to characterize the situation</a:t>
            </a:r>
            <a:br>
              <a:rPr lang="en-US" sz="2100" dirty="0">
                <a:cs typeface="Calibri" pitchFamily="34" charset="0"/>
              </a:rPr>
            </a:br>
            <a:endParaRPr lang="en-US" sz="2100" dirty="0">
              <a:cs typeface="Calibri" pitchFamily="34" charset="0"/>
            </a:endParaRPr>
          </a:p>
          <a:p>
            <a:pPr marL="342900" indent="-342900">
              <a:buClr>
                <a:srgbClr val="0094DA"/>
              </a:buClr>
              <a:buFontTx/>
              <a:buAutoNum type="arabicPeriod"/>
            </a:pPr>
            <a:r>
              <a:rPr lang="en-US" sz="2400" b="1" dirty="0">
                <a:solidFill>
                  <a:srgbClr val="FF9900"/>
                </a:solidFill>
                <a:cs typeface="Arial" pitchFamily="34" charset="0"/>
              </a:rPr>
              <a:t>Action</a:t>
            </a:r>
            <a:r>
              <a:rPr lang="en-US" sz="2100" dirty="0">
                <a:solidFill>
                  <a:srgbClr val="FF9900"/>
                </a:solidFill>
                <a:cs typeface="Calibri" pitchFamily="34" charset="0"/>
              </a:rPr>
              <a:t> </a:t>
            </a:r>
            <a:r>
              <a:rPr lang="en-US" sz="2100" dirty="0">
                <a:cs typeface="Calibri" pitchFamily="34" charset="0"/>
              </a:rPr>
              <a:t>– efforts to make change</a:t>
            </a:r>
          </a:p>
        </p:txBody>
      </p:sp>
      <p:sp>
        <p:nvSpPr>
          <p:cNvPr id="8" name="TextBox 7">
            <a:extLst>
              <a:ext uri="{FF2B5EF4-FFF2-40B4-BE49-F238E27FC236}">
                <a16:creationId xmlns:a16="http://schemas.microsoft.com/office/drawing/2014/main" id="{0EFD7011-7A0A-4E9B-96AA-45B8A9F99762}"/>
              </a:ext>
            </a:extLst>
          </p:cNvPr>
          <p:cNvSpPr txBox="1"/>
          <p:nvPr/>
        </p:nvSpPr>
        <p:spPr>
          <a:xfrm>
            <a:off x="0" y="996772"/>
            <a:ext cx="12192000" cy="584775"/>
          </a:xfrm>
          <a:prstGeom prst="rect">
            <a:avLst/>
          </a:prstGeom>
          <a:noFill/>
        </p:spPr>
        <p:txBody>
          <a:bodyPr wrap="square" rtlCol="0">
            <a:spAutoFit/>
          </a:bodyPr>
          <a:lstStyle/>
          <a:p>
            <a:pPr algn="ctr"/>
            <a:r>
              <a:rPr lang="en-US" sz="3200" b="1" kern="0" dirty="0">
                <a:solidFill>
                  <a:srgbClr val="3188C8"/>
                </a:solidFill>
                <a:latin typeface="+mj-lt"/>
                <a:ea typeface=""/>
                <a:cs typeface=""/>
              </a:rPr>
              <a:t>Fusion of Science &amp; Technology</a:t>
            </a:r>
            <a:endParaRPr lang="en-US" sz="3200" b="1" dirty="0">
              <a:solidFill>
                <a:srgbClr val="3188C8"/>
              </a:solidFill>
              <a:latin typeface="+mj-lt"/>
            </a:endParaRPr>
          </a:p>
        </p:txBody>
      </p:sp>
      <p:sp>
        <p:nvSpPr>
          <p:cNvPr id="11" name="TextBox 10">
            <a:extLst>
              <a:ext uri="{FF2B5EF4-FFF2-40B4-BE49-F238E27FC236}">
                <a16:creationId xmlns:a16="http://schemas.microsoft.com/office/drawing/2014/main" id="{BBC1089E-7412-4422-AA02-A673CBD959C5}"/>
              </a:ext>
            </a:extLst>
          </p:cNvPr>
          <p:cNvSpPr txBox="1"/>
          <p:nvPr/>
        </p:nvSpPr>
        <p:spPr>
          <a:xfrm>
            <a:off x="0" y="5915100"/>
            <a:ext cx="9238411" cy="646331"/>
          </a:xfrm>
          <a:prstGeom prst="rect">
            <a:avLst/>
          </a:prstGeom>
          <a:noFill/>
        </p:spPr>
        <p:txBody>
          <a:bodyPr wrap="square" rtlCol="0">
            <a:spAutoFit/>
          </a:bodyPr>
          <a:lstStyle/>
          <a:p>
            <a:pPr algn="ctr"/>
            <a:r>
              <a:rPr lang="en-US" dirty="0"/>
              <a:t>strategic-focus • unique, custom design • AI </a:t>
            </a:r>
            <a:r>
              <a:rPr lang="en-US" i="1" dirty="0"/>
              <a:t>and </a:t>
            </a:r>
            <a:r>
              <a:rPr lang="en-US" dirty="0"/>
              <a:t> human insight • system-deployed action advice • nudges • change </a:t>
            </a:r>
          </a:p>
        </p:txBody>
      </p:sp>
      <p:pic>
        <p:nvPicPr>
          <p:cNvPr id="12" name="Image" descr="Image">
            <a:extLst>
              <a:ext uri="{FF2B5EF4-FFF2-40B4-BE49-F238E27FC236}">
                <a16:creationId xmlns:a16="http://schemas.microsoft.com/office/drawing/2014/main" id="{029F0B6C-D205-44DE-BBB6-5008D994F611}"/>
              </a:ext>
            </a:extLst>
          </p:cNvPr>
          <p:cNvPicPr>
            <a:picLocks noChangeAspect="1"/>
          </p:cNvPicPr>
          <p:nvPr/>
        </p:nvPicPr>
        <p:blipFill>
          <a:blip r:embed="rId8"/>
          <a:srcRect r="35090" b="34374"/>
          <a:stretch>
            <a:fillRect/>
          </a:stretch>
        </p:blipFill>
        <p:spPr>
          <a:xfrm>
            <a:off x="9437107" y="4127160"/>
            <a:ext cx="2769809" cy="2792045"/>
          </a:xfrm>
          <a:prstGeom prst="rect">
            <a:avLst/>
          </a:prstGeom>
          <a:ln w="12700">
            <a:miter lim="400000"/>
          </a:ln>
        </p:spPr>
      </p:pic>
    </p:spTree>
    <p:extLst>
      <p:ext uri="{BB962C8B-B14F-4D97-AF65-F5344CB8AC3E}">
        <p14:creationId xmlns:p14="http://schemas.microsoft.com/office/powerpoint/2010/main" val="424979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16595"/>
            <a:ext cx="10125973" cy="1109089"/>
          </a:xfrm>
        </p:spPr>
        <p:txBody>
          <a:bodyPr/>
          <a:lstStyle/>
          <a:p>
            <a:r>
              <a:rPr lang="en-US" sz="4800" b="0" u="sng" dirty="0">
                <a:solidFill>
                  <a:srgbClr val="79B732"/>
                </a:solidFill>
                <a:latin typeface="Arial" charset="0"/>
                <a:ea typeface="Arial" charset="0"/>
                <a:cs typeface="Arial" charset="0"/>
              </a:rPr>
              <a:t>Our products and offerings</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5</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25F875B2-1ACE-400D-A007-1004B013A648}"/>
              </a:ext>
            </a:extLst>
          </p:cNvPr>
          <p:cNvPicPr>
            <a:picLocks noChangeAspect="1"/>
          </p:cNvPicPr>
          <p:nvPr/>
        </p:nvPicPr>
        <p:blipFill>
          <a:blip r:embed="rId3"/>
          <a:srcRect r="37813" b="32360"/>
          <a:stretch>
            <a:fillRect/>
          </a:stretch>
        </p:blipFill>
        <p:spPr>
          <a:xfrm>
            <a:off x="9553862" y="3996573"/>
            <a:ext cx="2653617" cy="2877735"/>
          </a:xfrm>
          <a:prstGeom prst="rect">
            <a:avLst/>
          </a:prstGeom>
          <a:ln w="12700">
            <a:miter lim="400000"/>
          </a:ln>
        </p:spPr>
      </p:pic>
      <p:sp>
        <p:nvSpPr>
          <p:cNvPr id="10" name="Content Placeholder 2">
            <a:extLst>
              <a:ext uri="{FF2B5EF4-FFF2-40B4-BE49-F238E27FC236}">
                <a16:creationId xmlns:a16="http://schemas.microsoft.com/office/drawing/2014/main" id="{6A3850C5-2B7F-404D-BEBD-665D41E79ED9}"/>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11" name="Content Placeholder 3">
            <a:extLst>
              <a:ext uri="{FF2B5EF4-FFF2-40B4-BE49-F238E27FC236}">
                <a16:creationId xmlns:a16="http://schemas.microsoft.com/office/drawing/2014/main" id="{B4ED01D9-B19C-4139-94E7-9B6130BF3521}"/>
              </a:ext>
            </a:extLst>
          </p:cNvPr>
          <p:cNvSpPr txBox="1">
            <a:spLocks/>
          </p:cNvSpPr>
          <p:nvPr/>
        </p:nvSpPr>
        <p:spPr>
          <a:xfrm>
            <a:off x="354013" y="906463"/>
            <a:ext cx="11437937" cy="54711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dirty="0"/>
          </a:p>
          <a:p>
            <a:pPr marL="914377" lvl="1" indent="-457200">
              <a:spcBef>
                <a:spcPts val="1200"/>
              </a:spcBef>
            </a:pPr>
            <a:r>
              <a:rPr lang="en-US" dirty="0">
                <a:cs typeface="Times New Roman" panose="02020603050405020304" pitchFamily="18" charset="0"/>
              </a:rPr>
              <a:t>Strategic Employee Surveys</a:t>
            </a:r>
          </a:p>
          <a:p>
            <a:pPr marL="914377" lvl="1" indent="-457200">
              <a:spcBef>
                <a:spcPts val="1200"/>
              </a:spcBef>
            </a:pPr>
            <a:r>
              <a:rPr lang="en-US" dirty="0">
                <a:cs typeface="Times New Roman" panose="02020603050405020304" pitchFamily="18" charset="0"/>
              </a:rPr>
              <a:t>Life Cycle Surveys, such as onboarding, exit, etc.</a:t>
            </a:r>
          </a:p>
          <a:p>
            <a:pPr marL="914377" lvl="1" indent="-457200">
              <a:spcBef>
                <a:spcPts val="1200"/>
              </a:spcBef>
            </a:pPr>
            <a:r>
              <a:rPr lang="en-US" dirty="0">
                <a:cs typeface="Times New Roman" panose="02020603050405020304" pitchFamily="18" charset="0"/>
              </a:rPr>
              <a:t>Pulse Surveys</a:t>
            </a:r>
          </a:p>
          <a:p>
            <a:pPr marL="914377" lvl="1" indent="-457200">
              <a:spcBef>
                <a:spcPts val="1200"/>
              </a:spcBef>
            </a:pPr>
            <a:r>
              <a:rPr lang="en-US" dirty="0">
                <a:cs typeface="Times New Roman" panose="02020603050405020304" pitchFamily="18" charset="0"/>
              </a:rPr>
              <a:t>360 Feedback Programs</a:t>
            </a:r>
          </a:p>
          <a:p>
            <a:pPr marL="914377" lvl="1" indent="-457200">
              <a:spcBef>
                <a:spcPts val="1200"/>
              </a:spcBef>
            </a:pPr>
            <a:r>
              <a:rPr lang="en-US" dirty="0">
                <a:cs typeface="Times New Roman" panose="02020603050405020304" pitchFamily="18" charset="0"/>
              </a:rPr>
              <a:t>Customized Programs (e.g., training evaluation, performance ratings)</a:t>
            </a:r>
          </a:p>
          <a:p>
            <a:pPr marL="914377" lvl="1" indent="-457200">
              <a:spcBef>
                <a:spcPts val="1200"/>
              </a:spcBef>
            </a:pPr>
            <a:r>
              <a:rPr lang="en-US" dirty="0">
                <a:cs typeface="Times New Roman" panose="02020603050405020304" pitchFamily="18" charset="0"/>
              </a:rPr>
              <a:t>Customer Initiated On-demand Surveys </a:t>
            </a:r>
          </a:p>
          <a:p>
            <a:pPr marL="914377" lvl="1" indent="-457200">
              <a:spcBef>
                <a:spcPts val="1200"/>
              </a:spcBef>
            </a:pPr>
            <a:r>
              <a:rPr lang="en-US" dirty="0">
                <a:cs typeface="Times New Roman" panose="02020603050405020304" pitchFamily="18" charset="0"/>
              </a:rPr>
              <a:t>Comment Analysis (UQ)</a:t>
            </a:r>
          </a:p>
          <a:p>
            <a:pPr marL="914377" lvl="1" indent="-457200">
              <a:spcBef>
                <a:spcPts val="1200"/>
              </a:spcBef>
            </a:pPr>
            <a:r>
              <a:rPr lang="en-US" dirty="0">
                <a:cs typeface="Times New Roman" panose="02020603050405020304" pitchFamily="18" charset="0"/>
              </a:rPr>
              <a:t>Action Planning Tool</a:t>
            </a:r>
          </a:p>
          <a:p>
            <a:pPr marL="914377" lvl="1" indent="-457200">
              <a:spcBef>
                <a:spcPts val="1200"/>
              </a:spcBef>
            </a:pPr>
            <a:r>
              <a:rPr lang="en-US" dirty="0">
                <a:cs typeface="Times New Roman" panose="02020603050405020304" pitchFamily="18" charset="0"/>
              </a:rPr>
              <a:t>Competency Modeling</a:t>
            </a:r>
          </a:p>
          <a:p>
            <a:pPr marL="914377" lvl="1" indent="-457200">
              <a:spcBef>
                <a:spcPts val="1200"/>
              </a:spcBef>
            </a:pPr>
            <a:r>
              <a:rPr lang="en-US" dirty="0">
                <a:cs typeface="Times New Roman" panose="02020603050405020304" pitchFamily="18" charset="0"/>
              </a:rPr>
              <a:t>Custom Performance Management Systems</a:t>
            </a:r>
          </a:p>
          <a:p>
            <a:pPr marL="914377" lvl="1" indent="-457200">
              <a:spcBef>
                <a:spcPts val="1200"/>
              </a:spcBef>
            </a:pPr>
            <a:r>
              <a:rPr lang="en-US" dirty="0">
                <a:cs typeface="Times New Roman" panose="02020603050405020304" pitchFamily="18" charset="0"/>
              </a:rPr>
              <a:t>Dashboards</a:t>
            </a:r>
          </a:p>
          <a:p>
            <a:pPr>
              <a:spcBef>
                <a:spcPts val="1200"/>
              </a:spcBef>
            </a:pPr>
            <a:endParaRPr lang="en-US" dirty="0"/>
          </a:p>
          <a:p>
            <a:endParaRPr lang="en-US" dirty="0"/>
          </a:p>
        </p:txBody>
      </p:sp>
    </p:spTree>
    <p:extLst>
      <p:ext uri="{BB962C8B-B14F-4D97-AF65-F5344CB8AC3E}">
        <p14:creationId xmlns:p14="http://schemas.microsoft.com/office/powerpoint/2010/main" val="312544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510863"/>
            <a:ext cx="10125973" cy="1109089"/>
          </a:xfrm>
        </p:spPr>
        <p:txBody>
          <a:bodyPr vert="horz" lIns="91440" tIns="45720" rIns="91440" bIns="45720" rtlCol="0">
            <a:noAutofit/>
          </a:bodyPr>
          <a:lstStyle/>
          <a:p>
            <a:r>
              <a:rPr lang="en-US" sz="4800" b="0" u="sng" dirty="0">
                <a:solidFill>
                  <a:srgbClr val="79B732"/>
                </a:solidFill>
                <a:latin typeface="Arial" charset="0"/>
                <a:cs typeface="Arial" charset="0"/>
              </a:rPr>
              <a:t>Typical Consulting Tasks</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6</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AEA62667-DA9A-4168-AC63-CC525166B98F}"/>
              </a:ext>
            </a:extLst>
          </p:cNvPr>
          <p:cNvPicPr>
            <a:picLocks noChangeAspect="1"/>
          </p:cNvPicPr>
          <p:nvPr/>
        </p:nvPicPr>
        <p:blipFill>
          <a:blip r:embed="rId3"/>
          <a:srcRect r="35090" b="34374"/>
          <a:stretch>
            <a:fillRect/>
          </a:stretch>
        </p:blipFill>
        <p:spPr>
          <a:xfrm>
            <a:off x="9437107" y="4127160"/>
            <a:ext cx="2769809" cy="2792045"/>
          </a:xfrm>
          <a:prstGeom prst="rect">
            <a:avLst/>
          </a:prstGeom>
          <a:ln w="12700">
            <a:miter lim="400000"/>
          </a:ln>
        </p:spPr>
      </p:pic>
      <p:sp>
        <p:nvSpPr>
          <p:cNvPr id="12" name="Content Placeholder 2">
            <a:extLst>
              <a:ext uri="{FF2B5EF4-FFF2-40B4-BE49-F238E27FC236}">
                <a16:creationId xmlns:a16="http://schemas.microsoft.com/office/drawing/2014/main" id="{3BAF331F-929F-4F1E-9B04-6A3113C47D8B}"/>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6" name="Content Placeholder 3">
            <a:extLst>
              <a:ext uri="{FF2B5EF4-FFF2-40B4-BE49-F238E27FC236}">
                <a16:creationId xmlns:a16="http://schemas.microsoft.com/office/drawing/2014/main" id="{A6EF90B5-2802-4273-8E0D-7F7426313349}"/>
              </a:ext>
            </a:extLst>
          </p:cNvPr>
          <p:cNvSpPr txBox="1">
            <a:spLocks/>
          </p:cNvSpPr>
          <p:nvPr/>
        </p:nvSpPr>
        <p:spPr>
          <a:xfrm>
            <a:off x="838200" y="1236626"/>
            <a:ext cx="10222547" cy="5471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sz="3200" dirty="0">
                <a:cs typeface="Times New Roman" panose="02020603050405020304" pitchFamily="18" charset="0"/>
              </a:rPr>
              <a:t>Survey item development</a:t>
            </a:r>
          </a:p>
          <a:p>
            <a:pPr marL="457200" indent="-457200">
              <a:spcBef>
                <a:spcPts val="1200"/>
              </a:spcBef>
            </a:pPr>
            <a:r>
              <a:rPr lang="en-US" sz="3200" dirty="0">
                <a:cs typeface="Times New Roman" panose="02020603050405020304" pitchFamily="18" charset="0"/>
              </a:rPr>
              <a:t>Executive interviews </a:t>
            </a:r>
          </a:p>
          <a:p>
            <a:pPr marL="457200" indent="-457200">
              <a:spcBef>
                <a:spcPts val="1200"/>
              </a:spcBef>
            </a:pPr>
            <a:r>
              <a:rPr lang="en-US" sz="3200" dirty="0">
                <a:cs typeface="Times New Roman" panose="02020603050405020304" pitchFamily="18" charset="0"/>
              </a:rPr>
              <a:t>Executive presentations</a:t>
            </a:r>
          </a:p>
          <a:p>
            <a:pPr marL="457200" indent="-457200">
              <a:spcBef>
                <a:spcPts val="1200"/>
              </a:spcBef>
            </a:pPr>
            <a:r>
              <a:rPr lang="en-US" sz="3200" dirty="0">
                <a:cs typeface="Times New Roman" panose="02020603050405020304" pitchFamily="18" charset="0"/>
              </a:rPr>
              <a:t>Key driver analyses</a:t>
            </a:r>
          </a:p>
          <a:p>
            <a:pPr marL="457200" indent="-457200">
              <a:spcBef>
                <a:spcPts val="1200"/>
              </a:spcBef>
            </a:pPr>
            <a:r>
              <a:rPr lang="en-US" sz="3200" dirty="0">
                <a:cs typeface="Times New Roman" panose="02020603050405020304" pitchFamily="18" charset="0"/>
              </a:rPr>
              <a:t>Training on delivering results</a:t>
            </a:r>
          </a:p>
          <a:p>
            <a:pPr marL="457200" indent="-457200">
              <a:spcBef>
                <a:spcPts val="1200"/>
              </a:spcBef>
            </a:pPr>
            <a:r>
              <a:rPr lang="en-US" sz="3200" dirty="0">
                <a:cs typeface="Times New Roman" panose="02020603050405020304" pitchFamily="18" charset="0"/>
              </a:rPr>
              <a:t>Guidance on action planning</a:t>
            </a:r>
          </a:p>
          <a:p>
            <a:pPr marL="457200" indent="-457200">
              <a:spcBef>
                <a:spcPts val="1200"/>
              </a:spcBef>
            </a:pPr>
            <a:r>
              <a:rPr lang="en-US" sz="3200" dirty="0">
                <a:cs typeface="Times New Roman" panose="02020603050405020304" pitchFamily="18" charset="0"/>
              </a:rPr>
              <a:t>Follow-up interviews or focus groups</a:t>
            </a:r>
          </a:p>
          <a:p>
            <a:pPr marL="457200" indent="-457200">
              <a:spcBef>
                <a:spcPts val="1200"/>
              </a:spcBef>
            </a:pPr>
            <a:r>
              <a:rPr lang="en-US" sz="3200" dirty="0">
                <a:cs typeface="Times New Roman" panose="02020603050405020304" pitchFamily="18" charset="0"/>
              </a:rPr>
              <a:t>Competency modeling</a:t>
            </a:r>
          </a:p>
          <a:p>
            <a:pPr marL="457200" indent="-457200">
              <a:spcBef>
                <a:spcPts val="1200"/>
              </a:spcBef>
            </a:pPr>
            <a:r>
              <a:rPr lang="en-US" sz="3200" dirty="0">
                <a:cs typeface="Times New Roman" panose="02020603050405020304" pitchFamily="18" charset="0"/>
              </a:rPr>
              <a:t>QC of client deliverables</a:t>
            </a:r>
          </a:p>
          <a:p>
            <a:pPr lvl="1">
              <a:spcBef>
                <a:spcPts val="1200"/>
              </a:spcBef>
            </a:pPr>
            <a:endParaRPr lang="en-US" sz="1800" i="1" dirty="0">
              <a:cs typeface="Times New Roman" panose="02020603050405020304" pitchFamily="18" charset="0"/>
            </a:endParaRPr>
          </a:p>
          <a:p>
            <a:endParaRPr lang="en-US" sz="2400" dirty="0"/>
          </a:p>
        </p:txBody>
      </p:sp>
    </p:spTree>
    <p:extLst>
      <p:ext uri="{BB962C8B-B14F-4D97-AF65-F5344CB8AC3E}">
        <p14:creationId xmlns:p14="http://schemas.microsoft.com/office/powerpoint/2010/main" val="61843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16595"/>
            <a:ext cx="10125973" cy="1109089"/>
          </a:xfrm>
        </p:spPr>
        <p:txBody>
          <a:bodyPr/>
          <a:lstStyle/>
          <a:p>
            <a:r>
              <a:rPr lang="en-US" sz="4800" b="0" u="sng" dirty="0">
                <a:solidFill>
                  <a:srgbClr val="79B732"/>
                </a:solidFill>
                <a:latin typeface="Arial" charset="0"/>
                <a:ea typeface="Arial" charset="0"/>
                <a:cs typeface="Arial" charset="0"/>
              </a:rPr>
              <a:t>Typical Project Management Tasks</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7</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25F875B2-1ACE-400D-A007-1004B013A648}"/>
              </a:ext>
            </a:extLst>
          </p:cNvPr>
          <p:cNvPicPr>
            <a:picLocks noChangeAspect="1"/>
          </p:cNvPicPr>
          <p:nvPr/>
        </p:nvPicPr>
        <p:blipFill>
          <a:blip r:embed="rId3"/>
          <a:srcRect r="37813" b="32360"/>
          <a:stretch>
            <a:fillRect/>
          </a:stretch>
        </p:blipFill>
        <p:spPr>
          <a:xfrm>
            <a:off x="9553862" y="3996573"/>
            <a:ext cx="2653617" cy="2877735"/>
          </a:xfrm>
          <a:prstGeom prst="rect">
            <a:avLst/>
          </a:prstGeom>
          <a:ln w="12700">
            <a:miter lim="400000"/>
          </a:ln>
        </p:spPr>
      </p:pic>
      <p:sp>
        <p:nvSpPr>
          <p:cNvPr id="10" name="Content Placeholder 2">
            <a:extLst>
              <a:ext uri="{FF2B5EF4-FFF2-40B4-BE49-F238E27FC236}">
                <a16:creationId xmlns:a16="http://schemas.microsoft.com/office/drawing/2014/main" id="{6A3850C5-2B7F-404D-BEBD-665D41E79ED9}"/>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6" name="Content Placeholder 3">
            <a:extLst>
              <a:ext uri="{FF2B5EF4-FFF2-40B4-BE49-F238E27FC236}">
                <a16:creationId xmlns:a16="http://schemas.microsoft.com/office/drawing/2014/main" id="{5360294F-BBE8-4FB7-9C18-AE074DEDC82A}"/>
              </a:ext>
            </a:extLst>
          </p:cNvPr>
          <p:cNvSpPr txBox="1">
            <a:spLocks/>
          </p:cNvSpPr>
          <p:nvPr/>
        </p:nvSpPr>
        <p:spPr>
          <a:xfrm>
            <a:off x="838200" y="836540"/>
            <a:ext cx="11437937" cy="5471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sz="2400" dirty="0"/>
          </a:p>
          <a:p>
            <a:pPr marL="457200" indent="-457200">
              <a:spcBef>
                <a:spcPts val="1200"/>
              </a:spcBef>
            </a:pPr>
            <a:r>
              <a:rPr lang="en-US" dirty="0">
                <a:cs typeface="Times New Roman" panose="02020603050405020304" pitchFamily="18" charset="0"/>
              </a:rPr>
              <a:t>Internal and Client Kick Off Meetings</a:t>
            </a:r>
          </a:p>
          <a:p>
            <a:pPr marL="457200" indent="-457200">
              <a:spcBef>
                <a:spcPts val="1200"/>
              </a:spcBef>
            </a:pPr>
            <a:r>
              <a:rPr lang="en-US" dirty="0">
                <a:cs typeface="Times New Roman" panose="02020603050405020304" pitchFamily="18" charset="0"/>
              </a:rPr>
              <a:t>Weekly project calls and task assignment tracking</a:t>
            </a:r>
          </a:p>
          <a:p>
            <a:pPr marL="457200" indent="-457200">
              <a:spcBef>
                <a:spcPts val="1200"/>
              </a:spcBef>
            </a:pPr>
            <a:r>
              <a:rPr lang="en-US" dirty="0">
                <a:cs typeface="Times New Roman" panose="02020603050405020304" pitchFamily="18" charset="0"/>
              </a:rPr>
              <a:t>Project timeline maintenance</a:t>
            </a:r>
          </a:p>
          <a:p>
            <a:pPr marL="457200" indent="-457200">
              <a:spcBef>
                <a:spcPts val="1200"/>
              </a:spcBef>
            </a:pPr>
            <a:r>
              <a:rPr lang="en-US" dirty="0">
                <a:cs typeface="Times New Roman" panose="02020603050405020304" pitchFamily="18" charset="0"/>
              </a:rPr>
              <a:t>SQM and Reporting plan creation</a:t>
            </a:r>
          </a:p>
          <a:p>
            <a:pPr marL="457200" indent="-457200">
              <a:spcBef>
                <a:spcPts val="1200"/>
              </a:spcBef>
            </a:pPr>
            <a:r>
              <a:rPr lang="en-US" dirty="0">
                <a:cs typeface="Times New Roman" panose="02020603050405020304" pitchFamily="18" charset="0"/>
              </a:rPr>
              <a:t>Coordination with IT and consultant for deliverables</a:t>
            </a:r>
          </a:p>
          <a:p>
            <a:pPr marL="457200" indent="-457200">
              <a:spcBef>
                <a:spcPts val="1200"/>
              </a:spcBef>
            </a:pPr>
            <a:r>
              <a:rPr lang="en-US" dirty="0">
                <a:cs typeface="Times New Roman" panose="02020603050405020304" pitchFamily="18" charset="0"/>
              </a:rPr>
              <a:t>Training for client on project related tools</a:t>
            </a:r>
          </a:p>
          <a:p>
            <a:pPr marL="457200" indent="-457200">
              <a:spcBef>
                <a:spcPts val="1200"/>
              </a:spcBef>
            </a:pPr>
            <a:r>
              <a:rPr lang="en-US" dirty="0">
                <a:cs typeface="Times New Roman" panose="02020603050405020304" pitchFamily="18" charset="0"/>
              </a:rPr>
              <a:t>Survey Admin (specifically launch)</a:t>
            </a:r>
          </a:p>
          <a:p>
            <a:pPr marL="914377" lvl="1" indent="-457200">
              <a:spcBef>
                <a:spcPts val="1200"/>
              </a:spcBef>
            </a:pPr>
            <a:r>
              <a:rPr lang="en-US" dirty="0">
                <a:cs typeface="Times New Roman" panose="02020603050405020304" pitchFamily="18" charset="0"/>
              </a:rPr>
              <a:t>Helpdesk support coordination during survey admin</a:t>
            </a:r>
          </a:p>
          <a:p>
            <a:pPr marL="457200" indent="-457200">
              <a:spcBef>
                <a:spcPts val="1200"/>
              </a:spcBef>
            </a:pPr>
            <a:r>
              <a:rPr lang="en-US" dirty="0">
                <a:cs typeface="Times New Roman" panose="02020603050405020304" pitchFamily="18" charset="0"/>
              </a:rPr>
              <a:t>QC of client deliverables</a:t>
            </a:r>
            <a:endParaRPr lang="en-US" sz="1600" i="1" dirty="0">
              <a:cs typeface="Times New Roman" panose="02020603050405020304" pitchFamily="18" charset="0"/>
            </a:endParaRPr>
          </a:p>
          <a:p>
            <a:endParaRPr lang="en-US" sz="2400" dirty="0"/>
          </a:p>
        </p:txBody>
      </p:sp>
    </p:spTree>
    <p:extLst>
      <p:ext uri="{BB962C8B-B14F-4D97-AF65-F5344CB8AC3E}">
        <p14:creationId xmlns:p14="http://schemas.microsoft.com/office/powerpoint/2010/main" val="340124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05248"/>
            <a:ext cx="10125973" cy="1109089"/>
          </a:xfrm>
        </p:spPr>
        <p:txBody>
          <a:bodyPr vert="horz" lIns="91440" tIns="45720" rIns="91440" bIns="45720" rtlCol="0">
            <a:noAutofit/>
          </a:bodyPr>
          <a:lstStyle/>
          <a:p>
            <a:r>
              <a:rPr lang="en-US" sz="4800" b="0" u="sng" dirty="0">
                <a:solidFill>
                  <a:srgbClr val="79B732"/>
                </a:solidFill>
                <a:latin typeface="Arial" charset="0"/>
                <a:cs typeface="Arial" charset="0"/>
              </a:rPr>
              <a:t>Project Life Cycle</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8</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AEA62667-DA9A-4168-AC63-CC525166B98F}"/>
              </a:ext>
            </a:extLst>
          </p:cNvPr>
          <p:cNvPicPr>
            <a:picLocks noChangeAspect="1"/>
          </p:cNvPicPr>
          <p:nvPr/>
        </p:nvPicPr>
        <p:blipFill>
          <a:blip r:embed="rId3"/>
          <a:srcRect r="35090" b="34374"/>
          <a:stretch>
            <a:fillRect/>
          </a:stretch>
        </p:blipFill>
        <p:spPr>
          <a:xfrm>
            <a:off x="9437107" y="4127160"/>
            <a:ext cx="2769809" cy="2792045"/>
          </a:xfrm>
          <a:prstGeom prst="rect">
            <a:avLst/>
          </a:prstGeom>
          <a:ln w="12700">
            <a:miter lim="400000"/>
          </a:ln>
        </p:spPr>
      </p:pic>
      <p:sp>
        <p:nvSpPr>
          <p:cNvPr id="12" name="Content Placeholder 2">
            <a:extLst>
              <a:ext uri="{FF2B5EF4-FFF2-40B4-BE49-F238E27FC236}">
                <a16:creationId xmlns:a16="http://schemas.microsoft.com/office/drawing/2014/main" id="{3BAF331F-929F-4F1E-9B04-6A3113C47D8B}"/>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pic>
        <p:nvPicPr>
          <p:cNvPr id="7" name="Picture 6">
            <a:extLst>
              <a:ext uri="{FF2B5EF4-FFF2-40B4-BE49-F238E27FC236}">
                <a16:creationId xmlns:a16="http://schemas.microsoft.com/office/drawing/2014/main" id="{0BF27881-9DAB-4971-B7EB-1E67AA6F1742}"/>
              </a:ext>
            </a:extLst>
          </p:cNvPr>
          <p:cNvPicPr/>
          <p:nvPr/>
        </p:nvPicPr>
        <p:blipFill>
          <a:blip r:embed="rId4"/>
          <a:stretch>
            <a:fillRect/>
          </a:stretch>
        </p:blipFill>
        <p:spPr>
          <a:xfrm>
            <a:off x="1077594" y="1046375"/>
            <a:ext cx="10498521" cy="5440140"/>
          </a:xfrm>
          <a:prstGeom prst="rect">
            <a:avLst/>
          </a:prstGeom>
        </p:spPr>
      </p:pic>
    </p:spTree>
    <p:extLst>
      <p:ext uri="{BB962C8B-B14F-4D97-AF65-F5344CB8AC3E}">
        <p14:creationId xmlns:p14="http://schemas.microsoft.com/office/powerpoint/2010/main" val="330001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16595"/>
            <a:ext cx="10125973" cy="1109089"/>
          </a:xfrm>
        </p:spPr>
        <p:txBody>
          <a:bodyPr/>
          <a:lstStyle/>
          <a:p>
            <a:r>
              <a:rPr lang="en-US" sz="4800" b="0" u="sng" dirty="0">
                <a:solidFill>
                  <a:srgbClr val="79B732"/>
                </a:solidFill>
                <a:latin typeface="Arial" charset="0"/>
                <a:ea typeface="Arial" charset="0"/>
                <a:cs typeface="Arial" charset="0"/>
              </a:rPr>
              <a:t>Demo!</a:t>
            </a:r>
          </a:p>
        </p:txBody>
      </p:sp>
      <p:sp>
        <p:nvSpPr>
          <p:cNvPr id="3" name="Slide Number Placeholder 2"/>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fld id="{86CB4B4D-7CA3-9044-876B-883B54F8677D}" type="slidenum">
              <a:rPr kumimoji="0" lang="en-US" sz="900" b="0" i="0" u="none" strike="noStrike" kern="1200" cap="none" spc="0" normalizeH="0" baseline="0" noProof="0" smtClean="0">
                <a:ln>
                  <a:noFill/>
                </a:ln>
                <a:solidFill>
                  <a:srgbClr val="8397A2"/>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914400" algn="l"/>
                </a:tabLst>
                <a:defRPr/>
              </a:pPr>
              <a:t>9</a:t>
            </a:fld>
            <a:endParaRPr kumimoji="0" lang="en-US" sz="900" b="0" i="0" u="none" strike="noStrike" kern="1200" cap="none" spc="0" normalizeH="0" baseline="0" noProof="0" dirty="0">
              <a:ln>
                <a:noFill/>
              </a:ln>
              <a:solidFill>
                <a:srgbClr val="8397A2"/>
              </a:solidFill>
              <a:effectLst/>
              <a:uLnTx/>
              <a:uFillTx/>
              <a:latin typeface="Calibri Light" panose="020F0302020204030204"/>
              <a:ea typeface="+mn-ea"/>
              <a:cs typeface="+mn-cs"/>
            </a:endParaRPr>
          </a:p>
        </p:txBody>
      </p:sp>
      <p:pic>
        <p:nvPicPr>
          <p:cNvPr id="9" name="Image" descr="Image">
            <a:extLst>
              <a:ext uri="{FF2B5EF4-FFF2-40B4-BE49-F238E27FC236}">
                <a16:creationId xmlns:a16="http://schemas.microsoft.com/office/drawing/2014/main" id="{25F875B2-1ACE-400D-A007-1004B013A648}"/>
              </a:ext>
            </a:extLst>
          </p:cNvPr>
          <p:cNvPicPr>
            <a:picLocks noChangeAspect="1"/>
          </p:cNvPicPr>
          <p:nvPr/>
        </p:nvPicPr>
        <p:blipFill>
          <a:blip r:embed="rId3"/>
          <a:srcRect r="37813" b="32360"/>
          <a:stretch>
            <a:fillRect/>
          </a:stretch>
        </p:blipFill>
        <p:spPr>
          <a:xfrm>
            <a:off x="9553862" y="3996573"/>
            <a:ext cx="2653617" cy="2877735"/>
          </a:xfrm>
          <a:prstGeom prst="rect">
            <a:avLst/>
          </a:prstGeom>
          <a:ln w="12700">
            <a:miter lim="400000"/>
          </a:ln>
        </p:spPr>
      </p:pic>
      <p:sp>
        <p:nvSpPr>
          <p:cNvPr id="10" name="Content Placeholder 2">
            <a:extLst>
              <a:ext uri="{FF2B5EF4-FFF2-40B4-BE49-F238E27FC236}">
                <a16:creationId xmlns:a16="http://schemas.microsoft.com/office/drawing/2014/main" id="{6A3850C5-2B7F-404D-BEBD-665D41E79ED9}"/>
              </a:ext>
            </a:extLst>
          </p:cNvPr>
          <p:cNvSpPr txBox="1">
            <a:spLocks/>
          </p:cNvSpPr>
          <p:nvPr/>
        </p:nvSpPr>
        <p:spPr>
          <a:xfrm>
            <a:off x="99517" y="1734531"/>
            <a:ext cx="7745013" cy="33703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9B4845B3-26DA-413E-AD49-70D9B31AB2F8}"/>
              </a:ext>
            </a:extLst>
          </p:cNvPr>
          <p:cNvSpPr/>
          <p:nvPr/>
        </p:nvSpPr>
        <p:spPr>
          <a:xfrm>
            <a:off x="0" y="1734531"/>
            <a:ext cx="10460236" cy="954107"/>
          </a:xfrm>
          <a:prstGeom prst="rect">
            <a:avLst/>
          </a:prstGeom>
        </p:spPr>
        <p:txBody>
          <a:bodyPr wrap="none">
            <a:spAutoFit/>
          </a:bodyPr>
          <a:lstStyle/>
          <a:p>
            <a:r>
              <a:rPr lang="en-US" sz="2800" dirty="0">
                <a:latin typeface="Calibri" panose="020F0502020204030204" pitchFamily="34" charset="0"/>
              </a:rPr>
              <a:t>If time allows, I’d love to show you some of our tools as a nice visual </a:t>
            </a:r>
            <a:r>
              <a:rPr lang="en-US" sz="2800" dirty="0">
                <a:latin typeface="Calibri" panose="020F0502020204030204" pitchFamily="34" charset="0"/>
                <a:sym typeface="Wingdings" panose="05000000000000000000" pitchFamily="2" charset="2"/>
              </a:rPr>
              <a:t></a:t>
            </a:r>
            <a:endParaRPr lang="en-US" sz="2800" dirty="0">
              <a:latin typeface="Calibri" panose="020F0502020204030204" pitchFamily="34" charset="0"/>
              <a:hlinkClick r:id="rId4"/>
            </a:endParaRPr>
          </a:p>
          <a:p>
            <a:r>
              <a:rPr lang="en-US" sz="2800" dirty="0">
                <a:latin typeface="Calibri" panose="020F0502020204030204" pitchFamily="34" charset="0"/>
                <a:hlinkClick r:id="rId4"/>
              </a:rPr>
              <a:t>https://rpt.orgvitality.com/OVExperience/</a:t>
            </a:r>
            <a:endParaRPr lang="en-US" sz="2800" dirty="0"/>
          </a:p>
        </p:txBody>
      </p:sp>
    </p:spTree>
    <p:extLst>
      <p:ext uri="{BB962C8B-B14F-4D97-AF65-F5344CB8AC3E}">
        <p14:creationId xmlns:p14="http://schemas.microsoft.com/office/powerpoint/2010/main" val="1503253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TM10001104[[fn=Feathered]]</Template>
  <TotalTime>2143</TotalTime>
  <Words>5605</Words>
  <Application>Microsoft Office PowerPoint</Application>
  <PresentationFormat>Widescreen</PresentationFormat>
  <Paragraphs>197</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Greetings IO Fans!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Greetings IO Fans!</dc:title>
  <dc:creator>Sertrice Grice</dc:creator>
  <cp:lastModifiedBy>Sertrice Grice</cp:lastModifiedBy>
  <cp:revision>9</cp:revision>
  <dcterms:created xsi:type="dcterms:W3CDTF">2020-03-24T02:25:42Z</dcterms:created>
  <dcterms:modified xsi:type="dcterms:W3CDTF">2020-03-25T14:09:25Z</dcterms:modified>
</cp:coreProperties>
</file>