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</p:sldIdLst>
  <p:sldSz cy="5143500" cx="9144000"/>
  <p:notesSz cx="6858000" cy="9144000"/>
  <p:embeddedFontLst>
    <p:embeddedFont>
      <p:font typeface="Oswald Regular"/>
      <p:regular r:id="rId51"/>
      <p:bold r:id="rId52"/>
    </p:embeddedFont>
    <p:embeddedFont>
      <p:font typeface="Roboto"/>
      <p:regular r:id="rId53"/>
      <p:bold r:id="rId54"/>
      <p:italic r:id="rId55"/>
      <p:boldItalic r:id="rId56"/>
    </p:embeddedFont>
    <p:embeddedFont>
      <p:font typeface="Average"/>
      <p:regular r:id="rId57"/>
    </p:embeddedFont>
    <p:embeddedFont>
      <p:font typeface="Oswald"/>
      <p:regular r:id="rId58"/>
      <p:bold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B8C2C33F-80A6-476B-B523-7DF2312D4847}">
  <a:tblStyle styleId="{B8C2C33F-80A6-476B-B523-7DF2312D484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OswaldRegular-regular.fntdata"/><Relationship Id="rId50" Type="http://schemas.openxmlformats.org/officeDocument/2006/relationships/slide" Target="slides/slide44.xml"/><Relationship Id="rId53" Type="http://schemas.openxmlformats.org/officeDocument/2006/relationships/font" Target="fonts/Roboto-regular.fntdata"/><Relationship Id="rId52" Type="http://schemas.openxmlformats.org/officeDocument/2006/relationships/font" Target="fonts/OswaldRegular-bold.fntdata"/><Relationship Id="rId11" Type="http://schemas.openxmlformats.org/officeDocument/2006/relationships/slide" Target="slides/slide5.xml"/><Relationship Id="rId55" Type="http://schemas.openxmlformats.org/officeDocument/2006/relationships/font" Target="fonts/Roboto-italic.fntdata"/><Relationship Id="rId10" Type="http://schemas.openxmlformats.org/officeDocument/2006/relationships/slide" Target="slides/slide4.xml"/><Relationship Id="rId54" Type="http://schemas.openxmlformats.org/officeDocument/2006/relationships/font" Target="fonts/Roboto-bold.fntdata"/><Relationship Id="rId13" Type="http://schemas.openxmlformats.org/officeDocument/2006/relationships/slide" Target="slides/slide7.xml"/><Relationship Id="rId57" Type="http://schemas.openxmlformats.org/officeDocument/2006/relationships/font" Target="fonts/Average-regular.fntdata"/><Relationship Id="rId12" Type="http://schemas.openxmlformats.org/officeDocument/2006/relationships/slide" Target="slides/slide6.xml"/><Relationship Id="rId56" Type="http://schemas.openxmlformats.org/officeDocument/2006/relationships/font" Target="fonts/Roboto-boldItalic.fntdata"/><Relationship Id="rId15" Type="http://schemas.openxmlformats.org/officeDocument/2006/relationships/slide" Target="slides/slide9.xml"/><Relationship Id="rId59" Type="http://schemas.openxmlformats.org/officeDocument/2006/relationships/font" Target="fonts/Oswald-bold.fntdata"/><Relationship Id="rId14" Type="http://schemas.openxmlformats.org/officeDocument/2006/relationships/slide" Target="slides/slide8.xml"/><Relationship Id="rId58" Type="http://schemas.openxmlformats.org/officeDocument/2006/relationships/font" Target="fonts/Oswald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1fecb67d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61fecb67d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61fecb67dd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61fecb67dd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1fecb67d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1fecb67d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62dba07712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62dba07712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1f358e303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1f358e303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61f4b9221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61f4b9221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61f358e303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61f358e303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1f4b9221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61f4b9221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1f358e303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1f358e303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62043ee4aa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62043ee4aa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61f358e303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61f358e303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61f4b9221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61f4b9221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61fecb67dd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61fecb67d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2043ee4aa_0_8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62043ee4aa_0_8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61fecb67dd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61fecb67d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62043ee4aa_0_8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62043ee4aa_0_8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61f4b9221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61f4b9221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1f4b9221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1f4b9221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61f4b9221b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61f4b9221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62043ee4aa_0_9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62043ee4aa_0_9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61f4b9221b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61f4b9221b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61f358e303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61f358e303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62043ee4aa_0_9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62043ee4aa_0_9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61f4b9221b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61f4b9221b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62dba07712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62dba07712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62043ee4aa_0_9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62043ee4aa_0_9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62dba07712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62dba07712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62043ee4aa_0_9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62043ee4aa_0_9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62dba07712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62dba07712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62dba07712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62dba07712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62dba07712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62dba0771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62dba07712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62dba07712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61f358e303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61f358e303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62dba07712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62dba07712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62dba07712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62dba07712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62dba07712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62dba07712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62e089db3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62e089db3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62e089db3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62e089db3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62043ee4aa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62043ee4a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62043ee4a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62043ee4a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62043ee4aa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62043ee4a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2043ee4aa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2043ee4a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1f358e303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1f358e303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0" Type="http://schemas.openxmlformats.org/officeDocument/2006/relationships/image" Target="../media/image9.gif"/><Relationship Id="rId9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8.png"/><Relationship Id="rId7" Type="http://schemas.openxmlformats.org/officeDocument/2006/relationships/image" Target="../media/image4.png"/><Relationship Id="rId8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s://linkedin.com/in/sheafyffe/" TargetMode="External"/><Relationship Id="rId4" Type="http://schemas.openxmlformats.org/officeDocument/2006/relationships/hyperlink" Target="https://github.com/Shea-Fyffe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drive.google.com/open?id=18_Nx_e5nR4nqxFpG6bnO5cYANnMfU15v" TargetMode="External"/><Relationship Id="rId4" Type="http://schemas.openxmlformats.org/officeDocument/2006/relationships/hyperlink" Target="https://drive.google.com/open?id=1Vf91_P30SHnFDtEkUlkT7cI7577IS3aH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Measurement is “Fun”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 like pyromania is “fun”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D7E6B"/>
                </a:solidFill>
                <a:latin typeface="Oswald"/>
                <a:ea typeface="Oswald"/>
                <a:cs typeface="Oswald"/>
                <a:sym typeface="Oswald"/>
              </a:rPr>
              <a:t>Shea Fyffe</a:t>
            </a:r>
            <a:endParaRPr b="1">
              <a:solidFill>
                <a:srgbClr val="DD7E6B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DD7E6B"/>
                </a:solidFill>
                <a:latin typeface="Impact"/>
                <a:ea typeface="Impact"/>
                <a:cs typeface="Impact"/>
                <a:sym typeface="Impact"/>
              </a:rPr>
              <a:t>Litigation</a:t>
            </a:r>
            <a:endParaRPr sz="6000">
              <a:solidFill>
                <a:srgbClr val="DD7E6B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98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DD7E6B"/>
                </a:solidFill>
                <a:latin typeface="Impact"/>
                <a:ea typeface="Impact"/>
                <a:cs typeface="Impact"/>
                <a:sym typeface="Impact"/>
              </a:rPr>
              <a:t>Type I &amp; Type II</a:t>
            </a:r>
            <a:endParaRPr sz="6000">
              <a:solidFill>
                <a:srgbClr val="DD7E6B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DD7E6B"/>
                </a:solidFill>
                <a:latin typeface="Impact"/>
                <a:ea typeface="Impact"/>
                <a:cs typeface="Impact"/>
                <a:sym typeface="Impact"/>
              </a:rPr>
              <a:t>Errors</a:t>
            </a:r>
            <a:endParaRPr sz="6000">
              <a:solidFill>
                <a:srgbClr val="DD7E6B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98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DD7E6B"/>
                </a:solidFill>
                <a:latin typeface="Impact"/>
                <a:ea typeface="Impact"/>
                <a:cs typeface="Impact"/>
                <a:sym typeface="Impact"/>
              </a:rPr>
              <a:t>Climate Change</a:t>
            </a:r>
            <a:endParaRPr sz="6000">
              <a:solidFill>
                <a:srgbClr val="DD7E6B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98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What are we going to talk about?</a:t>
            </a:r>
            <a:endParaRPr sz="6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6000">
              <a:solidFill>
                <a:srgbClr val="DD7E6B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98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/>
          <p:nvPr>
            <p:ph idx="1" type="body"/>
          </p:nvPr>
        </p:nvSpPr>
        <p:spPr>
          <a:xfrm>
            <a:off x="276325" y="10605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Test Specification</a:t>
            </a:r>
            <a:endParaRPr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165" name="Google Shape;16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5000" y="2268300"/>
            <a:ext cx="2483250" cy="248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0" name="Google Shape;170;p27"/>
          <p:cNvCxnSpPr>
            <a:endCxn id="171" idx="1"/>
          </p:cNvCxnSpPr>
          <p:nvPr/>
        </p:nvCxnSpPr>
        <p:spPr>
          <a:xfrm>
            <a:off x="2660200" y="2571750"/>
            <a:ext cx="3919500" cy="65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2" name="Google Shape;17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Specification</a:t>
            </a:r>
            <a:r>
              <a:rPr lang="en"/>
              <a:t>: Process</a:t>
            </a:r>
            <a:endParaRPr/>
          </a:p>
        </p:txBody>
      </p:sp>
      <p:sp>
        <p:nvSpPr>
          <p:cNvPr id="173" name="Google Shape;173;p27"/>
          <p:cNvSpPr/>
          <p:nvPr/>
        </p:nvSpPr>
        <p:spPr>
          <a:xfrm>
            <a:off x="788975" y="1668000"/>
            <a:ext cx="1871100" cy="18075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"/>
                <a:ea typeface="Oswald"/>
                <a:cs typeface="Oswald"/>
                <a:sym typeface="Oswald"/>
              </a:rPr>
              <a:t>Job Analysis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4" name="Google Shape;174;p27"/>
          <p:cNvSpPr/>
          <p:nvPr/>
        </p:nvSpPr>
        <p:spPr>
          <a:xfrm>
            <a:off x="3401100" y="1733400"/>
            <a:ext cx="2341800" cy="16767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?</a:t>
            </a:r>
            <a:endParaRPr sz="3000"/>
          </a:p>
        </p:txBody>
      </p:sp>
      <p:sp>
        <p:nvSpPr>
          <p:cNvPr id="171" name="Google Shape;171;p27"/>
          <p:cNvSpPr/>
          <p:nvPr/>
        </p:nvSpPr>
        <p:spPr>
          <a:xfrm>
            <a:off x="6579700" y="1798800"/>
            <a:ext cx="1719300" cy="1676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 Regular"/>
                <a:ea typeface="Oswald Regular"/>
                <a:cs typeface="Oswald Regular"/>
                <a:sym typeface="Oswald Regular"/>
              </a:rPr>
              <a:t>Psychological Measure</a:t>
            </a:r>
            <a:endParaRPr sz="180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75" name="Google Shape;175;p27"/>
          <p:cNvSpPr/>
          <p:nvPr/>
        </p:nvSpPr>
        <p:spPr>
          <a:xfrm>
            <a:off x="3712350" y="3770950"/>
            <a:ext cx="1719300" cy="1047300"/>
          </a:xfrm>
          <a:prstGeom prst="rect">
            <a:avLst/>
          </a:prstGeom>
          <a:noFill/>
          <a:ln cap="flat" cmpd="sng" w="9525">
            <a:solidFill>
              <a:srgbClr val="DD7E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DD7E6B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Test Specification</a:t>
            </a:r>
            <a:endParaRPr sz="1800">
              <a:solidFill>
                <a:srgbClr val="DD7E6B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Specification</a:t>
            </a:r>
            <a:r>
              <a:rPr lang="en"/>
              <a:t>: Problems</a:t>
            </a:r>
            <a:endParaRPr/>
          </a:p>
        </p:txBody>
      </p:sp>
      <p:sp>
        <p:nvSpPr>
          <p:cNvPr id="181" name="Google Shape;181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Validity and Legal Defensibility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Items are worth their weight in gold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Content &gt;&gt; Psychometrics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182" name="Google Shape;18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9150" y="2631569"/>
            <a:ext cx="3397225" cy="225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/>
          <p:nvPr>
            <p:ph type="title"/>
          </p:nvPr>
        </p:nvSpPr>
        <p:spPr>
          <a:xfrm>
            <a:off x="1363650" y="1629600"/>
            <a:ext cx="6416700" cy="18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 we are going to conduct a test specification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0"/>
          <p:cNvSpPr txBox="1"/>
          <p:nvPr>
            <p:ph type="title"/>
          </p:nvPr>
        </p:nvSpPr>
        <p:spPr>
          <a:xfrm>
            <a:off x="1363650" y="1752300"/>
            <a:ext cx="6416700" cy="16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goal is to ensure that serial killers aren’t admitted to this program...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/>
          <p:nvPr>
            <p:ph idx="1" type="body"/>
          </p:nvPr>
        </p:nvSpPr>
        <p:spPr>
          <a:xfrm>
            <a:off x="311700" y="2014050"/>
            <a:ext cx="8520600" cy="111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Goal: Develop a test that fairly and accurately assesses </a:t>
            </a:r>
            <a:r>
              <a:rPr lang="en" sz="3000">
                <a:solidFill>
                  <a:srgbClr val="DD7E6B"/>
                </a:solidFill>
                <a:latin typeface="Oswald"/>
                <a:ea typeface="Oswald"/>
                <a:cs typeface="Oswald"/>
                <a:sym typeface="Oswald"/>
              </a:rPr>
              <a:t>RU I/O applicants</a:t>
            </a:r>
            <a:r>
              <a:rPr lang="en"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based on </a:t>
            </a:r>
            <a:r>
              <a:rPr lang="en" sz="3000">
                <a:latin typeface="Oswald"/>
                <a:ea typeface="Oswald"/>
                <a:cs typeface="Oswald"/>
                <a:sym typeface="Oswald"/>
              </a:rPr>
              <a:t>social skills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Am I</a:t>
            </a:r>
            <a:endParaRPr/>
          </a:p>
        </p:txBody>
      </p:sp>
      <p:cxnSp>
        <p:nvCxnSpPr>
          <p:cNvPr id="66" name="Google Shape;66;p14"/>
          <p:cNvCxnSpPr>
            <a:stCxn id="67" idx="6"/>
            <a:endCxn id="68" idx="2"/>
          </p:cNvCxnSpPr>
          <p:nvPr/>
        </p:nvCxnSpPr>
        <p:spPr>
          <a:xfrm flipH="1" rot="10800000">
            <a:off x="1952800" y="1103925"/>
            <a:ext cx="1839300" cy="901800"/>
          </a:xfrm>
          <a:prstGeom prst="bentConnector3">
            <a:avLst>
              <a:gd fmla="val 49997" name="adj1"/>
            </a:avLst>
          </a:prstGeom>
          <a:noFill/>
          <a:ln cap="flat" cmpd="sng" w="381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69" name="Google Shape;69;p14"/>
          <p:cNvGrpSpPr/>
          <p:nvPr/>
        </p:nvGrpSpPr>
        <p:grpSpPr>
          <a:xfrm>
            <a:off x="3792000" y="350500"/>
            <a:ext cx="1560000" cy="1506900"/>
            <a:chOff x="3792000" y="350500"/>
            <a:chExt cx="1560000" cy="1506900"/>
          </a:xfrm>
        </p:grpSpPr>
        <p:sp>
          <p:nvSpPr>
            <p:cNvPr id="68" name="Google Shape;68;p14"/>
            <p:cNvSpPr/>
            <p:nvPr/>
          </p:nvSpPr>
          <p:spPr>
            <a:xfrm>
              <a:off x="3792000" y="350500"/>
              <a:ext cx="1560000" cy="15069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rgbClr val="3D85C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70" name="Google Shape;70;p14"/>
            <p:cNvPicPr preferRelativeResize="0"/>
            <p:nvPr/>
          </p:nvPicPr>
          <p:blipFill rotWithShape="1">
            <a:blip r:embed="rId3">
              <a:alphaModFix/>
            </a:blip>
            <a:srcRect b="33616" l="0" r="0" t="27752"/>
            <a:stretch/>
          </p:blipFill>
          <p:spPr>
            <a:xfrm>
              <a:off x="4004250" y="884625"/>
              <a:ext cx="1135500" cy="438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" name="Google Shape;71;p14"/>
          <p:cNvGrpSpPr/>
          <p:nvPr/>
        </p:nvGrpSpPr>
        <p:grpSpPr>
          <a:xfrm>
            <a:off x="392800" y="1252275"/>
            <a:ext cx="1560000" cy="1506900"/>
            <a:chOff x="392800" y="1252275"/>
            <a:chExt cx="1560000" cy="1506900"/>
          </a:xfrm>
        </p:grpSpPr>
        <p:sp>
          <p:nvSpPr>
            <p:cNvPr id="67" name="Google Shape;67;p14"/>
            <p:cNvSpPr/>
            <p:nvPr/>
          </p:nvSpPr>
          <p:spPr>
            <a:xfrm>
              <a:off x="392800" y="1252275"/>
              <a:ext cx="1560000" cy="15069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3D85C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72" name="Google Shape;72;p14"/>
            <p:cNvPicPr preferRelativeResize="0"/>
            <p:nvPr/>
          </p:nvPicPr>
          <p:blipFill rotWithShape="1">
            <a:blip r:embed="rId4">
              <a:alphaModFix/>
            </a:blip>
            <a:srcRect b="17588" l="0" r="0" t="17197"/>
            <a:stretch/>
          </p:blipFill>
          <p:spPr>
            <a:xfrm>
              <a:off x="457462" y="1757313"/>
              <a:ext cx="1430675" cy="4968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" name="Google Shape;73;p14"/>
          <p:cNvSpPr/>
          <p:nvPr/>
        </p:nvSpPr>
        <p:spPr>
          <a:xfrm>
            <a:off x="6707100" y="558700"/>
            <a:ext cx="1161000" cy="10905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verage"/>
                <a:ea typeface="Average"/>
                <a:cs typeface="Average"/>
                <a:sym typeface="Average"/>
              </a:rPr>
              <a:t>70%</a:t>
            </a:r>
            <a:endParaRPr sz="2400"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74" name="Google Shape;74;p14"/>
          <p:cNvCxnSpPr>
            <a:stCxn id="68" idx="6"/>
            <a:endCxn id="73" idx="2"/>
          </p:cNvCxnSpPr>
          <p:nvPr/>
        </p:nvCxnSpPr>
        <p:spPr>
          <a:xfrm>
            <a:off x="5352000" y="1103950"/>
            <a:ext cx="1355100" cy="600"/>
          </a:xfrm>
          <a:prstGeom prst="bentConnector3">
            <a:avLst>
              <a:gd fmla="val 50000" name="adj1"/>
            </a:avLst>
          </a:prstGeom>
          <a:noFill/>
          <a:ln cap="flat" cmpd="sng" w="381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" name="Google Shape;75;p14"/>
          <p:cNvCxnSpPr>
            <a:stCxn id="76" idx="2"/>
            <a:endCxn id="73" idx="4"/>
          </p:cNvCxnSpPr>
          <p:nvPr/>
        </p:nvCxnSpPr>
        <p:spPr>
          <a:xfrm rot="10800000">
            <a:off x="7287750" y="1649200"/>
            <a:ext cx="447600" cy="465300"/>
          </a:xfrm>
          <a:prstGeom prst="bentConnector2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" name="Google Shape;77;p14"/>
          <p:cNvCxnSpPr>
            <a:stCxn id="78" idx="2"/>
            <a:endCxn id="73" idx="4"/>
          </p:cNvCxnSpPr>
          <p:nvPr/>
        </p:nvCxnSpPr>
        <p:spPr>
          <a:xfrm rot="10800000">
            <a:off x="7287750" y="1649200"/>
            <a:ext cx="447600" cy="1138800"/>
          </a:xfrm>
          <a:prstGeom prst="bentConnector2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9" name="Google Shape;79;p14"/>
          <p:cNvCxnSpPr>
            <a:stCxn id="80" idx="2"/>
            <a:endCxn id="73" idx="4"/>
          </p:cNvCxnSpPr>
          <p:nvPr/>
        </p:nvCxnSpPr>
        <p:spPr>
          <a:xfrm rot="10800000">
            <a:off x="7287750" y="1649200"/>
            <a:ext cx="447600" cy="1812300"/>
          </a:xfrm>
          <a:prstGeom prst="bentConnector2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1" name="Google Shape;81;p14"/>
          <p:cNvCxnSpPr>
            <a:stCxn id="82" idx="2"/>
            <a:endCxn id="73" idx="4"/>
          </p:cNvCxnSpPr>
          <p:nvPr/>
        </p:nvCxnSpPr>
        <p:spPr>
          <a:xfrm rot="10800000">
            <a:off x="7287750" y="1649200"/>
            <a:ext cx="447600" cy="2485800"/>
          </a:xfrm>
          <a:prstGeom prst="bentConnector2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83" name="Google Shape;83;p14"/>
          <p:cNvGrpSpPr/>
          <p:nvPr/>
        </p:nvGrpSpPr>
        <p:grpSpPr>
          <a:xfrm>
            <a:off x="7735350" y="1777750"/>
            <a:ext cx="717000" cy="673500"/>
            <a:chOff x="7424075" y="1441000"/>
            <a:chExt cx="717000" cy="673500"/>
          </a:xfrm>
        </p:grpSpPr>
        <p:sp>
          <p:nvSpPr>
            <p:cNvPr id="76" name="Google Shape;76;p14"/>
            <p:cNvSpPr/>
            <p:nvPr/>
          </p:nvSpPr>
          <p:spPr>
            <a:xfrm>
              <a:off x="7424075" y="1441000"/>
              <a:ext cx="717000" cy="6735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rgbClr val="3D85C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latin typeface="Average"/>
                <a:ea typeface="Average"/>
                <a:cs typeface="Average"/>
                <a:sym typeface="Average"/>
              </a:endParaRPr>
            </a:p>
          </p:txBody>
        </p:sp>
        <p:pic>
          <p:nvPicPr>
            <p:cNvPr id="84" name="Google Shape;84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572575" y="1579550"/>
              <a:ext cx="420000" cy="3963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" name="Google Shape;85;p14"/>
          <p:cNvGrpSpPr/>
          <p:nvPr/>
        </p:nvGrpSpPr>
        <p:grpSpPr>
          <a:xfrm>
            <a:off x="7735350" y="2451250"/>
            <a:ext cx="717000" cy="673500"/>
            <a:chOff x="7424075" y="2114500"/>
            <a:chExt cx="717000" cy="673500"/>
          </a:xfrm>
        </p:grpSpPr>
        <p:sp>
          <p:nvSpPr>
            <p:cNvPr id="78" name="Google Shape;78;p14"/>
            <p:cNvSpPr/>
            <p:nvPr/>
          </p:nvSpPr>
          <p:spPr>
            <a:xfrm>
              <a:off x="7424075" y="2114500"/>
              <a:ext cx="717000" cy="6735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rgbClr val="3D85C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latin typeface="Average"/>
                <a:ea typeface="Average"/>
                <a:cs typeface="Average"/>
                <a:sym typeface="Average"/>
              </a:endParaRPr>
            </a:p>
          </p:txBody>
        </p:sp>
        <p:pic>
          <p:nvPicPr>
            <p:cNvPr id="86" name="Google Shape;86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539363" y="2282798"/>
              <a:ext cx="486428" cy="336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7" name="Google Shape;87;p14"/>
          <p:cNvGrpSpPr/>
          <p:nvPr/>
        </p:nvGrpSpPr>
        <p:grpSpPr>
          <a:xfrm>
            <a:off x="7735350" y="3124750"/>
            <a:ext cx="717000" cy="673500"/>
            <a:chOff x="7424075" y="2788000"/>
            <a:chExt cx="717000" cy="673500"/>
          </a:xfrm>
        </p:grpSpPr>
        <p:sp>
          <p:nvSpPr>
            <p:cNvPr id="80" name="Google Shape;80;p14"/>
            <p:cNvSpPr/>
            <p:nvPr/>
          </p:nvSpPr>
          <p:spPr>
            <a:xfrm>
              <a:off x="7424075" y="2788000"/>
              <a:ext cx="717000" cy="6735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rgbClr val="3D85C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latin typeface="Average"/>
                <a:ea typeface="Average"/>
                <a:cs typeface="Average"/>
                <a:sym typeface="Average"/>
              </a:endParaRPr>
            </a:p>
          </p:txBody>
        </p:sp>
        <p:pic>
          <p:nvPicPr>
            <p:cNvPr id="88" name="Google Shape;88;p1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539375" y="2899275"/>
              <a:ext cx="486425" cy="4509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" name="Google Shape;89;p14"/>
          <p:cNvGrpSpPr/>
          <p:nvPr/>
        </p:nvGrpSpPr>
        <p:grpSpPr>
          <a:xfrm>
            <a:off x="7735350" y="3798250"/>
            <a:ext cx="717000" cy="673500"/>
            <a:chOff x="7735350" y="3798250"/>
            <a:chExt cx="717000" cy="673500"/>
          </a:xfrm>
        </p:grpSpPr>
        <p:sp>
          <p:nvSpPr>
            <p:cNvPr id="82" name="Google Shape;82;p14"/>
            <p:cNvSpPr/>
            <p:nvPr/>
          </p:nvSpPr>
          <p:spPr>
            <a:xfrm>
              <a:off x="7735350" y="3798250"/>
              <a:ext cx="717000" cy="673500"/>
            </a:xfrm>
            <a:prstGeom prst="ellipse">
              <a:avLst/>
            </a:prstGeom>
            <a:solidFill>
              <a:schemeClr val="dk1"/>
            </a:solidFill>
            <a:ln cap="flat" cmpd="sng" w="38100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latin typeface="Average"/>
                <a:ea typeface="Average"/>
                <a:cs typeface="Average"/>
                <a:sym typeface="Average"/>
              </a:endParaRPr>
            </a:p>
          </p:txBody>
        </p:sp>
        <p:pic>
          <p:nvPicPr>
            <p:cNvPr id="90" name="Google Shape;90;p1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846237" y="3926788"/>
              <a:ext cx="495225" cy="41436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1" name="Google Shape;91;p14"/>
          <p:cNvGrpSpPr/>
          <p:nvPr/>
        </p:nvGrpSpPr>
        <p:grpSpPr>
          <a:xfrm>
            <a:off x="4199100" y="3300675"/>
            <a:ext cx="1560000" cy="1506900"/>
            <a:chOff x="3901950" y="3286525"/>
            <a:chExt cx="1560000" cy="1506900"/>
          </a:xfrm>
        </p:grpSpPr>
        <p:sp>
          <p:nvSpPr>
            <p:cNvPr id="92" name="Google Shape;92;p14"/>
            <p:cNvSpPr/>
            <p:nvPr/>
          </p:nvSpPr>
          <p:spPr>
            <a:xfrm>
              <a:off x="3901950" y="3286525"/>
              <a:ext cx="1560000" cy="15069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rgbClr val="3D85C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93" name="Google Shape;93;p1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049425" y="3684575"/>
              <a:ext cx="1265050" cy="7108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94" name="Google Shape;94;p14"/>
          <p:cNvCxnSpPr>
            <a:stCxn id="92" idx="6"/>
            <a:endCxn id="82" idx="4"/>
          </p:cNvCxnSpPr>
          <p:nvPr/>
        </p:nvCxnSpPr>
        <p:spPr>
          <a:xfrm>
            <a:off x="5759100" y="4054125"/>
            <a:ext cx="2334900" cy="417600"/>
          </a:xfrm>
          <a:prstGeom prst="bentConnector4">
            <a:avLst>
              <a:gd fmla="val 42325" name="adj1"/>
              <a:gd fmla="val 157028" name="adj2"/>
            </a:avLst>
          </a:prstGeom>
          <a:noFill/>
          <a:ln cap="flat" cmpd="sng" w="381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5" name="Google Shape;95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07475" y="489875"/>
            <a:ext cx="4317700" cy="431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Specification:</a:t>
            </a:r>
            <a:r>
              <a:rPr lang="en"/>
              <a:t> Preliminary Questions</a:t>
            </a:r>
            <a:endParaRPr/>
          </a:p>
        </p:txBody>
      </p:sp>
      <p:sp>
        <p:nvSpPr>
          <p:cNvPr id="203" name="Google Shape;203;p32"/>
          <p:cNvSpPr/>
          <p:nvPr/>
        </p:nvSpPr>
        <p:spPr>
          <a:xfrm>
            <a:off x="2902350" y="1734925"/>
            <a:ext cx="3339300" cy="1202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Average"/>
                <a:ea typeface="Average"/>
                <a:cs typeface="Average"/>
                <a:sym typeface="Average"/>
              </a:rPr>
              <a:t>What are we measuring?</a:t>
            </a:r>
            <a:endParaRPr sz="3000"/>
          </a:p>
        </p:txBody>
      </p:sp>
      <p:sp>
        <p:nvSpPr>
          <p:cNvPr id="204" name="Google Shape;204;p32"/>
          <p:cNvSpPr/>
          <p:nvPr/>
        </p:nvSpPr>
        <p:spPr>
          <a:xfrm>
            <a:off x="394575" y="3654825"/>
            <a:ext cx="2109900" cy="10500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Average"/>
                <a:ea typeface="Average"/>
                <a:cs typeface="Average"/>
                <a:sym typeface="Average"/>
              </a:rPr>
              <a:t>KSAOs</a:t>
            </a:r>
            <a:endParaRPr sz="3000"/>
          </a:p>
        </p:txBody>
      </p:sp>
      <p:sp>
        <p:nvSpPr>
          <p:cNvPr id="205" name="Google Shape;205;p32"/>
          <p:cNvSpPr/>
          <p:nvPr/>
        </p:nvSpPr>
        <p:spPr>
          <a:xfrm>
            <a:off x="3517050" y="3654825"/>
            <a:ext cx="2109900" cy="10500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Average"/>
                <a:ea typeface="Average"/>
                <a:cs typeface="Average"/>
                <a:sym typeface="Average"/>
              </a:rPr>
              <a:t>Scoring</a:t>
            </a:r>
            <a:endParaRPr sz="3000"/>
          </a:p>
        </p:txBody>
      </p:sp>
      <p:sp>
        <p:nvSpPr>
          <p:cNvPr id="206" name="Google Shape;206;p32"/>
          <p:cNvSpPr/>
          <p:nvPr/>
        </p:nvSpPr>
        <p:spPr>
          <a:xfrm>
            <a:off x="6681975" y="3654825"/>
            <a:ext cx="2109900" cy="10500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Average"/>
                <a:ea typeface="Average"/>
                <a:cs typeface="Average"/>
                <a:sym typeface="Average"/>
              </a:rPr>
              <a:t>Measure Type</a:t>
            </a:r>
            <a:endParaRPr sz="3000"/>
          </a:p>
        </p:txBody>
      </p:sp>
      <p:cxnSp>
        <p:nvCxnSpPr>
          <p:cNvPr id="207" name="Google Shape;207;p32"/>
          <p:cNvCxnSpPr>
            <a:stCxn id="203" idx="1"/>
            <a:endCxn id="204" idx="0"/>
          </p:cNvCxnSpPr>
          <p:nvPr/>
        </p:nvCxnSpPr>
        <p:spPr>
          <a:xfrm flipH="1">
            <a:off x="1449450" y="2336275"/>
            <a:ext cx="1452900" cy="1318500"/>
          </a:xfrm>
          <a:prstGeom prst="bentConnector2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8" name="Google Shape;208;p32"/>
          <p:cNvCxnSpPr>
            <a:stCxn id="203" idx="2"/>
            <a:endCxn id="205" idx="0"/>
          </p:cNvCxnSpPr>
          <p:nvPr/>
        </p:nvCxnSpPr>
        <p:spPr>
          <a:xfrm flipH="1" rot="-5400000">
            <a:off x="4213650" y="3295975"/>
            <a:ext cx="717300" cy="600"/>
          </a:xfrm>
          <a:prstGeom prst="bentConnector3">
            <a:avLst>
              <a:gd fmla="val 49993" name="adj1"/>
            </a:avLst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9" name="Google Shape;209;p32"/>
          <p:cNvCxnSpPr>
            <a:stCxn id="203" idx="3"/>
            <a:endCxn id="206" idx="0"/>
          </p:cNvCxnSpPr>
          <p:nvPr/>
        </p:nvCxnSpPr>
        <p:spPr>
          <a:xfrm>
            <a:off x="6241650" y="2336275"/>
            <a:ext cx="1495200" cy="1318500"/>
          </a:xfrm>
          <a:prstGeom prst="bentConnector2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/>
          <p:nvPr/>
        </p:nvSpPr>
        <p:spPr>
          <a:xfrm>
            <a:off x="2851200" y="2146088"/>
            <a:ext cx="6091500" cy="703500"/>
          </a:xfrm>
          <a:prstGeom prst="rect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33"/>
          <p:cNvSpPr/>
          <p:nvPr/>
        </p:nvSpPr>
        <p:spPr>
          <a:xfrm>
            <a:off x="1818275" y="402825"/>
            <a:ext cx="4633200" cy="525300"/>
          </a:xfrm>
          <a:prstGeom prst="rect">
            <a:avLst/>
          </a:prstGeom>
          <a:solidFill>
            <a:schemeClr val="dk2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Psychological Measurement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16" name="Google Shape;216;p33"/>
          <p:cNvSpPr/>
          <p:nvPr/>
        </p:nvSpPr>
        <p:spPr>
          <a:xfrm>
            <a:off x="132063" y="1309225"/>
            <a:ext cx="1600800" cy="525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Clinical Interviews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17" name="Google Shape;217;p33"/>
          <p:cNvSpPr/>
          <p:nvPr/>
        </p:nvSpPr>
        <p:spPr>
          <a:xfrm>
            <a:off x="5983025" y="1313700"/>
            <a:ext cx="1600800" cy="5253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Standardized Psychological Tests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18" name="Google Shape;218;p33"/>
          <p:cNvSpPr/>
          <p:nvPr/>
        </p:nvSpPr>
        <p:spPr>
          <a:xfrm>
            <a:off x="7256876" y="2237425"/>
            <a:ext cx="1600800" cy="5253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Non-cognitive Measures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33"/>
          <p:cNvSpPr/>
          <p:nvPr/>
        </p:nvSpPr>
        <p:spPr>
          <a:xfrm>
            <a:off x="2971202" y="2237438"/>
            <a:ext cx="1600800" cy="525300"/>
          </a:xfrm>
          <a:prstGeom prst="rect">
            <a:avLst/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Cognitive Measures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20" name="Google Shape;220;p33"/>
          <p:cNvCxnSpPr>
            <a:stCxn id="215" idx="2"/>
            <a:endCxn id="217" idx="0"/>
          </p:cNvCxnSpPr>
          <p:nvPr/>
        </p:nvCxnSpPr>
        <p:spPr>
          <a:xfrm flipH="1" rot="-5400000">
            <a:off x="5266325" y="-203325"/>
            <a:ext cx="385500" cy="2648400"/>
          </a:xfrm>
          <a:prstGeom prst="bentConnector3">
            <a:avLst>
              <a:gd fmla="val 5001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1" name="Google Shape;221;p33"/>
          <p:cNvCxnSpPr>
            <a:stCxn id="216" idx="0"/>
            <a:endCxn id="215" idx="2"/>
          </p:cNvCxnSpPr>
          <p:nvPr/>
        </p:nvCxnSpPr>
        <p:spPr>
          <a:xfrm rot="-5400000">
            <a:off x="2343213" y="-482525"/>
            <a:ext cx="381000" cy="3202500"/>
          </a:xfrm>
          <a:prstGeom prst="bentConnector3">
            <a:avLst>
              <a:gd fmla="val 50013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2" name="Google Shape;222;p33"/>
          <p:cNvCxnSpPr>
            <a:stCxn id="217" idx="2"/>
            <a:endCxn id="218" idx="0"/>
          </p:cNvCxnSpPr>
          <p:nvPr/>
        </p:nvCxnSpPr>
        <p:spPr>
          <a:xfrm flipH="1" rot="-5400000">
            <a:off x="7221125" y="1401300"/>
            <a:ext cx="398400" cy="1273800"/>
          </a:xfrm>
          <a:prstGeom prst="bentConnector3">
            <a:avLst>
              <a:gd fmla="val 50003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3" name="Google Shape;223;p33"/>
          <p:cNvCxnSpPr>
            <a:stCxn id="219" idx="0"/>
            <a:endCxn id="217" idx="2"/>
          </p:cNvCxnSpPr>
          <p:nvPr/>
        </p:nvCxnSpPr>
        <p:spPr>
          <a:xfrm rot="-5400000">
            <a:off x="5078252" y="532388"/>
            <a:ext cx="398400" cy="3011700"/>
          </a:xfrm>
          <a:prstGeom prst="bentConnector3">
            <a:avLst>
              <a:gd fmla="val 50005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4" name="Google Shape;224;p33"/>
          <p:cNvSpPr/>
          <p:nvPr/>
        </p:nvSpPr>
        <p:spPr>
          <a:xfrm>
            <a:off x="1818274" y="3686475"/>
            <a:ext cx="1600800" cy="525300"/>
          </a:xfrm>
          <a:prstGeom prst="rect">
            <a:avLst/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Memory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5" name="Google Shape;225;p33"/>
          <p:cNvSpPr/>
          <p:nvPr/>
        </p:nvSpPr>
        <p:spPr>
          <a:xfrm>
            <a:off x="4134784" y="3686475"/>
            <a:ext cx="1600800" cy="525300"/>
          </a:xfrm>
          <a:prstGeom prst="rect">
            <a:avLst/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Intelligence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" name="Google Shape;226;p33"/>
          <p:cNvSpPr/>
          <p:nvPr/>
        </p:nvSpPr>
        <p:spPr>
          <a:xfrm>
            <a:off x="4110477" y="2907250"/>
            <a:ext cx="1600800" cy="525300"/>
          </a:xfrm>
          <a:prstGeom prst="rect">
            <a:avLst/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Processing Speed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7" name="Google Shape;227;p33"/>
          <p:cNvSpPr/>
          <p:nvPr/>
        </p:nvSpPr>
        <p:spPr>
          <a:xfrm>
            <a:off x="1951013" y="1309225"/>
            <a:ext cx="1600800" cy="525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Observation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28" name="Google Shape;228;p33"/>
          <p:cNvSpPr/>
          <p:nvPr/>
        </p:nvSpPr>
        <p:spPr>
          <a:xfrm>
            <a:off x="3769975" y="1313700"/>
            <a:ext cx="1600800" cy="525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Document Review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29" name="Google Shape;229;p33"/>
          <p:cNvSpPr/>
          <p:nvPr/>
        </p:nvSpPr>
        <p:spPr>
          <a:xfrm>
            <a:off x="6050199" y="3830050"/>
            <a:ext cx="1600800" cy="5253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Emotional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33"/>
          <p:cNvSpPr/>
          <p:nvPr/>
        </p:nvSpPr>
        <p:spPr>
          <a:xfrm>
            <a:off x="6050209" y="3161175"/>
            <a:ext cx="1600800" cy="5253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Behavioral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" name="Google Shape;231;p33"/>
          <p:cNvSpPr/>
          <p:nvPr/>
        </p:nvSpPr>
        <p:spPr>
          <a:xfrm>
            <a:off x="6050202" y="4498913"/>
            <a:ext cx="1600800" cy="5253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Personality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32" name="Google Shape;232;p33"/>
          <p:cNvCxnSpPr>
            <a:stCxn id="231" idx="3"/>
            <a:endCxn id="218" idx="2"/>
          </p:cNvCxnSpPr>
          <p:nvPr/>
        </p:nvCxnSpPr>
        <p:spPr>
          <a:xfrm flipH="1" rot="10800000">
            <a:off x="7651002" y="2762663"/>
            <a:ext cx="406200" cy="19989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3" name="Google Shape;233;p33"/>
          <p:cNvCxnSpPr>
            <a:stCxn id="229" idx="3"/>
            <a:endCxn id="218" idx="2"/>
          </p:cNvCxnSpPr>
          <p:nvPr/>
        </p:nvCxnSpPr>
        <p:spPr>
          <a:xfrm flipH="1" rot="10800000">
            <a:off x="7650999" y="2762800"/>
            <a:ext cx="406200" cy="13299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4" name="Google Shape;234;p33"/>
          <p:cNvCxnSpPr>
            <a:stCxn id="230" idx="3"/>
            <a:endCxn id="218" idx="2"/>
          </p:cNvCxnSpPr>
          <p:nvPr/>
        </p:nvCxnSpPr>
        <p:spPr>
          <a:xfrm flipH="1" rot="10800000">
            <a:off x="7651009" y="2762625"/>
            <a:ext cx="406200" cy="6612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5" name="Google Shape;235;p33"/>
          <p:cNvCxnSpPr>
            <a:stCxn id="228" idx="0"/>
            <a:endCxn id="215" idx="2"/>
          </p:cNvCxnSpPr>
          <p:nvPr/>
        </p:nvCxnSpPr>
        <p:spPr>
          <a:xfrm flipH="1" rot="5400000">
            <a:off x="4159825" y="903150"/>
            <a:ext cx="385500" cy="435600"/>
          </a:xfrm>
          <a:prstGeom prst="bentConnector3">
            <a:avLst>
              <a:gd fmla="val 5001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6" name="Google Shape;236;p33"/>
          <p:cNvCxnSpPr>
            <a:stCxn id="227" idx="0"/>
            <a:endCxn id="215" idx="2"/>
          </p:cNvCxnSpPr>
          <p:nvPr/>
        </p:nvCxnSpPr>
        <p:spPr>
          <a:xfrm rot="-5400000">
            <a:off x="3252713" y="426925"/>
            <a:ext cx="381000" cy="1383600"/>
          </a:xfrm>
          <a:prstGeom prst="bentConnector3">
            <a:avLst>
              <a:gd fmla="val 50013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7" name="Google Shape;237;p33"/>
          <p:cNvSpPr txBox="1"/>
          <p:nvPr/>
        </p:nvSpPr>
        <p:spPr>
          <a:xfrm>
            <a:off x="275925" y="4641275"/>
            <a:ext cx="38274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(National Academy of Science, 2015)</a:t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38" name="Google Shape;238;p33"/>
          <p:cNvSpPr/>
          <p:nvPr/>
        </p:nvSpPr>
        <p:spPr>
          <a:xfrm>
            <a:off x="1865674" y="2907250"/>
            <a:ext cx="1600800" cy="525300"/>
          </a:xfrm>
          <a:prstGeom prst="rect">
            <a:avLst/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Vigilance</a:t>
            </a: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/</a:t>
            </a: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Attention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39" name="Google Shape;239;p33"/>
          <p:cNvCxnSpPr>
            <a:stCxn id="226" idx="1"/>
            <a:endCxn id="219" idx="2"/>
          </p:cNvCxnSpPr>
          <p:nvPr/>
        </p:nvCxnSpPr>
        <p:spPr>
          <a:xfrm rot="10800000">
            <a:off x="3771477" y="2762800"/>
            <a:ext cx="339000" cy="4071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0" name="Google Shape;240;p33"/>
          <p:cNvCxnSpPr>
            <a:stCxn id="225" idx="1"/>
            <a:endCxn id="219" idx="2"/>
          </p:cNvCxnSpPr>
          <p:nvPr/>
        </p:nvCxnSpPr>
        <p:spPr>
          <a:xfrm rot="10800000">
            <a:off x="3771484" y="2762625"/>
            <a:ext cx="363300" cy="11865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1" name="Google Shape;241;p33"/>
          <p:cNvCxnSpPr>
            <a:stCxn id="224" idx="3"/>
            <a:endCxn id="219" idx="2"/>
          </p:cNvCxnSpPr>
          <p:nvPr/>
        </p:nvCxnSpPr>
        <p:spPr>
          <a:xfrm flipH="1" rot="10800000">
            <a:off x="3419074" y="2762625"/>
            <a:ext cx="352500" cy="11865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2" name="Google Shape;242;p33"/>
          <p:cNvCxnSpPr>
            <a:stCxn id="238" idx="3"/>
            <a:endCxn id="219" idx="2"/>
          </p:cNvCxnSpPr>
          <p:nvPr/>
        </p:nvCxnSpPr>
        <p:spPr>
          <a:xfrm flipH="1" rot="10800000">
            <a:off x="3466474" y="2762800"/>
            <a:ext cx="305100" cy="4071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 txBox="1"/>
          <p:nvPr>
            <p:ph type="title"/>
          </p:nvPr>
        </p:nvSpPr>
        <p:spPr>
          <a:xfrm>
            <a:off x="312300" y="353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Specification</a:t>
            </a:r>
            <a:r>
              <a:rPr lang="en"/>
              <a:t>: Preliminary Questions</a:t>
            </a:r>
            <a:endParaRPr/>
          </a:p>
        </p:txBody>
      </p:sp>
      <p:sp>
        <p:nvSpPr>
          <p:cNvPr id="248" name="Google Shape;248;p34"/>
          <p:cNvSpPr/>
          <p:nvPr/>
        </p:nvSpPr>
        <p:spPr>
          <a:xfrm>
            <a:off x="2766300" y="1331650"/>
            <a:ext cx="3339300" cy="1202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Average"/>
                <a:ea typeface="Average"/>
                <a:cs typeface="Average"/>
                <a:sym typeface="Average"/>
              </a:rPr>
              <a:t>How will it be administered?</a:t>
            </a:r>
            <a:endParaRPr sz="3000"/>
          </a:p>
        </p:txBody>
      </p:sp>
      <p:sp>
        <p:nvSpPr>
          <p:cNvPr id="249" name="Google Shape;249;p34"/>
          <p:cNvSpPr/>
          <p:nvPr/>
        </p:nvSpPr>
        <p:spPr>
          <a:xfrm>
            <a:off x="394575" y="3654825"/>
            <a:ext cx="2109900" cy="10500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Average"/>
                <a:ea typeface="Average"/>
                <a:cs typeface="Average"/>
                <a:sym typeface="Average"/>
              </a:rPr>
              <a:t>KSAOs</a:t>
            </a:r>
            <a:endParaRPr sz="3000"/>
          </a:p>
        </p:txBody>
      </p:sp>
      <p:sp>
        <p:nvSpPr>
          <p:cNvPr id="250" name="Google Shape;250;p34"/>
          <p:cNvSpPr/>
          <p:nvPr/>
        </p:nvSpPr>
        <p:spPr>
          <a:xfrm>
            <a:off x="6625375" y="2074200"/>
            <a:ext cx="2109900" cy="10500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Average"/>
                <a:ea typeface="Average"/>
                <a:cs typeface="Average"/>
                <a:sym typeface="Average"/>
              </a:rPr>
              <a:t>Resources</a:t>
            </a:r>
            <a:endParaRPr sz="3000"/>
          </a:p>
        </p:txBody>
      </p:sp>
      <p:cxnSp>
        <p:nvCxnSpPr>
          <p:cNvPr id="251" name="Google Shape;251;p34"/>
          <p:cNvCxnSpPr>
            <a:stCxn id="248" idx="1"/>
            <a:endCxn id="249" idx="0"/>
          </p:cNvCxnSpPr>
          <p:nvPr/>
        </p:nvCxnSpPr>
        <p:spPr>
          <a:xfrm flipH="1">
            <a:off x="1449600" y="1933000"/>
            <a:ext cx="1316700" cy="1721700"/>
          </a:xfrm>
          <a:prstGeom prst="bentConnector2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2" name="Google Shape;252;p34"/>
          <p:cNvCxnSpPr>
            <a:stCxn id="248" idx="3"/>
            <a:endCxn id="250" idx="0"/>
          </p:cNvCxnSpPr>
          <p:nvPr/>
        </p:nvCxnSpPr>
        <p:spPr>
          <a:xfrm>
            <a:off x="6105600" y="1933000"/>
            <a:ext cx="1574700" cy="141300"/>
          </a:xfrm>
          <a:prstGeom prst="bentConnector2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3" name="Google Shape;253;p34"/>
          <p:cNvSpPr/>
          <p:nvPr/>
        </p:nvSpPr>
        <p:spPr>
          <a:xfrm>
            <a:off x="6094750" y="3763675"/>
            <a:ext cx="1265400" cy="6297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verage"/>
                <a:ea typeface="Average"/>
                <a:cs typeface="Average"/>
                <a:sym typeface="Average"/>
              </a:rPr>
              <a:t>Personnel</a:t>
            </a:r>
            <a:endParaRPr sz="1800"/>
          </a:p>
        </p:txBody>
      </p:sp>
      <p:cxnSp>
        <p:nvCxnSpPr>
          <p:cNvPr id="254" name="Google Shape;254;p34"/>
          <p:cNvCxnSpPr>
            <a:stCxn id="250" idx="2"/>
            <a:endCxn id="253" idx="3"/>
          </p:cNvCxnSpPr>
          <p:nvPr/>
        </p:nvCxnSpPr>
        <p:spPr>
          <a:xfrm rot="5400000">
            <a:off x="7043125" y="3441300"/>
            <a:ext cx="954300" cy="320100"/>
          </a:xfrm>
          <a:prstGeom prst="bentConnector2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5" name="Google Shape;255;p34"/>
          <p:cNvSpPr/>
          <p:nvPr/>
        </p:nvSpPr>
        <p:spPr>
          <a:xfrm>
            <a:off x="6094750" y="4446700"/>
            <a:ext cx="1265400" cy="6297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verage"/>
                <a:ea typeface="Average"/>
                <a:cs typeface="Average"/>
                <a:sym typeface="Average"/>
              </a:rPr>
              <a:t>Money</a:t>
            </a:r>
            <a:endParaRPr sz="1800"/>
          </a:p>
        </p:txBody>
      </p:sp>
      <p:cxnSp>
        <p:nvCxnSpPr>
          <p:cNvPr id="256" name="Google Shape;256;p34"/>
          <p:cNvCxnSpPr>
            <a:stCxn id="250" idx="2"/>
            <a:endCxn id="255" idx="3"/>
          </p:cNvCxnSpPr>
          <p:nvPr/>
        </p:nvCxnSpPr>
        <p:spPr>
          <a:xfrm rot="5400000">
            <a:off x="6701575" y="3782850"/>
            <a:ext cx="1637400" cy="320100"/>
          </a:xfrm>
          <a:prstGeom prst="bentConnector2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7" name="Google Shape;257;p34"/>
          <p:cNvSpPr/>
          <p:nvPr/>
        </p:nvSpPr>
        <p:spPr>
          <a:xfrm>
            <a:off x="7827950" y="3763675"/>
            <a:ext cx="1265400" cy="6297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verage"/>
                <a:ea typeface="Average"/>
                <a:cs typeface="Average"/>
                <a:sym typeface="Average"/>
              </a:rPr>
              <a:t>Time</a:t>
            </a:r>
            <a:endParaRPr sz="1800"/>
          </a:p>
        </p:txBody>
      </p:sp>
      <p:cxnSp>
        <p:nvCxnSpPr>
          <p:cNvPr id="258" name="Google Shape;258;p34"/>
          <p:cNvCxnSpPr>
            <a:stCxn id="250" idx="2"/>
            <a:endCxn id="257" idx="1"/>
          </p:cNvCxnSpPr>
          <p:nvPr/>
        </p:nvCxnSpPr>
        <p:spPr>
          <a:xfrm flipH="1" rot="-5400000">
            <a:off x="7276975" y="3527550"/>
            <a:ext cx="954300" cy="147600"/>
          </a:xfrm>
          <a:prstGeom prst="bentConnector2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9" name="Google Shape;259;p34"/>
          <p:cNvSpPr/>
          <p:nvPr/>
        </p:nvSpPr>
        <p:spPr>
          <a:xfrm>
            <a:off x="3375563" y="3654700"/>
            <a:ext cx="2109900" cy="10500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Average"/>
                <a:ea typeface="Average"/>
                <a:cs typeface="Average"/>
                <a:sym typeface="Average"/>
              </a:rPr>
              <a:t>Scoring</a:t>
            </a:r>
            <a:endParaRPr sz="3000"/>
          </a:p>
        </p:txBody>
      </p:sp>
      <p:cxnSp>
        <p:nvCxnSpPr>
          <p:cNvPr id="260" name="Google Shape;260;p34"/>
          <p:cNvCxnSpPr>
            <a:stCxn id="248" idx="2"/>
            <a:endCxn id="259" idx="0"/>
          </p:cNvCxnSpPr>
          <p:nvPr/>
        </p:nvCxnSpPr>
        <p:spPr>
          <a:xfrm rot="5400000">
            <a:off x="3873000" y="3091900"/>
            <a:ext cx="1120500" cy="5400"/>
          </a:xfrm>
          <a:prstGeom prst="bentConnector3">
            <a:avLst>
              <a:gd fmla="val 49993" name="adj1"/>
            </a:avLst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5"/>
          <p:cNvSpPr txBox="1"/>
          <p:nvPr>
            <p:ph type="title"/>
          </p:nvPr>
        </p:nvSpPr>
        <p:spPr>
          <a:xfrm>
            <a:off x="311700" y="1298625"/>
            <a:ext cx="8520600" cy="12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FFFFF"/>
                </a:solidFill>
              </a:rPr>
              <a:t>Provide feedback to classmates and faculty regarding group projects.</a:t>
            </a:r>
            <a:endParaRPr i="1">
              <a:solidFill>
                <a:srgbClr val="FFFFFF"/>
              </a:solidFill>
            </a:endParaRPr>
          </a:p>
        </p:txBody>
      </p:sp>
      <p:sp>
        <p:nvSpPr>
          <p:cNvPr id="266" name="Google Shape;266;p35"/>
          <p:cNvSpPr txBox="1"/>
          <p:nvPr>
            <p:ph type="title"/>
          </p:nvPr>
        </p:nvSpPr>
        <p:spPr>
          <a:xfrm>
            <a:off x="311700" y="2887225"/>
            <a:ext cx="8520600" cy="75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How would you measure this?</a:t>
            </a:r>
            <a:endParaRPr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6"/>
          <p:cNvSpPr txBox="1"/>
          <p:nvPr>
            <p:ph type="title"/>
          </p:nvPr>
        </p:nvSpPr>
        <p:spPr>
          <a:xfrm>
            <a:off x="312300" y="353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Specification: Preliminary Questions</a:t>
            </a:r>
            <a:endParaRPr/>
          </a:p>
        </p:txBody>
      </p:sp>
      <p:sp>
        <p:nvSpPr>
          <p:cNvPr id="272" name="Google Shape;272;p36"/>
          <p:cNvSpPr/>
          <p:nvPr/>
        </p:nvSpPr>
        <p:spPr>
          <a:xfrm>
            <a:off x="2766300" y="1331650"/>
            <a:ext cx="3339300" cy="1202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Average"/>
                <a:ea typeface="Average"/>
                <a:cs typeface="Average"/>
                <a:sym typeface="Average"/>
              </a:rPr>
              <a:t>Why is this a bad idea?</a:t>
            </a:r>
            <a:endParaRPr sz="3000"/>
          </a:p>
        </p:txBody>
      </p:sp>
      <p:sp>
        <p:nvSpPr>
          <p:cNvPr id="273" name="Google Shape;273;p36"/>
          <p:cNvSpPr/>
          <p:nvPr/>
        </p:nvSpPr>
        <p:spPr>
          <a:xfrm>
            <a:off x="312300" y="2791675"/>
            <a:ext cx="2503500" cy="12027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verage"/>
                <a:ea typeface="Average"/>
                <a:cs typeface="Average"/>
                <a:sym typeface="Average"/>
              </a:rPr>
              <a:t>Psychometrically</a:t>
            </a:r>
            <a:endParaRPr sz="2400"/>
          </a:p>
        </p:txBody>
      </p:sp>
      <p:sp>
        <p:nvSpPr>
          <p:cNvPr id="274" name="Google Shape;274;p36"/>
          <p:cNvSpPr/>
          <p:nvPr/>
        </p:nvSpPr>
        <p:spPr>
          <a:xfrm>
            <a:off x="6431150" y="2074200"/>
            <a:ext cx="2304000" cy="16614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Average"/>
                <a:ea typeface="Average"/>
                <a:cs typeface="Average"/>
                <a:sym typeface="Average"/>
              </a:rPr>
              <a:t>External Stakeholders</a:t>
            </a:r>
            <a:endParaRPr sz="2800"/>
          </a:p>
        </p:txBody>
      </p:sp>
      <p:cxnSp>
        <p:nvCxnSpPr>
          <p:cNvPr id="275" name="Google Shape;275;p36"/>
          <p:cNvCxnSpPr>
            <a:stCxn id="272" idx="1"/>
            <a:endCxn id="273" idx="0"/>
          </p:cNvCxnSpPr>
          <p:nvPr/>
        </p:nvCxnSpPr>
        <p:spPr>
          <a:xfrm flipH="1">
            <a:off x="1564200" y="1933000"/>
            <a:ext cx="1202100" cy="858600"/>
          </a:xfrm>
          <a:prstGeom prst="bentConnector2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6" name="Google Shape;276;p36"/>
          <p:cNvCxnSpPr>
            <a:stCxn id="272" idx="3"/>
            <a:endCxn id="274" idx="0"/>
          </p:cNvCxnSpPr>
          <p:nvPr/>
        </p:nvCxnSpPr>
        <p:spPr>
          <a:xfrm>
            <a:off x="6105600" y="1933000"/>
            <a:ext cx="1477500" cy="141300"/>
          </a:xfrm>
          <a:prstGeom prst="bentConnector2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7" name="Google Shape;277;p36"/>
          <p:cNvSpPr/>
          <p:nvPr/>
        </p:nvSpPr>
        <p:spPr>
          <a:xfrm>
            <a:off x="3300001" y="3343450"/>
            <a:ext cx="2271900" cy="12027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Average"/>
                <a:ea typeface="Average"/>
                <a:cs typeface="Average"/>
                <a:sym typeface="Average"/>
              </a:rPr>
              <a:t>Test-Taker Reactions</a:t>
            </a:r>
            <a:endParaRPr sz="3000"/>
          </a:p>
        </p:txBody>
      </p:sp>
      <p:cxnSp>
        <p:nvCxnSpPr>
          <p:cNvPr id="278" name="Google Shape;278;p36"/>
          <p:cNvCxnSpPr>
            <a:stCxn id="272" idx="2"/>
            <a:endCxn id="277" idx="0"/>
          </p:cNvCxnSpPr>
          <p:nvPr/>
        </p:nvCxnSpPr>
        <p:spPr>
          <a:xfrm flipH="1" rot="-5400000">
            <a:off x="4031700" y="2938600"/>
            <a:ext cx="809100" cy="6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Recap</a:t>
            </a:r>
            <a:endParaRPr/>
          </a:p>
        </p:txBody>
      </p:sp>
      <p:sp>
        <p:nvSpPr>
          <p:cNvPr id="284" name="Google Shape;284;p37"/>
          <p:cNvSpPr txBox="1"/>
          <p:nvPr>
            <p:ph idx="1" type="body"/>
          </p:nvPr>
        </p:nvSpPr>
        <p:spPr>
          <a:xfrm>
            <a:off x="311700" y="1152475"/>
            <a:ext cx="8520600" cy="29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Making a test that measures </a:t>
            </a:r>
            <a:r>
              <a:rPr lang="en" sz="3000">
                <a:solidFill>
                  <a:srgbClr val="DD7E6B"/>
                </a:solidFill>
              </a:rPr>
              <a:t>Social Skills </a:t>
            </a:r>
            <a:r>
              <a:rPr lang="en" sz="3000">
                <a:solidFill>
                  <a:schemeClr val="dk1"/>
                </a:solidFill>
              </a:rPr>
              <a:t>for entry into the program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We want something convenient, let’s go with </a:t>
            </a:r>
            <a:r>
              <a:rPr lang="en" sz="3000">
                <a:solidFill>
                  <a:srgbClr val="DD7E6B"/>
                </a:solidFill>
              </a:rPr>
              <a:t>Situation Judgement Tests</a:t>
            </a:r>
            <a:endParaRPr sz="3000">
              <a:solidFill>
                <a:srgbClr val="DD7E6B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We will use a </a:t>
            </a:r>
            <a:r>
              <a:rPr lang="en" sz="3000">
                <a:solidFill>
                  <a:srgbClr val="DD7E6B"/>
                </a:solidFill>
              </a:rPr>
              <a:t>normative-scale</a:t>
            </a:r>
            <a:r>
              <a:rPr lang="en" sz="3000">
                <a:solidFill>
                  <a:schemeClr val="dk1"/>
                </a:solidFill>
              </a:rPr>
              <a:t> for scoring because we only have so many spots in the program</a:t>
            </a:r>
            <a:endParaRPr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1. Job Analysis (of course)</a:t>
            </a:r>
            <a:endParaRPr/>
          </a:p>
        </p:txBody>
      </p:sp>
      <p:grpSp>
        <p:nvGrpSpPr>
          <p:cNvPr id="290" name="Google Shape;290;p38"/>
          <p:cNvGrpSpPr/>
          <p:nvPr/>
        </p:nvGrpSpPr>
        <p:grpSpPr>
          <a:xfrm>
            <a:off x="817700" y="1369050"/>
            <a:ext cx="3487800" cy="3540925"/>
            <a:chOff x="817700" y="1369050"/>
            <a:chExt cx="3487800" cy="3540925"/>
          </a:xfrm>
        </p:grpSpPr>
        <p:sp>
          <p:nvSpPr>
            <p:cNvPr id="291" name="Google Shape;291;p38"/>
            <p:cNvSpPr/>
            <p:nvPr/>
          </p:nvSpPr>
          <p:spPr>
            <a:xfrm>
              <a:off x="1309850" y="1369050"/>
              <a:ext cx="2503500" cy="1202700"/>
            </a:xfrm>
            <a:prstGeom prst="roundRect">
              <a:avLst>
                <a:gd fmla="val 16667" name="adj"/>
              </a:avLst>
            </a:prstGeom>
            <a:solidFill>
              <a:srgbClr val="DD7E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Average"/>
                  <a:ea typeface="Average"/>
                  <a:cs typeface="Average"/>
                  <a:sym typeface="Average"/>
                </a:rPr>
                <a:t>Work-oriented</a:t>
              </a:r>
              <a:endParaRPr sz="2400">
                <a:latin typeface="Average"/>
                <a:ea typeface="Average"/>
                <a:cs typeface="Average"/>
                <a:sym typeface="Average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Average"/>
                  <a:ea typeface="Average"/>
                  <a:cs typeface="Average"/>
                  <a:sym typeface="Average"/>
                </a:rPr>
                <a:t>(tasks)</a:t>
              </a:r>
              <a:endParaRPr sz="2400">
                <a:latin typeface="Average"/>
                <a:ea typeface="Average"/>
                <a:cs typeface="Average"/>
                <a:sym typeface="Average"/>
              </a:endParaRPr>
            </a:p>
          </p:txBody>
        </p:sp>
        <p:sp>
          <p:nvSpPr>
            <p:cNvPr id="292" name="Google Shape;292;p38"/>
            <p:cNvSpPr txBox="1"/>
            <p:nvPr/>
          </p:nvSpPr>
          <p:spPr>
            <a:xfrm>
              <a:off x="817700" y="2603575"/>
              <a:ext cx="3487800" cy="2306400"/>
            </a:xfrm>
            <a:prstGeom prst="rect">
              <a:avLst/>
            </a:prstGeom>
            <a:noFill/>
            <a:ln cap="flat" cmpd="sng" w="9525">
              <a:solidFill>
                <a:srgbClr val="DD7E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2"/>
                  </a:solidFill>
                  <a:latin typeface="Average"/>
                  <a:ea typeface="Average"/>
                  <a:cs typeface="Average"/>
                  <a:sym typeface="Average"/>
                </a:rPr>
                <a:t>Physical Fidelity</a:t>
              </a:r>
              <a:endParaRPr sz="18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2"/>
                  </a:solidFill>
                  <a:latin typeface="Average"/>
                  <a:ea typeface="Average"/>
                  <a:cs typeface="Average"/>
                  <a:sym typeface="Average"/>
                </a:rPr>
                <a:t>Reliability</a:t>
              </a:r>
              <a:endParaRPr sz="18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2"/>
                  </a:solidFill>
                  <a:latin typeface="Average"/>
                  <a:ea typeface="Average"/>
                  <a:cs typeface="Average"/>
                  <a:sym typeface="Average"/>
                </a:rPr>
                <a:t>Defensibility</a:t>
              </a:r>
              <a:endParaRPr sz="18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2"/>
                  </a:solidFill>
                  <a:latin typeface="Average"/>
                  <a:ea typeface="Average"/>
                  <a:cs typeface="Average"/>
                  <a:sym typeface="Average"/>
                </a:rPr>
                <a:t>Empirical</a:t>
              </a:r>
              <a:endParaRPr sz="18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endParaRPr>
            </a:p>
          </p:txBody>
        </p:sp>
      </p:grpSp>
      <p:grpSp>
        <p:nvGrpSpPr>
          <p:cNvPr id="293" name="Google Shape;293;p38"/>
          <p:cNvGrpSpPr/>
          <p:nvPr/>
        </p:nvGrpSpPr>
        <p:grpSpPr>
          <a:xfrm>
            <a:off x="4691550" y="1369050"/>
            <a:ext cx="3487800" cy="3540925"/>
            <a:chOff x="4691550" y="1369050"/>
            <a:chExt cx="3487800" cy="3540925"/>
          </a:xfrm>
        </p:grpSpPr>
        <p:sp>
          <p:nvSpPr>
            <p:cNvPr id="294" name="Google Shape;294;p38"/>
            <p:cNvSpPr/>
            <p:nvPr/>
          </p:nvSpPr>
          <p:spPr>
            <a:xfrm>
              <a:off x="5183700" y="1369050"/>
              <a:ext cx="2503500" cy="1202700"/>
            </a:xfrm>
            <a:prstGeom prst="roundRect">
              <a:avLst>
                <a:gd fmla="val 16667" name="adj"/>
              </a:avLst>
            </a:pr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Average"/>
                  <a:ea typeface="Average"/>
                  <a:cs typeface="Average"/>
                  <a:sym typeface="Average"/>
                </a:rPr>
                <a:t>Worker-oriented</a:t>
              </a:r>
              <a:endParaRPr sz="2400">
                <a:latin typeface="Average"/>
                <a:ea typeface="Average"/>
                <a:cs typeface="Average"/>
                <a:sym typeface="Average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Average"/>
                  <a:ea typeface="Average"/>
                  <a:cs typeface="Average"/>
                  <a:sym typeface="Average"/>
                </a:rPr>
                <a:t>(KSAOs)</a:t>
              </a:r>
              <a:endParaRPr sz="2400">
                <a:latin typeface="Average"/>
                <a:ea typeface="Average"/>
                <a:cs typeface="Average"/>
                <a:sym typeface="Average"/>
              </a:endParaRPr>
            </a:p>
          </p:txBody>
        </p:sp>
        <p:sp>
          <p:nvSpPr>
            <p:cNvPr id="295" name="Google Shape;295;p38"/>
            <p:cNvSpPr txBox="1"/>
            <p:nvPr/>
          </p:nvSpPr>
          <p:spPr>
            <a:xfrm>
              <a:off x="4691550" y="2603575"/>
              <a:ext cx="3487800" cy="2306400"/>
            </a:xfrm>
            <a:prstGeom prst="rect">
              <a:avLst/>
            </a:prstGeom>
            <a:noFill/>
            <a:ln cap="flat" cmpd="sng" w="9525">
              <a:solidFill>
                <a:srgbClr val="A4C2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2"/>
                  </a:solidFill>
                  <a:latin typeface="Average"/>
                  <a:ea typeface="Average"/>
                  <a:cs typeface="Average"/>
                  <a:sym typeface="Average"/>
                </a:rPr>
                <a:t>Psychological </a:t>
              </a:r>
              <a:r>
                <a:rPr lang="en" sz="1800">
                  <a:solidFill>
                    <a:schemeClr val="lt2"/>
                  </a:solidFill>
                  <a:latin typeface="Average"/>
                  <a:ea typeface="Average"/>
                  <a:cs typeface="Average"/>
                  <a:sym typeface="Average"/>
                </a:rPr>
                <a:t>Fidelity</a:t>
              </a:r>
              <a:endParaRPr sz="18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2"/>
                  </a:solidFill>
                  <a:latin typeface="Average"/>
                  <a:ea typeface="Average"/>
                  <a:cs typeface="Average"/>
                  <a:sym typeface="Average"/>
                </a:rPr>
                <a:t>Extensibility</a:t>
              </a:r>
              <a:endParaRPr sz="18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2"/>
                  </a:solidFill>
                  <a:latin typeface="Average"/>
                  <a:ea typeface="Average"/>
                  <a:cs typeface="Average"/>
                  <a:sym typeface="Average"/>
                </a:rPr>
                <a:t>Norm-referenced</a:t>
              </a:r>
              <a:endParaRPr sz="18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strike="sngStrike">
                  <a:solidFill>
                    <a:schemeClr val="lt2"/>
                  </a:solidFill>
                  <a:latin typeface="Average"/>
                  <a:ea typeface="Average"/>
                  <a:cs typeface="Average"/>
                  <a:sym typeface="Average"/>
                </a:rPr>
                <a:t>Competency Modeling</a:t>
              </a:r>
              <a:endParaRPr strike="sngStrike">
                <a:latin typeface="Average"/>
                <a:ea typeface="Average"/>
                <a:cs typeface="Average"/>
                <a:sym typeface="Average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1a. Create Tasks/KSAOs</a:t>
            </a:r>
            <a:endParaRPr/>
          </a:p>
        </p:txBody>
      </p:sp>
      <p:sp>
        <p:nvSpPr>
          <p:cNvPr id="301" name="Google Shape;301;p39"/>
          <p:cNvSpPr txBox="1"/>
          <p:nvPr>
            <p:ph idx="1" type="body"/>
          </p:nvPr>
        </p:nvSpPr>
        <p:spPr>
          <a:xfrm>
            <a:off x="311700" y="13859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P</a:t>
            </a:r>
            <a:r>
              <a:rPr lang="en" sz="3000">
                <a:solidFill>
                  <a:schemeClr val="dk1"/>
                </a:solidFill>
              </a:rPr>
              <a:t>eople suck at ideation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Where do we get these job units?</a:t>
            </a:r>
            <a:endParaRPr sz="3000">
              <a:solidFill>
                <a:schemeClr val="dk1"/>
              </a:solidFill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O*Net?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Brainstorm?</a:t>
            </a:r>
            <a:endParaRPr sz="2400">
              <a:solidFill>
                <a:schemeClr val="dk1"/>
              </a:solidFill>
            </a:endParaRPr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Be intentional and consistent</a:t>
            </a:r>
            <a:endParaRPr sz="3000">
              <a:solidFill>
                <a:schemeClr val="dk1"/>
              </a:solidFill>
            </a:endParaRPr>
          </a:p>
          <a:p>
            <a:pPr indent="-4191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</a:pPr>
            <a:r>
              <a:rPr lang="en" sz="3000">
                <a:solidFill>
                  <a:schemeClr val="dk1"/>
                </a:solidFill>
              </a:rPr>
              <a:t>Standardize structure</a:t>
            </a:r>
            <a:endParaRPr sz="3000">
              <a:solidFill>
                <a:schemeClr val="dk1"/>
              </a:solidFill>
            </a:endParaRPr>
          </a:p>
          <a:p>
            <a:pPr indent="-4191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</a:pPr>
            <a:r>
              <a:rPr lang="en" sz="3000">
                <a:solidFill>
                  <a:schemeClr val="dk1"/>
                </a:solidFill>
              </a:rPr>
              <a:t>Standardize level</a:t>
            </a:r>
            <a:endParaRPr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1a. Create Tasks/KSAOs Example</a:t>
            </a:r>
            <a:endParaRPr/>
          </a:p>
        </p:txBody>
      </p:sp>
      <p:sp>
        <p:nvSpPr>
          <p:cNvPr id="307" name="Google Shape;307;p40"/>
          <p:cNvSpPr/>
          <p:nvPr/>
        </p:nvSpPr>
        <p:spPr>
          <a:xfrm>
            <a:off x="4016550" y="2571750"/>
            <a:ext cx="1110900" cy="9762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Oswald"/>
                <a:ea typeface="Oswald"/>
                <a:cs typeface="Oswald"/>
                <a:sym typeface="Oswald"/>
              </a:rPr>
              <a:t>You</a:t>
            </a:r>
            <a:endParaRPr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08" name="Google Shape;308;p40"/>
          <p:cNvSpPr/>
          <p:nvPr/>
        </p:nvSpPr>
        <p:spPr>
          <a:xfrm>
            <a:off x="5539700" y="1595550"/>
            <a:ext cx="1724700" cy="9762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Oswald"/>
                <a:ea typeface="Oswald"/>
                <a:cs typeface="Oswald"/>
                <a:sym typeface="Oswald"/>
              </a:rPr>
              <a:t>Faculty</a:t>
            </a:r>
            <a:endParaRPr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09" name="Google Shape;309;p40"/>
          <p:cNvSpPr/>
          <p:nvPr/>
        </p:nvSpPr>
        <p:spPr>
          <a:xfrm>
            <a:off x="5539700" y="3547950"/>
            <a:ext cx="1724700" cy="9762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Oswald"/>
                <a:ea typeface="Oswald"/>
                <a:cs typeface="Oswald"/>
                <a:sym typeface="Oswald"/>
              </a:rPr>
              <a:t>Clients</a:t>
            </a:r>
            <a:endParaRPr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0" name="Google Shape;310;p40"/>
          <p:cNvSpPr/>
          <p:nvPr/>
        </p:nvSpPr>
        <p:spPr>
          <a:xfrm>
            <a:off x="1879600" y="1595550"/>
            <a:ext cx="1724700" cy="9762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Oswald"/>
                <a:ea typeface="Oswald"/>
                <a:cs typeface="Oswald"/>
                <a:sym typeface="Oswald"/>
              </a:rPr>
              <a:t>Peers</a:t>
            </a:r>
            <a:endParaRPr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1" name="Google Shape;311;p40"/>
          <p:cNvSpPr/>
          <p:nvPr/>
        </p:nvSpPr>
        <p:spPr>
          <a:xfrm>
            <a:off x="1879600" y="3547950"/>
            <a:ext cx="1724700" cy="9762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Oswald"/>
                <a:ea typeface="Oswald"/>
                <a:cs typeface="Oswald"/>
                <a:sym typeface="Oswald"/>
              </a:rPr>
              <a:t>Students</a:t>
            </a:r>
            <a:endParaRPr sz="24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1"/>
          <p:cNvSpPr txBox="1"/>
          <p:nvPr>
            <p:ph type="title"/>
          </p:nvPr>
        </p:nvSpPr>
        <p:spPr>
          <a:xfrm>
            <a:off x="311700" y="310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Step 1b. Standardize and Validate Tasks</a:t>
            </a:r>
            <a:endParaRPr sz="2400"/>
          </a:p>
        </p:txBody>
      </p:sp>
      <p:graphicFrame>
        <p:nvGraphicFramePr>
          <p:cNvPr id="317" name="Google Shape;317;p41"/>
          <p:cNvGraphicFramePr/>
          <p:nvPr/>
        </p:nvGraphicFramePr>
        <p:xfrm>
          <a:off x="952500" y="812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{B8C2C33F-80A6-476B-B523-7DF2312D4847}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Action</a:t>
                      </a:r>
                      <a:endParaRPr sz="1800"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Object of Action</a:t>
                      </a:r>
                      <a:endParaRPr sz="1800"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Purpose/Context</a:t>
                      </a:r>
                      <a:endParaRPr sz="1800"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Collaborate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w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ith peers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t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o draft technical document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Collaborate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with peers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to produce research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Communicate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applied project information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to faculty members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Communicate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group dynamics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to faculty members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Present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selection project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to non-technical audience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Provide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social support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to peers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Socialize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with peers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to build relationships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Socialize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with undergrads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to stay up-to-date on latest gossip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Share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information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with peers to complete tasks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</a:t>
            </a:r>
            <a:endParaRPr/>
          </a:p>
        </p:txBody>
      </p:sp>
      <p:sp>
        <p:nvSpPr>
          <p:cNvPr id="101" name="Google Shape;101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chemeClr val="dk1"/>
                </a:solidFill>
              </a:rPr>
              <a:t>….</a:t>
            </a:r>
            <a:r>
              <a:rPr i="1" lang="en" sz="2400">
                <a:solidFill>
                  <a:schemeClr val="dk1"/>
                </a:solidFill>
              </a:rPr>
              <a:t>it would be great if you took a 20 minute diversion into teaching them some </a:t>
            </a:r>
            <a:r>
              <a:rPr i="1" lang="en" sz="2400" u="sng">
                <a:solidFill>
                  <a:schemeClr val="dk1"/>
                </a:solidFill>
              </a:rPr>
              <a:t>measurement</a:t>
            </a:r>
            <a:r>
              <a:rPr i="1" lang="en" sz="2400">
                <a:solidFill>
                  <a:schemeClr val="dk1"/>
                </a:solidFill>
              </a:rPr>
              <a:t> stuff that would make them better people.</a:t>
            </a:r>
            <a:endParaRPr i="1" sz="2400">
              <a:solidFill>
                <a:schemeClr val="dk1"/>
              </a:solidFill>
            </a:endParaRPr>
          </a:p>
          <a:p>
            <a:pPr indent="-381000" lvl="0" marL="6858000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" sz="2400">
                <a:solidFill>
                  <a:schemeClr val="dk1"/>
                </a:solidFill>
              </a:rPr>
              <a:t>Nora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2"/>
          <p:cNvSpPr txBox="1"/>
          <p:nvPr>
            <p:ph type="title"/>
          </p:nvPr>
        </p:nvSpPr>
        <p:spPr>
          <a:xfrm>
            <a:off x="311700" y="310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Step 1b. Standardize and Validate Tasks</a:t>
            </a:r>
            <a:endParaRPr sz="2400"/>
          </a:p>
        </p:txBody>
      </p:sp>
      <p:graphicFrame>
        <p:nvGraphicFramePr>
          <p:cNvPr id="323" name="Google Shape;323;p42"/>
          <p:cNvGraphicFramePr/>
          <p:nvPr/>
        </p:nvGraphicFramePr>
        <p:xfrm>
          <a:off x="922150" y="883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{B8C2C33F-80A6-476B-B523-7DF2312D4847}</a:tableStyleId>
              </a:tblPr>
              <a:tblGrid>
                <a:gridCol w="1449550"/>
                <a:gridCol w="2344750"/>
                <a:gridCol w="34447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Action</a:t>
                      </a:r>
                      <a:endParaRPr sz="1800"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Object of Action</a:t>
                      </a:r>
                      <a:endParaRPr sz="1800"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Purpose/Context</a:t>
                      </a:r>
                      <a:endParaRPr sz="1800"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Overcome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social difficulties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in order to maintain relationships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Manage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social impressions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to reduce conflict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Communicate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social discomfort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with tact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Communicate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group dynamics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to faculty members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Present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technical information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to non-technical audience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Plan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social events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with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 peers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Solicit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feedback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to develop socially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Listen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t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o others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to identify perspective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Share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project 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information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with peers and faculty to complete tasks</a:t>
                      </a:r>
                      <a:endParaRPr>
                        <a:solidFill>
                          <a:srgbClr val="FFFFFF"/>
                        </a:solidFill>
                        <a:latin typeface="Average"/>
                        <a:ea typeface="Average"/>
                        <a:cs typeface="Average"/>
                        <a:sym typeface="Averag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3"/>
          <p:cNvSpPr txBox="1"/>
          <p:nvPr>
            <p:ph type="title"/>
          </p:nvPr>
        </p:nvSpPr>
        <p:spPr>
          <a:xfrm>
            <a:off x="311700" y="336500"/>
            <a:ext cx="8520600" cy="6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Step 1c. Identify and group the tasks that are critical</a:t>
            </a:r>
            <a:endParaRPr sz="2400"/>
          </a:p>
        </p:txBody>
      </p:sp>
      <p:graphicFrame>
        <p:nvGraphicFramePr>
          <p:cNvPr id="329" name="Google Shape;329;p43"/>
          <p:cNvGraphicFramePr/>
          <p:nvPr/>
        </p:nvGraphicFramePr>
        <p:xfrm>
          <a:off x="855713" y="944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{B8C2C33F-80A6-476B-B523-7DF2312D4847}</a:tableStyleId>
              </a:tblPr>
              <a:tblGrid>
                <a:gridCol w="4214100"/>
                <a:gridCol w="1037475"/>
                <a:gridCol w="1094050"/>
                <a:gridCol w="1086950"/>
              </a:tblGrid>
              <a:tr h="428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EFEFE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Frequency</a:t>
                      </a:r>
                      <a:endParaRPr sz="120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Importance</a:t>
                      </a:r>
                      <a:endParaRPr sz="120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Criticality</a:t>
                      </a:r>
                      <a:endParaRPr sz="120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EFEFEF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Social Strength (44%)</a:t>
                      </a:r>
                      <a:endParaRPr sz="1800">
                        <a:solidFill>
                          <a:srgbClr val="EFEFEF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3.16</a:t>
                      </a:r>
                      <a:endParaRPr>
                        <a:solidFill>
                          <a:srgbClr val="FFFFFF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3.83</a:t>
                      </a:r>
                      <a:endParaRPr>
                        <a:solidFill>
                          <a:srgbClr val="FFFFFF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36.0</a:t>
                      </a:r>
                      <a:endParaRPr>
                        <a:solidFill>
                          <a:srgbClr val="FFFFFF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Overcome social difficulties in order to maintain relationships</a:t>
                      </a:r>
                      <a:endParaRPr/>
                    </a:p>
                  </a:txBody>
                  <a:tcPr marT="91425" marB="91425" marR="91425" marL="91425">
                    <a:lnT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3.5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5.0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14.5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Manage social impressions to reduce conflict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4.0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3.5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12.5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Communicate social discomfort with tact</a:t>
                      </a:r>
                      <a:endParaRPr/>
                    </a:p>
                  </a:txBody>
                  <a:tcPr marT="91425" marB="91425" marR="91425" marL="91425">
                    <a:lnB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2.0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3.0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9.0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EFEFEF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Social Engagement (56%)</a:t>
                      </a:r>
                      <a:endParaRPr sz="1800"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4.5</a:t>
                      </a:r>
                      <a:endParaRPr>
                        <a:solidFill>
                          <a:srgbClr val="FFFFFF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4.5</a:t>
                      </a:r>
                      <a:endParaRPr>
                        <a:solidFill>
                          <a:srgbClr val="FFFFFF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45.0</a:t>
                      </a:r>
                      <a:endParaRPr>
                        <a:solidFill>
                          <a:srgbClr val="FFFFFF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Solicit feedback to develop socially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5.0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5.0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16.0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9050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Listen to others to identify perspective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4.5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3.5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13.5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Average"/>
                          <a:ea typeface="Average"/>
                          <a:cs typeface="Average"/>
                          <a:sym typeface="Average"/>
                        </a:rPr>
                        <a:t>Plan social events with peers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4.0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5</a:t>
                      </a:r>
                      <a:r>
                        <a:rPr lang="en">
                          <a:solidFill>
                            <a:srgbClr val="FFFFFF"/>
                          </a:solidFill>
                        </a:rPr>
                        <a:t>.0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15.5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4"/>
          <p:cNvSpPr txBox="1"/>
          <p:nvPr>
            <p:ph idx="1" type="body"/>
          </p:nvPr>
        </p:nvSpPr>
        <p:spPr>
          <a:xfrm>
            <a:off x="311700" y="1152475"/>
            <a:ext cx="8520600" cy="17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eriod"/>
            </a:pPr>
            <a:r>
              <a:rPr lang="en">
                <a:solidFill>
                  <a:srgbClr val="FFFFFF"/>
                </a:solidFill>
              </a:rPr>
              <a:t>Overcome social difficulties in order to maintain relationships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eriod"/>
            </a:pPr>
            <a:r>
              <a:rPr lang="en">
                <a:solidFill>
                  <a:srgbClr val="FFFFFF"/>
                </a:solidFill>
              </a:rPr>
              <a:t>Manage social impressions to reduce conflict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eriod"/>
            </a:pPr>
            <a:r>
              <a:rPr lang="en">
                <a:solidFill>
                  <a:srgbClr val="FFFFFF"/>
                </a:solidFill>
              </a:rPr>
              <a:t>Communicate social discomfort with tact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44"/>
          <p:cNvSpPr txBox="1"/>
          <p:nvPr>
            <p:ph type="title"/>
          </p:nvPr>
        </p:nvSpPr>
        <p:spPr>
          <a:xfrm>
            <a:off x="311700" y="364800"/>
            <a:ext cx="8520600" cy="6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Step 1d. Derive KS</a:t>
            </a:r>
            <a:r>
              <a:rPr lang="en" sz="2400"/>
              <a:t>A</a:t>
            </a:r>
            <a:r>
              <a:rPr lang="en" sz="2400"/>
              <a:t>Os</a:t>
            </a:r>
            <a:endParaRPr sz="2400"/>
          </a:p>
        </p:txBody>
      </p:sp>
      <p:sp>
        <p:nvSpPr>
          <p:cNvPr id="336" name="Google Shape;336;p44"/>
          <p:cNvSpPr txBox="1"/>
          <p:nvPr/>
        </p:nvSpPr>
        <p:spPr>
          <a:xfrm>
            <a:off x="643825" y="3127125"/>
            <a:ext cx="2136600" cy="1344300"/>
          </a:xfrm>
          <a:prstGeom prst="rect">
            <a:avLst/>
          </a:prstGeom>
          <a:noFill/>
          <a:ln cap="flat" cmpd="sng" w="19050">
            <a:solidFill>
              <a:srgbClr val="DD7E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Coordination</a:t>
            </a:r>
            <a:endParaRPr sz="24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Adjusting actions in relation to others</a:t>
            </a:r>
            <a:endParaRPr i="1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37" name="Google Shape;337;p44"/>
          <p:cNvSpPr txBox="1"/>
          <p:nvPr/>
        </p:nvSpPr>
        <p:spPr>
          <a:xfrm>
            <a:off x="3284375" y="3127125"/>
            <a:ext cx="2136600" cy="1344300"/>
          </a:xfrm>
          <a:prstGeom prst="rect">
            <a:avLst/>
          </a:prstGeom>
          <a:noFill/>
          <a:ln cap="flat" cmpd="sng" w="19050">
            <a:solidFill>
              <a:srgbClr val="DD7E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Negotiation</a:t>
            </a:r>
            <a:endParaRPr sz="24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Bringing others together and trying to reconcile differences</a:t>
            </a:r>
            <a:endParaRPr i="1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38" name="Google Shape;338;p44"/>
          <p:cNvSpPr txBox="1"/>
          <p:nvPr/>
        </p:nvSpPr>
        <p:spPr>
          <a:xfrm>
            <a:off x="5924925" y="3127125"/>
            <a:ext cx="2136600" cy="1344300"/>
          </a:xfrm>
          <a:prstGeom prst="rect">
            <a:avLst/>
          </a:prstGeom>
          <a:noFill/>
          <a:ln cap="flat" cmpd="sng" w="19050">
            <a:solidFill>
              <a:srgbClr val="DD7E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Awareness</a:t>
            </a:r>
            <a:endParaRPr sz="24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Monitoring and evaluating self in social setting</a:t>
            </a:r>
            <a:endParaRPr i="1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339" name="Google Shape;339;p44"/>
          <p:cNvCxnSpPr>
            <a:stCxn id="336" idx="0"/>
          </p:cNvCxnSpPr>
          <p:nvPr/>
        </p:nvCxnSpPr>
        <p:spPr>
          <a:xfrm flipH="1" rot="10800000">
            <a:off x="1712125" y="2143725"/>
            <a:ext cx="467100" cy="98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0" name="Google Shape;340;p44"/>
          <p:cNvCxnSpPr>
            <a:stCxn id="337" idx="0"/>
          </p:cNvCxnSpPr>
          <p:nvPr/>
        </p:nvCxnSpPr>
        <p:spPr>
          <a:xfrm flipH="1" rot="10800000">
            <a:off x="4352675" y="1563525"/>
            <a:ext cx="1264800" cy="156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1" name="Google Shape;341;p44"/>
          <p:cNvCxnSpPr>
            <a:stCxn id="337" idx="0"/>
          </p:cNvCxnSpPr>
          <p:nvPr/>
        </p:nvCxnSpPr>
        <p:spPr>
          <a:xfrm rot="10800000">
            <a:off x="3120875" y="2264625"/>
            <a:ext cx="1231800" cy="862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2" name="Google Shape;342;p44"/>
          <p:cNvCxnSpPr>
            <a:stCxn id="338" idx="0"/>
          </p:cNvCxnSpPr>
          <p:nvPr/>
        </p:nvCxnSpPr>
        <p:spPr>
          <a:xfrm rot="10800000">
            <a:off x="4740225" y="1790025"/>
            <a:ext cx="2253000" cy="1337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5"/>
          <p:cNvSpPr txBox="1"/>
          <p:nvPr>
            <p:ph idx="1" type="body"/>
          </p:nvPr>
        </p:nvSpPr>
        <p:spPr>
          <a:xfrm>
            <a:off x="311700" y="1152475"/>
            <a:ext cx="8520600" cy="9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CCCCCC"/>
                </a:solidFill>
                <a:latin typeface="Oswald"/>
                <a:ea typeface="Oswald"/>
                <a:cs typeface="Oswald"/>
                <a:sym typeface="Oswald"/>
              </a:rPr>
              <a:t>Tell me about a time when</a:t>
            </a:r>
            <a:r>
              <a:rPr lang="en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… Overcame </a:t>
            </a:r>
            <a:r>
              <a:rPr lang="en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social difficulties in order to maintain relationships … and </a:t>
            </a:r>
            <a:r>
              <a:rPr lang="en" sz="2400">
                <a:solidFill>
                  <a:srgbClr val="DD7E6B"/>
                </a:solidFill>
                <a:latin typeface="Oswald"/>
                <a:ea typeface="Oswald"/>
                <a:cs typeface="Oswald"/>
                <a:sym typeface="Oswald"/>
              </a:rPr>
              <a:t>you negotiated unsuccessfully</a:t>
            </a:r>
            <a:endParaRPr sz="2400">
              <a:solidFill>
                <a:srgbClr val="DD7E6B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45"/>
          <p:cNvSpPr txBox="1"/>
          <p:nvPr>
            <p:ph type="title"/>
          </p:nvPr>
        </p:nvSpPr>
        <p:spPr>
          <a:xfrm>
            <a:off x="311700" y="364800"/>
            <a:ext cx="8520600" cy="6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Step 2. Create Critical Incidents</a:t>
            </a:r>
            <a:endParaRPr sz="2400"/>
          </a:p>
        </p:txBody>
      </p:sp>
      <p:sp>
        <p:nvSpPr>
          <p:cNvPr id="349" name="Google Shape;349;p45"/>
          <p:cNvSpPr/>
          <p:nvPr/>
        </p:nvSpPr>
        <p:spPr>
          <a:xfrm>
            <a:off x="417750" y="2571750"/>
            <a:ext cx="2660100" cy="15918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That one time when we didn’t know where to have our picnic. I ignored people, so we had 3 different picnics at the same time.</a:t>
            </a:r>
            <a:endParaRPr i="1"/>
          </a:p>
        </p:txBody>
      </p:sp>
      <p:sp>
        <p:nvSpPr>
          <p:cNvPr id="350" name="Google Shape;350;p45"/>
          <p:cNvSpPr/>
          <p:nvPr/>
        </p:nvSpPr>
        <p:spPr>
          <a:xfrm>
            <a:off x="6253375" y="2571750"/>
            <a:ext cx="2660100" cy="15918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That one time Shea seemed off, and I asked wade to approached him. It was because we didn’t invite him to a party. We let him plan the next party.</a:t>
            </a:r>
            <a:endParaRPr i="1"/>
          </a:p>
        </p:txBody>
      </p:sp>
      <p:sp>
        <p:nvSpPr>
          <p:cNvPr id="351" name="Google Shape;351;p45"/>
          <p:cNvSpPr/>
          <p:nvPr/>
        </p:nvSpPr>
        <p:spPr>
          <a:xfrm>
            <a:off x="3335563" y="2571750"/>
            <a:ext cx="2660100" cy="15918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That one time when we cut Greg out of the group because he was making fun of Thomas’ accent. I would just hang out with them separately.</a:t>
            </a:r>
            <a:endParaRPr i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6"/>
          <p:cNvSpPr txBox="1"/>
          <p:nvPr>
            <p:ph idx="1" type="body"/>
          </p:nvPr>
        </p:nvSpPr>
        <p:spPr>
          <a:xfrm>
            <a:off x="311700" y="1152475"/>
            <a:ext cx="8520600" cy="9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CCCCCC"/>
                </a:solidFill>
                <a:latin typeface="Oswald"/>
                <a:ea typeface="Oswald"/>
                <a:cs typeface="Oswald"/>
                <a:sym typeface="Oswald"/>
              </a:rPr>
              <a:t>Tell me about a time when</a:t>
            </a:r>
            <a:r>
              <a:rPr lang="en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… Overcame social difficulties in order to maintain relationships … </a:t>
            </a:r>
            <a:r>
              <a:rPr lang="en"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and </a:t>
            </a:r>
            <a:r>
              <a:rPr lang="en" sz="2400">
                <a:solidFill>
                  <a:srgbClr val="A2C4C9"/>
                </a:solidFill>
                <a:latin typeface="Oswald"/>
                <a:ea typeface="Oswald"/>
                <a:cs typeface="Oswald"/>
                <a:sym typeface="Oswald"/>
              </a:rPr>
              <a:t>you negotiated successfully</a:t>
            </a:r>
            <a:endParaRPr sz="2400">
              <a:solidFill>
                <a:srgbClr val="A2C4C9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46"/>
          <p:cNvSpPr txBox="1"/>
          <p:nvPr>
            <p:ph type="title"/>
          </p:nvPr>
        </p:nvSpPr>
        <p:spPr>
          <a:xfrm>
            <a:off x="311700" y="364800"/>
            <a:ext cx="8520600" cy="6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Step 2. Create Critical Incidents</a:t>
            </a:r>
            <a:endParaRPr sz="2400"/>
          </a:p>
        </p:txBody>
      </p:sp>
      <p:sp>
        <p:nvSpPr>
          <p:cNvPr id="358" name="Google Shape;358;p46"/>
          <p:cNvSpPr/>
          <p:nvPr/>
        </p:nvSpPr>
        <p:spPr>
          <a:xfrm>
            <a:off x="417750" y="2571750"/>
            <a:ext cx="2660100" cy="15918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That one time when we didn’t know where to have our picnic. I reached out to everyone to get their preferences beforehand. The picnic was great.</a:t>
            </a:r>
            <a:endParaRPr i="1"/>
          </a:p>
        </p:txBody>
      </p:sp>
      <p:sp>
        <p:nvSpPr>
          <p:cNvPr id="359" name="Google Shape;359;p46"/>
          <p:cNvSpPr/>
          <p:nvPr/>
        </p:nvSpPr>
        <p:spPr>
          <a:xfrm>
            <a:off x="6253375" y="2571750"/>
            <a:ext cx="2660100" cy="15918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That one time Shea seemed off, and we approached him. It was because we didn’t invite him to a party. We let him plan the next party.</a:t>
            </a:r>
            <a:endParaRPr i="1"/>
          </a:p>
        </p:txBody>
      </p:sp>
      <p:sp>
        <p:nvSpPr>
          <p:cNvPr id="360" name="Google Shape;360;p46"/>
          <p:cNvSpPr/>
          <p:nvPr/>
        </p:nvSpPr>
        <p:spPr>
          <a:xfrm>
            <a:off x="3335563" y="2571750"/>
            <a:ext cx="2660100" cy="15918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Greg was making fun of Thomas’ accent. I started making fun of Greg’s accent, to give him </a:t>
            </a:r>
            <a:r>
              <a:rPr i="1" lang="en"/>
              <a:t>perspective</a:t>
            </a:r>
            <a:r>
              <a:rPr i="1" lang="en"/>
              <a:t>. Greg later apologized to Thomas.</a:t>
            </a:r>
            <a:endParaRPr i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7"/>
          <p:cNvSpPr txBox="1"/>
          <p:nvPr>
            <p:ph type="title"/>
          </p:nvPr>
        </p:nvSpPr>
        <p:spPr>
          <a:xfrm>
            <a:off x="311700" y="364800"/>
            <a:ext cx="8520600" cy="6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Step 2a. Sort Critical Incidents</a:t>
            </a:r>
            <a:endParaRPr sz="2400"/>
          </a:p>
        </p:txBody>
      </p:sp>
      <p:grpSp>
        <p:nvGrpSpPr>
          <p:cNvPr id="366" name="Google Shape;366;p47"/>
          <p:cNvGrpSpPr/>
          <p:nvPr/>
        </p:nvGrpSpPr>
        <p:grpSpPr>
          <a:xfrm>
            <a:off x="6253363" y="909150"/>
            <a:ext cx="2660113" cy="3254400"/>
            <a:chOff x="6253363" y="909150"/>
            <a:chExt cx="2660113" cy="3254400"/>
          </a:xfrm>
        </p:grpSpPr>
        <p:sp>
          <p:nvSpPr>
            <p:cNvPr id="367" name="Google Shape;367;p47"/>
            <p:cNvSpPr/>
            <p:nvPr/>
          </p:nvSpPr>
          <p:spPr>
            <a:xfrm>
              <a:off x="6253375" y="2571750"/>
              <a:ext cx="2660100" cy="1591800"/>
            </a:xfrm>
            <a:prstGeom prst="rect">
              <a:avLst/>
            </a:prstGeom>
            <a:solidFill>
              <a:srgbClr val="D9EAD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/>
                <a:t>That one time Shea seemed off, and we approached him. It was because we didn’t invite him to a party. We let him plan the next party.</a:t>
              </a:r>
              <a:endParaRPr i="1"/>
            </a:p>
          </p:txBody>
        </p:sp>
        <p:sp>
          <p:nvSpPr>
            <p:cNvPr id="368" name="Google Shape;368;p47"/>
            <p:cNvSpPr/>
            <p:nvPr/>
          </p:nvSpPr>
          <p:spPr>
            <a:xfrm>
              <a:off x="6253363" y="909150"/>
              <a:ext cx="2660100" cy="1591800"/>
            </a:xfrm>
            <a:prstGeom prst="rect">
              <a:avLst/>
            </a:pr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/>
                <a:t>That one time when Josh was making fun of Slaton because plays Fortnite. We decided to have a Fortnite lan party. Now Josh makes fun of all of us.</a:t>
              </a:r>
              <a:endParaRPr i="1"/>
            </a:p>
          </p:txBody>
        </p:sp>
      </p:grpSp>
      <p:grpSp>
        <p:nvGrpSpPr>
          <p:cNvPr id="369" name="Google Shape;369;p47"/>
          <p:cNvGrpSpPr/>
          <p:nvPr/>
        </p:nvGrpSpPr>
        <p:grpSpPr>
          <a:xfrm>
            <a:off x="417775" y="1174750"/>
            <a:ext cx="2660100" cy="3257650"/>
            <a:chOff x="417775" y="1174750"/>
            <a:chExt cx="2660100" cy="3257650"/>
          </a:xfrm>
        </p:grpSpPr>
        <p:sp>
          <p:nvSpPr>
            <p:cNvPr id="370" name="Google Shape;370;p47"/>
            <p:cNvSpPr/>
            <p:nvPr/>
          </p:nvSpPr>
          <p:spPr>
            <a:xfrm>
              <a:off x="417775" y="2840600"/>
              <a:ext cx="2660100" cy="1591800"/>
            </a:xfrm>
            <a:prstGeom prst="rect">
              <a:avLst/>
            </a:prstGeom>
            <a:solidFill>
              <a:srgbClr val="F4CC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/>
                <a:t>That one time when we didn’t know where to have our picnic so we had 3 different picnics at the same time.</a:t>
              </a:r>
              <a:endParaRPr i="1"/>
            </a:p>
          </p:txBody>
        </p:sp>
        <p:sp>
          <p:nvSpPr>
            <p:cNvPr id="371" name="Google Shape;371;p47"/>
            <p:cNvSpPr/>
            <p:nvPr/>
          </p:nvSpPr>
          <p:spPr>
            <a:xfrm>
              <a:off x="417775" y="1174750"/>
              <a:ext cx="2660100" cy="1591800"/>
            </a:xfrm>
            <a:prstGeom prst="rect">
              <a:avLst/>
            </a:prstGeom>
            <a:solidFill>
              <a:srgbClr val="F4CC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/>
                <a:t>That one time when Roger wanted to have his birthday at the Chuck E. Cheese; on the same day, Matt wanted people to meet his new puppy. People had to pick: puppies or Chuck E Cheese.</a:t>
              </a:r>
              <a:endParaRPr i="1"/>
            </a:p>
          </p:txBody>
        </p:sp>
      </p:grpSp>
      <p:sp>
        <p:nvSpPr>
          <p:cNvPr id="372" name="Google Shape;372;p47"/>
          <p:cNvSpPr/>
          <p:nvPr/>
        </p:nvSpPr>
        <p:spPr>
          <a:xfrm>
            <a:off x="3335575" y="1376675"/>
            <a:ext cx="2660100" cy="1591800"/>
          </a:xfrm>
          <a:prstGeom prst="rect">
            <a:avLst/>
          </a:prstGeom>
          <a:solidFill>
            <a:srgbClr val="A61C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3F3F3"/>
                </a:solidFill>
              </a:rPr>
              <a:t>That one time Shea dressed up for a Victoria’s Secret Angel and an undergrad student recorded him. He’s a disgrace to the program.</a:t>
            </a:r>
            <a:endParaRPr i="1">
              <a:solidFill>
                <a:srgbClr val="F3F3F3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8"/>
          <p:cNvSpPr txBox="1"/>
          <p:nvPr>
            <p:ph type="title"/>
          </p:nvPr>
        </p:nvSpPr>
        <p:spPr>
          <a:xfrm>
            <a:off x="311700" y="338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3. Plan SJT approach</a:t>
            </a:r>
            <a:endParaRPr/>
          </a:p>
        </p:txBody>
      </p:sp>
      <p:sp>
        <p:nvSpPr>
          <p:cNvPr id="378" name="Google Shape;378;p48"/>
          <p:cNvSpPr txBox="1"/>
          <p:nvPr>
            <p:ph idx="1" type="body"/>
          </p:nvPr>
        </p:nvSpPr>
        <p:spPr>
          <a:xfrm>
            <a:off x="311700" y="9116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Stem</a:t>
            </a:r>
            <a:endParaRPr sz="3000">
              <a:solidFill>
                <a:schemeClr val="dk1"/>
              </a:solidFill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Behavioral (i.e., </a:t>
            </a:r>
            <a:r>
              <a:rPr i="1" lang="en" sz="2400">
                <a:solidFill>
                  <a:schemeClr val="dk1"/>
                </a:solidFill>
              </a:rPr>
              <a:t>would</a:t>
            </a:r>
            <a:r>
              <a:rPr lang="en" sz="2400">
                <a:solidFill>
                  <a:schemeClr val="dk1"/>
                </a:solidFill>
              </a:rPr>
              <a:t>)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Knowledge (i.e., </a:t>
            </a:r>
            <a:r>
              <a:rPr i="1" lang="en" sz="2400">
                <a:solidFill>
                  <a:schemeClr val="dk1"/>
                </a:solidFill>
              </a:rPr>
              <a:t>should</a:t>
            </a:r>
            <a:r>
              <a:rPr lang="en" sz="2400">
                <a:solidFill>
                  <a:schemeClr val="dk1"/>
                </a:solidFill>
              </a:rPr>
              <a:t>)</a:t>
            </a:r>
            <a:endParaRPr sz="2400">
              <a:solidFill>
                <a:schemeClr val="dk1"/>
              </a:solidFill>
            </a:endParaRPr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Complexity of Situations</a:t>
            </a:r>
            <a:endParaRPr sz="3000">
              <a:solidFill>
                <a:schemeClr val="dk1"/>
              </a:solidFill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Length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Comprehensibility</a:t>
            </a:r>
            <a:endParaRPr sz="2400">
              <a:solidFill>
                <a:schemeClr val="dk1"/>
              </a:solidFill>
            </a:endParaRPr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Scoring</a:t>
            </a:r>
            <a:endParaRPr sz="3000">
              <a:solidFill>
                <a:schemeClr val="dk1"/>
              </a:solidFill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Polytomous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Dichotomous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9"/>
          <p:cNvSpPr txBox="1"/>
          <p:nvPr>
            <p:ph type="title"/>
          </p:nvPr>
        </p:nvSpPr>
        <p:spPr>
          <a:xfrm>
            <a:off x="311700" y="364800"/>
            <a:ext cx="8520600" cy="6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Step 3a. Decompose and start making Situations</a:t>
            </a:r>
            <a:endParaRPr sz="2400"/>
          </a:p>
        </p:txBody>
      </p:sp>
      <p:sp>
        <p:nvSpPr>
          <p:cNvPr id="384" name="Google Shape;384;p49"/>
          <p:cNvSpPr/>
          <p:nvPr/>
        </p:nvSpPr>
        <p:spPr>
          <a:xfrm>
            <a:off x="417783" y="2370855"/>
            <a:ext cx="1910100" cy="11430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/>
              <a:t>That one time when we didn’t know where to have our picnic so we had 3 different picnics at the same time.</a:t>
            </a:r>
            <a:endParaRPr i="1" sz="1000"/>
          </a:p>
        </p:txBody>
      </p:sp>
      <p:sp>
        <p:nvSpPr>
          <p:cNvPr id="385" name="Google Shape;385;p49"/>
          <p:cNvSpPr/>
          <p:nvPr/>
        </p:nvSpPr>
        <p:spPr>
          <a:xfrm>
            <a:off x="417783" y="1174774"/>
            <a:ext cx="1910100" cy="11430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/>
              <a:t>That one time when Roger wanted to have his birthday at the Chuck E. Cheese; on the same day, Matt wanted people to meet his new puppy. People had to pick: puppies or Chuck E Cheese.</a:t>
            </a:r>
            <a:endParaRPr i="1" sz="1000"/>
          </a:p>
        </p:txBody>
      </p:sp>
      <p:sp>
        <p:nvSpPr>
          <p:cNvPr id="386" name="Google Shape;386;p49"/>
          <p:cNvSpPr txBox="1"/>
          <p:nvPr/>
        </p:nvSpPr>
        <p:spPr>
          <a:xfrm>
            <a:off x="4485525" y="1273500"/>
            <a:ext cx="4471500" cy="3513000"/>
          </a:xfrm>
          <a:prstGeom prst="rect">
            <a:avLst/>
          </a:prstGeom>
          <a:noFill/>
          <a:ln cap="flat" cmpd="sng" w="9525">
            <a:solidFill>
              <a:srgbClr val="DD7E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John, a classmate, invited his childhood friend to visit. John really wants you to meet his friend. However, you have a study group on the weekend John’s friend is visiting. Given this situation, what should you do?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rage"/>
              <a:buAutoNum type="alphaUcPeriod"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Skip the study group and meet John’s friend.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rage"/>
              <a:buAutoNum type="alphaUcPeriod"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Go to the study group, school is more important.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rage"/>
              <a:buAutoNum type="alphaUcPeriod"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Spend some time at the study group, then go out with John and his friend.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rage"/>
              <a:buAutoNum type="alphaUcPeriod"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Contact both parties and see if you can rearrange your schedule.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87" name="Google Shape;387;p49"/>
          <p:cNvSpPr/>
          <p:nvPr/>
        </p:nvSpPr>
        <p:spPr>
          <a:xfrm>
            <a:off x="2451583" y="2370855"/>
            <a:ext cx="1910100" cy="1143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/>
              <a:t>That one time when we didn’t know where to have our picnic. I reached out to everyone to get their preferences beforehand. The picnic was great.</a:t>
            </a:r>
            <a:endParaRPr i="1" sz="1000"/>
          </a:p>
        </p:txBody>
      </p:sp>
      <p:sp>
        <p:nvSpPr>
          <p:cNvPr id="388" name="Google Shape;388;p49"/>
          <p:cNvSpPr/>
          <p:nvPr/>
        </p:nvSpPr>
        <p:spPr>
          <a:xfrm>
            <a:off x="2451583" y="1174774"/>
            <a:ext cx="1910100" cy="11430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/>
              <a:t>That one time when Roger wanted to have his birthday at the Chuck E. Cheese; on the same day, Matt wanted people to meet his new puppy. I spent time doing both.</a:t>
            </a:r>
            <a:endParaRPr i="1" sz="10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0"/>
          <p:cNvSpPr txBox="1"/>
          <p:nvPr>
            <p:ph type="title"/>
          </p:nvPr>
        </p:nvSpPr>
        <p:spPr>
          <a:xfrm>
            <a:off x="311700" y="364800"/>
            <a:ext cx="8520600" cy="6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Step 3b. Screen Responses</a:t>
            </a:r>
            <a:endParaRPr sz="2400"/>
          </a:p>
        </p:txBody>
      </p:sp>
      <p:sp>
        <p:nvSpPr>
          <p:cNvPr id="394" name="Google Shape;394;p50"/>
          <p:cNvSpPr txBox="1"/>
          <p:nvPr/>
        </p:nvSpPr>
        <p:spPr>
          <a:xfrm>
            <a:off x="2336250" y="1273500"/>
            <a:ext cx="4471500" cy="3513000"/>
          </a:xfrm>
          <a:prstGeom prst="rect">
            <a:avLst/>
          </a:prstGeom>
          <a:noFill/>
          <a:ln cap="flat" cmpd="sng" w="9525">
            <a:solidFill>
              <a:srgbClr val="DD7E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John, a classmate, invited his childhood friend to visit. John really wants you to meet his friend. However, you have a study group on the weekend John’s friend is visiting. Given this situation, what should you do?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rage"/>
              <a:buAutoNum type="alphaUcPeriod"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Skip the study group and meet John’s friend.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rage"/>
              <a:buAutoNum type="alphaUcPeriod"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Go to the study group, school is more important.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rage"/>
              <a:buAutoNum type="alphaUcPeriod"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Spend some time at the study group, then go out with John and his friend.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rage"/>
              <a:buAutoNum type="alphaUcPeriod"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Contact both parties and see if you can rearrange your schedule.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grpSp>
        <p:nvGrpSpPr>
          <p:cNvPr id="395" name="Google Shape;395;p50"/>
          <p:cNvGrpSpPr/>
          <p:nvPr/>
        </p:nvGrpSpPr>
        <p:grpSpPr>
          <a:xfrm>
            <a:off x="156050" y="2428650"/>
            <a:ext cx="2180100" cy="1202700"/>
            <a:chOff x="156050" y="2428650"/>
            <a:chExt cx="2180100" cy="1202700"/>
          </a:xfrm>
        </p:grpSpPr>
        <p:sp>
          <p:nvSpPr>
            <p:cNvPr id="396" name="Google Shape;396;p50"/>
            <p:cNvSpPr/>
            <p:nvPr/>
          </p:nvSpPr>
          <p:spPr>
            <a:xfrm>
              <a:off x="156050" y="2428650"/>
              <a:ext cx="1676700" cy="1202700"/>
            </a:xfrm>
            <a:prstGeom prst="rect">
              <a:avLst/>
            </a:prstGeom>
            <a:noFill/>
            <a:ln cap="flat" cmpd="sng" w="9525">
              <a:solidFill>
                <a:srgbClr val="DD7E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Oswald Regular"/>
                  <a:ea typeface="Oswald Regular"/>
                  <a:cs typeface="Oswald Regular"/>
                  <a:sym typeface="Oswald Regular"/>
                </a:rPr>
                <a:t>Too ambiguous?</a:t>
              </a:r>
              <a:endParaRPr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endParaRPr>
            </a:p>
          </p:txBody>
        </p:sp>
        <p:cxnSp>
          <p:nvCxnSpPr>
            <p:cNvPr id="397" name="Google Shape;397;p50"/>
            <p:cNvCxnSpPr>
              <a:stCxn id="396" idx="3"/>
              <a:endCxn id="394" idx="1"/>
            </p:cNvCxnSpPr>
            <p:nvPr/>
          </p:nvCxnSpPr>
          <p:spPr>
            <a:xfrm>
              <a:off x="1832750" y="3030000"/>
              <a:ext cx="503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398" name="Google Shape;398;p50"/>
          <p:cNvGrpSpPr/>
          <p:nvPr/>
        </p:nvGrpSpPr>
        <p:grpSpPr>
          <a:xfrm>
            <a:off x="2405500" y="1372550"/>
            <a:ext cx="4315800" cy="1011575"/>
            <a:chOff x="2405500" y="1372550"/>
            <a:chExt cx="4315800" cy="1011575"/>
          </a:xfrm>
        </p:grpSpPr>
        <p:sp>
          <p:nvSpPr>
            <p:cNvPr id="399" name="Google Shape;399;p50"/>
            <p:cNvSpPr/>
            <p:nvPr/>
          </p:nvSpPr>
          <p:spPr>
            <a:xfrm>
              <a:off x="2405500" y="1372550"/>
              <a:ext cx="4315800" cy="771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50"/>
            <p:cNvSpPr/>
            <p:nvPr/>
          </p:nvSpPr>
          <p:spPr>
            <a:xfrm>
              <a:off x="2405500" y="1475425"/>
              <a:ext cx="2016600" cy="908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1"/>
          <p:cNvSpPr txBox="1"/>
          <p:nvPr>
            <p:ph type="title"/>
          </p:nvPr>
        </p:nvSpPr>
        <p:spPr>
          <a:xfrm>
            <a:off x="311700" y="364800"/>
            <a:ext cx="8520600" cy="6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Step 3c. Select keys: Consensus or </a:t>
            </a:r>
            <a:r>
              <a:rPr lang="en" sz="2400"/>
              <a:t>Empirical?</a:t>
            </a:r>
            <a:endParaRPr sz="2400"/>
          </a:p>
        </p:txBody>
      </p:sp>
      <p:sp>
        <p:nvSpPr>
          <p:cNvPr id="406" name="Google Shape;406;p51"/>
          <p:cNvSpPr txBox="1"/>
          <p:nvPr/>
        </p:nvSpPr>
        <p:spPr>
          <a:xfrm>
            <a:off x="376500" y="1245200"/>
            <a:ext cx="4471500" cy="3513000"/>
          </a:xfrm>
          <a:prstGeom prst="rect">
            <a:avLst/>
          </a:prstGeom>
          <a:noFill/>
          <a:ln cap="flat" cmpd="sng" w="9525">
            <a:solidFill>
              <a:srgbClr val="DD7E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John, a classmate, invited his childhood friend to visit. John really wants you to meet his friend. However, you have a study group on the weekend John’s friend is visiting. Given this situation, what should you do?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rage"/>
              <a:buAutoNum type="alphaUcPeriod"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Skip the study group and meet John’s friend.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rage"/>
              <a:buAutoNum type="alphaUcPeriod"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Go to the study group, school is more important.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rage"/>
              <a:buAutoNum type="alphaUcPeriod"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Spend some time at the study group, then go out with John and his friend.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rage"/>
              <a:buAutoNum type="alphaUcPeriod"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Contact both parties and see if you can rearrange your schedule.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graphicFrame>
        <p:nvGraphicFramePr>
          <p:cNvPr id="407" name="Google Shape;407;p51"/>
          <p:cNvGraphicFramePr/>
          <p:nvPr/>
        </p:nvGraphicFramePr>
        <p:xfrm>
          <a:off x="5084275" y="2293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{B8C2C33F-80A6-476B-B523-7DF2312D4847}</a:tableStyleId>
              </a:tblPr>
              <a:tblGrid>
                <a:gridCol w="883250"/>
                <a:gridCol w="883250"/>
              </a:tblGrid>
              <a:tr h="4081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Consensus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408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Mode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Ratio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2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5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.24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2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4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.19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2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3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.14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2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B6D7A8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9</a:t>
                      </a:r>
                      <a:endParaRPr>
                        <a:solidFill>
                          <a:srgbClr val="B6D7A8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B6D7A8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.43</a:t>
                      </a:r>
                      <a:endParaRPr>
                        <a:solidFill>
                          <a:srgbClr val="B6D7A8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08" name="Google Shape;408;p51"/>
          <p:cNvGraphicFramePr/>
          <p:nvPr/>
        </p:nvGraphicFramePr>
        <p:xfrm>
          <a:off x="7087050" y="2293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{B8C2C33F-80A6-476B-B523-7DF2312D4847}</a:tableStyleId>
              </a:tblPr>
              <a:tblGrid>
                <a:gridCol w="883250"/>
                <a:gridCol w="883250"/>
              </a:tblGrid>
              <a:tr h="4081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Empirical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4081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PBis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4121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-.20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4121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.05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4121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B6D7A8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.45</a:t>
                      </a:r>
                      <a:endParaRPr>
                        <a:solidFill>
                          <a:srgbClr val="B6D7A8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4121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.20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</a:t>
            </a:r>
            <a:endParaRPr/>
          </a:p>
        </p:txBody>
      </p:sp>
      <p:sp>
        <p:nvSpPr>
          <p:cNvPr id="107" name="Google Shape;10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</a:pPr>
            <a:r>
              <a:rPr lang="en" sz="3600">
                <a:solidFill>
                  <a:schemeClr val="dk1"/>
                </a:solidFill>
              </a:rPr>
              <a:t>C</a:t>
            </a:r>
            <a:r>
              <a:rPr lang="en" sz="3600">
                <a:solidFill>
                  <a:schemeClr val="dk1"/>
                </a:solidFill>
              </a:rPr>
              <a:t>hronic</a:t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</a:pPr>
            <a:r>
              <a:rPr lang="en" sz="3600">
                <a:solidFill>
                  <a:schemeClr val="dk1"/>
                </a:solidFill>
              </a:rPr>
              <a:t>Not pedagogical</a:t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</a:pPr>
            <a:r>
              <a:rPr lang="en" sz="3600">
                <a:solidFill>
                  <a:schemeClr val="dk1"/>
                </a:solidFill>
              </a:rPr>
              <a:t>Not too psychometric or statistical</a:t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</a:pPr>
            <a:r>
              <a:rPr lang="en" sz="3600">
                <a:solidFill>
                  <a:schemeClr val="dk1"/>
                </a:solidFill>
              </a:rPr>
              <a:t>IMO: The most tedious process in applied measurement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2"/>
          <p:cNvSpPr txBox="1"/>
          <p:nvPr>
            <p:ph type="title"/>
          </p:nvPr>
        </p:nvSpPr>
        <p:spPr>
          <a:xfrm>
            <a:off x="311700" y="364800"/>
            <a:ext cx="8520600" cy="6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Step 3d. Scoring: Dichotomous</a:t>
            </a:r>
            <a:endParaRPr sz="2400"/>
          </a:p>
        </p:txBody>
      </p:sp>
      <p:sp>
        <p:nvSpPr>
          <p:cNvPr id="414" name="Google Shape;414;p52"/>
          <p:cNvSpPr txBox="1"/>
          <p:nvPr/>
        </p:nvSpPr>
        <p:spPr>
          <a:xfrm>
            <a:off x="376500" y="1245200"/>
            <a:ext cx="4471500" cy="3513000"/>
          </a:xfrm>
          <a:prstGeom prst="rect">
            <a:avLst/>
          </a:prstGeom>
          <a:noFill/>
          <a:ln cap="flat" cmpd="sng" w="9525">
            <a:solidFill>
              <a:srgbClr val="DD7E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John, a classmate, invited his childhood friend to visit. John really wants you to meet his friend. However, you have a study group on the weekend John’s friend is visiting. Given this situation, what should you do?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rage"/>
              <a:buAutoNum type="alphaUcPeriod"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Skip the study group and meet John’s friend.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rage"/>
              <a:buAutoNum type="alphaUcPeriod"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Go to the study group, school is more important.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rage"/>
              <a:buAutoNum type="alphaUcPeriod"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Spend some time at the study group, then go out with John and his friend.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rage"/>
              <a:buAutoNum type="alphaUcPeriod"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Contact both parties and see if you can rearrange your schedule.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graphicFrame>
        <p:nvGraphicFramePr>
          <p:cNvPr id="415" name="Google Shape;415;p52"/>
          <p:cNvGraphicFramePr/>
          <p:nvPr/>
        </p:nvGraphicFramePr>
        <p:xfrm>
          <a:off x="5126725" y="2187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{B8C2C33F-80A6-476B-B523-7DF2312D4847}</a:tableStyleId>
              </a:tblPr>
              <a:tblGrid>
                <a:gridCol w="1186475"/>
                <a:gridCol w="1208050"/>
                <a:gridCol w="783375"/>
              </a:tblGrid>
              <a:tr h="408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Person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Response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Points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2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1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A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0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2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2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B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0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2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3F3F3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3</a:t>
                      </a:r>
                      <a:endParaRPr b="1">
                        <a:solidFill>
                          <a:srgbClr val="F3F3F3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3F3F3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D</a:t>
                      </a:r>
                      <a:endParaRPr b="1">
                        <a:solidFill>
                          <a:srgbClr val="F3F3F3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3F3F3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1</a:t>
                      </a:r>
                      <a:endParaRPr b="1">
                        <a:solidFill>
                          <a:srgbClr val="F3F3F3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12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3F3F3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4</a:t>
                      </a:r>
                      <a:endParaRPr b="1">
                        <a:solidFill>
                          <a:srgbClr val="F3F3F3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3F3F3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D</a:t>
                      </a:r>
                      <a:endParaRPr b="1">
                        <a:solidFill>
                          <a:srgbClr val="F3F3F3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3F3F3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1</a:t>
                      </a:r>
                      <a:endParaRPr b="1">
                        <a:solidFill>
                          <a:srgbClr val="F3F3F3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</a:tbl>
          </a:graphicData>
        </a:graphic>
      </p:graphicFrame>
      <p:sp>
        <p:nvSpPr>
          <p:cNvPr id="416" name="Google Shape;416;p52"/>
          <p:cNvSpPr txBox="1"/>
          <p:nvPr/>
        </p:nvSpPr>
        <p:spPr>
          <a:xfrm>
            <a:off x="5155675" y="1514050"/>
            <a:ext cx="3120000" cy="502200"/>
          </a:xfrm>
          <a:prstGeom prst="rect">
            <a:avLst/>
          </a:prstGeom>
          <a:noFill/>
          <a:ln cap="flat" cmpd="sng" w="9525">
            <a:solidFill>
              <a:srgbClr val="DD7E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Key = D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3"/>
          <p:cNvSpPr txBox="1"/>
          <p:nvPr>
            <p:ph type="title"/>
          </p:nvPr>
        </p:nvSpPr>
        <p:spPr>
          <a:xfrm>
            <a:off x="311700" y="364800"/>
            <a:ext cx="8520600" cy="6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Step 3d. Scoring: Polytomous</a:t>
            </a:r>
            <a:endParaRPr sz="2400"/>
          </a:p>
        </p:txBody>
      </p:sp>
      <p:sp>
        <p:nvSpPr>
          <p:cNvPr id="422" name="Google Shape;422;p53"/>
          <p:cNvSpPr txBox="1"/>
          <p:nvPr/>
        </p:nvSpPr>
        <p:spPr>
          <a:xfrm>
            <a:off x="311700" y="1284400"/>
            <a:ext cx="4471500" cy="3625500"/>
          </a:xfrm>
          <a:prstGeom prst="rect">
            <a:avLst/>
          </a:prstGeom>
          <a:noFill/>
          <a:ln cap="flat" cmpd="sng" w="9525">
            <a:solidFill>
              <a:srgbClr val="DD7E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John, a classmate, invited his childhood friend to visit. John really wants you to meet his friend. However, you have a study group on the weekend John’s friend is visiting. Given this situation, rank the following behaviors from MOST to LEAST ideal.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rage"/>
              <a:buAutoNum type="alphaUcPeriod"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Skip the study group and meet John’s friend.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rage"/>
              <a:buAutoNum type="alphaUcPeriod"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Go to the study group, school is more important.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rage"/>
              <a:buAutoNum type="alphaUcPeriod"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Spend some time at the study group, then go out with John and his friend.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rage"/>
              <a:buAutoNum type="alphaUcPeriod"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Contact both parties and see if you can rearrange your schedule.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graphicFrame>
        <p:nvGraphicFramePr>
          <p:cNvPr id="423" name="Google Shape;423;p53"/>
          <p:cNvGraphicFramePr/>
          <p:nvPr/>
        </p:nvGraphicFramePr>
        <p:xfrm>
          <a:off x="5126725" y="2187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{B8C2C33F-80A6-476B-B523-7DF2312D4847}</a:tableStyleId>
              </a:tblPr>
              <a:tblGrid>
                <a:gridCol w="1186475"/>
                <a:gridCol w="1208050"/>
                <a:gridCol w="783375"/>
              </a:tblGrid>
              <a:tr h="408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Person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Response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Points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2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1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A,D,</a:t>
                      </a:r>
                      <a:r>
                        <a:rPr lang="en">
                          <a:solidFill>
                            <a:srgbClr val="B6D7A8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B,C</a:t>
                      </a:r>
                      <a:endParaRPr>
                        <a:solidFill>
                          <a:srgbClr val="B6D7A8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2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2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2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B,</a:t>
                      </a:r>
                      <a:r>
                        <a:rPr lang="en">
                          <a:solidFill>
                            <a:srgbClr val="B6D7A8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A</a:t>
                      </a: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,C,D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1</a:t>
                      </a:r>
                      <a:endParaRPr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2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3F3F3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3</a:t>
                      </a:r>
                      <a:endParaRPr b="1">
                        <a:solidFill>
                          <a:srgbClr val="F3F3F3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3F3F3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C,B,A,D</a:t>
                      </a:r>
                      <a:endParaRPr b="1">
                        <a:solidFill>
                          <a:srgbClr val="F3F3F3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3F3F3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0</a:t>
                      </a:r>
                      <a:endParaRPr b="1">
                        <a:solidFill>
                          <a:srgbClr val="F3F3F3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2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3F3F3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4</a:t>
                      </a:r>
                      <a:endParaRPr b="1">
                        <a:solidFill>
                          <a:srgbClr val="F3F3F3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B6D7A8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D,A,B,C</a:t>
                      </a:r>
                      <a:endParaRPr b="1">
                        <a:solidFill>
                          <a:srgbClr val="B6D7A8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3F3F3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4</a:t>
                      </a:r>
                      <a:endParaRPr b="1">
                        <a:solidFill>
                          <a:srgbClr val="F3F3F3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24" name="Google Shape;424;p53"/>
          <p:cNvSpPr txBox="1"/>
          <p:nvPr/>
        </p:nvSpPr>
        <p:spPr>
          <a:xfrm>
            <a:off x="5155675" y="1514050"/>
            <a:ext cx="3120000" cy="502200"/>
          </a:xfrm>
          <a:prstGeom prst="rect">
            <a:avLst/>
          </a:prstGeom>
          <a:noFill/>
          <a:ln cap="flat" cmpd="sng" w="9525">
            <a:solidFill>
              <a:srgbClr val="DD7E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Key = D, A, B, C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4"/>
          <p:cNvSpPr txBox="1"/>
          <p:nvPr>
            <p:ph type="title"/>
          </p:nvPr>
        </p:nvSpPr>
        <p:spPr>
          <a:xfrm>
            <a:off x="311700" y="386025"/>
            <a:ext cx="8520600" cy="6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Step 4. Results</a:t>
            </a:r>
            <a:endParaRPr sz="2400"/>
          </a:p>
        </p:txBody>
      </p:sp>
      <p:graphicFrame>
        <p:nvGraphicFramePr>
          <p:cNvPr id="430" name="Google Shape;430;p54"/>
          <p:cNvGraphicFramePr/>
          <p:nvPr/>
        </p:nvGraphicFramePr>
        <p:xfrm>
          <a:off x="2519550" y="591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{B8C2C33F-80A6-476B-B523-7DF2312D4847}</a:tableStyleId>
              </a:tblPr>
              <a:tblGrid>
                <a:gridCol w="2567875"/>
                <a:gridCol w="1695475"/>
              </a:tblGrid>
              <a:tr h="7296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Person</a:t>
                      </a:r>
                      <a:endParaRPr sz="2400"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Total </a:t>
                      </a:r>
                      <a:r>
                        <a:rPr lang="en" sz="2400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Points</a:t>
                      </a:r>
                      <a:endParaRPr sz="2400"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6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1</a:t>
                      </a:r>
                      <a:endParaRPr sz="2000"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25</a:t>
                      </a:r>
                      <a:endParaRPr sz="2000"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6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2</a:t>
                      </a:r>
                      <a:endParaRPr sz="2000"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rgbClr val="F3F3F3"/>
                          </a:solidFill>
                          <a:latin typeface="Oswald Regular"/>
                          <a:ea typeface="Oswald Regular"/>
                          <a:cs typeface="Oswald Regular"/>
                          <a:sym typeface="Oswald Regular"/>
                        </a:rPr>
                        <a:t>19</a:t>
                      </a:r>
                      <a:endParaRPr sz="2000">
                        <a:solidFill>
                          <a:srgbClr val="F3F3F3"/>
                        </a:solidFill>
                        <a:latin typeface="Oswald Regular"/>
                        <a:ea typeface="Oswald Regular"/>
                        <a:cs typeface="Oswald Regular"/>
                        <a:sym typeface="Oswald Regula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6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solidFill>
                            <a:srgbClr val="F3F3F3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3</a:t>
                      </a:r>
                      <a:endParaRPr b="1" sz="2000">
                        <a:solidFill>
                          <a:srgbClr val="F3F3F3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solidFill>
                            <a:srgbClr val="F3F3F3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1</a:t>
                      </a:r>
                      <a:r>
                        <a:rPr b="1" lang="en" sz="2000">
                          <a:solidFill>
                            <a:srgbClr val="F3F3F3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0</a:t>
                      </a:r>
                      <a:endParaRPr b="1" sz="2000">
                        <a:solidFill>
                          <a:srgbClr val="F3F3F3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6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solidFill>
                            <a:srgbClr val="F3F3F3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4</a:t>
                      </a:r>
                      <a:endParaRPr b="1" sz="2000">
                        <a:solidFill>
                          <a:srgbClr val="F3F3F3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solidFill>
                            <a:srgbClr val="F3F3F3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8</a:t>
                      </a:r>
                      <a:endParaRPr b="1" sz="2000">
                        <a:solidFill>
                          <a:srgbClr val="F3F3F3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6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solidFill>
                            <a:srgbClr val="F3F3F3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5</a:t>
                      </a:r>
                      <a:endParaRPr b="1" sz="2000">
                        <a:solidFill>
                          <a:srgbClr val="F3F3F3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solidFill>
                            <a:srgbClr val="F3F3F3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6</a:t>
                      </a:r>
                      <a:endParaRPr b="1" sz="2000">
                        <a:solidFill>
                          <a:srgbClr val="F3F3F3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431" name="Google Shape;431;p54"/>
          <p:cNvGrpSpPr/>
          <p:nvPr/>
        </p:nvGrpSpPr>
        <p:grpSpPr>
          <a:xfrm>
            <a:off x="502325" y="1532175"/>
            <a:ext cx="7690575" cy="2154550"/>
            <a:chOff x="502325" y="1532175"/>
            <a:chExt cx="7690575" cy="2154550"/>
          </a:xfrm>
        </p:grpSpPr>
        <p:cxnSp>
          <p:nvCxnSpPr>
            <p:cNvPr id="432" name="Google Shape;432;p54"/>
            <p:cNvCxnSpPr/>
            <p:nvPr/>
          </p:nvCxnSpPr>
          <p:spPr>
            <a:xfrm>
              <a:off x="1415000" y="2570250"/>
              <a:ext cx="6777900" cy="3000"/>
            </a:xfrm>
            <a:prstGeom prst="straightConnector1">
              <a:avLst/>
            </a:prstGeom>
            <a:noFill/>
            <a:ln cap="flat" cmpd="sng" w="38100">
              <a:solidFill>
                <a:srgbClr val="DD7E6B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33" name="Google Shape;433;p54"/>
            <p:cNvSpPr txBox="1"/>
            <p:nvPr/>
          </p:nvSpPr>
          <p:spPr>
            <a:xfrm>
              <a:off x="502325" y="1532175"/>
              <a:ext cx="1485900" cy="693300"/>
            </a:xfrm>
            <a:prstGeom prst="rect">
              <a:avLst/>
            </a:prstGeom>
            <a:noFill/>
            <a:ln cap="flat" cmpd="sng" w="9525">
              <a:solidFill>
                <a:srgbClr val="B6D7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3F3F3"/>
                  </a:solidFill>
                  <a:latin typeface="Average"/>
                  <a:ea typeface="Average"/>
                  <a:cs typeface="Average"/>
                  <a:sym typeface="Average"/>
                </a:rPr>
                <a:t>Pass</a:t>
              </a:r>
              <a:endParaRPr sz="240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endParaRPr>
            </a:p>
          </p:txBody>
        </p:sp>
        <p:sp>
          <p:nvSpPr>
            <p:cNvPr id="434" name="Google Shape;434;p54"/>
            <p:cNvSpPr txBox="1"/>
            <p:nvPr/>
          </p:nvSpPr>
          <p:spPr>
            <a:xfrm>
              <a:off x="502325" y="2993425"/>
              <a:ext cx="1485900" cy="693300"/>
            </a:xfrm>
            <a:prstGeom prst="rect">
              <a:avLst/>
            </a:prstGeom>
            <a:noFill/>
            <a:ln cap="flat" cmpd="sng" w="9525">
              <a:solidFill>
                <a:srgbClr val="DD7E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3F3F3"/>
                  </a:solidFill>
                  <a:latin typeface="Average"/>
                  <a:ea typeface="Average"/>
                  <a:cs typeface="Average"/>
                  <a:sym typeface="Average"/>
                </a:rPr>
                <a:t>Fail</a:t>
              </a:r>
              <a:endParaRPr sz="240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5"/>
          <p:cNvSpPr txBox="1"/>
          <p:nvPr>
            <p:ph idx="1" type="body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400"/>
              </a:spcBef>
              <a:spcAft>
                <a:spcPts val="0"/>
              </a:spcAft>
              <a:buNone/>
            </a:pPr>
            <a:r>
              <a:rPr b="1" lang="en" sz="41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b="1" sz="41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Feel free to reach out if you have any questions:</a:t>
            </a:r>
            <a:endParaRPr sz="1600">
              <a:solidFill>
                <a:srgbClr val="EFEFE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email:</a:t>
            </a:r>
            <a:r>
              <a:rPr lang="en" sz="1600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 shea.fyffe@gmail.com</a:t>
            </a:r>
            <a:endParaRPr sz="1600">
              <a:solidFill>
                <a:srgbClr val="EFEFE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https://linkedin.com/in/sheafyffe/</a:t>
            </a:r>
            <a:endParaRPr sz="16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https://github.com/Shea-Fyffe</a:t>
            </a:r>
            <a:endParaRPr sz="16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Tips:</a:t>
            </a:r>
            <a:endParaRPr/>
          </a:p>
        </p:txBody>
      </p:sp>
      <p:sp>
        <p:nvSpPr>
          <p:cNvPr id="445" name="Google Shape;445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AutoNum type="arabicPeriod"/>
            </a:pPr>
            <a:r>
              <a:rPr lang="en" sz="2400">
                <a:solidFill>
                  <a:srgbClr val="FFFFFF"/>
                </a:solidFill>
              </a:rPr>
              <a:t>Be Desperate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AutoNum type="arabicPeriod"/>
            </a:pPr>
            <a:r>
              <a:rPr lang="en" sz="2400">
                <a:solidFill>
                  <a:srgbClr val="FFFFFF"/>
                </a:solidFill>
              </a:rPr>
              <a:t>Be Social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AutoNum type="arabicPeriod"/>
            </a:pPr>
            <a:r>
              <a:rPr lang="en" sz="2400">
                <a:solidFill>
                  <a:srgbClr val="FFFFFF"/>
                </a:solidFill>
              </a:rPr>
              <a:t>Be Confident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AutoNum type="arabicPeriod"/>
            </a:pPr>
            <a:r>
              <a:rPr lang="en" sz="2400">
                <a:solidFill>
                  <a:srgbClr val="FFFFFF"/>
                </a:solidFill>
              </a:rPr>
              <a:t>Focus on skills (stats, programming, data management, etc)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Resources</a:t>
            </a:r>
            <a:endParaRPr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3"/>
              </a:rPr>
              <a:t>Example Emails, CV, Personal Statements</a:t>
            </a:r>
            <a:endParaRPr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4"/>
              </a:rPr>
              <a:t>Start Programming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3F3F3"/>
                </a:solidFill>
                <a:latin typeface="Impact"/>
                <a:ea typeface="Impact"/>
                <a:cs typeface="Impact"/>
                <a:sym typeface="Impact"/>
              </a:rPr>
              <a:t>What is measurement?</a:t>
            </a:r>
            <a:endParaRPr sz="6000">
              <a:solidFill>
                <a:srgbClr val="F3F3F3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98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>
            <p:ph idx="1" type="body"/>
          </p:nvPr>
        </p:nvSpPr>
        <p:spPr>
          <a:xfrm>
            <a:off x="311700" y="1139800"/>
            <a:ext cx="8520600" cy="36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Tanya: </a:t>
            </a:r>
            <a:r>
              <a:rPr i="1" lang="en">
                <a:solidFill>
                  <a:srgbClr val="F3F3F3"/>
                </a:solidFill>
              </a:rPr>
              <a:t>“My boyfriend is sooooo weird.”</a:t>
            </a:r>
            <a:endParaRPr i="1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Suzy: </a:t>
            </a:r>
            <a:r>
              <a:rPr i="1" lang="en">
                <a:solidFill>
                  <a:srgbClr val="F3F3F3"/>
                </a:solidFill>
              </a:rPr>
              <a:t>“Ahhh girl, what did he do now?!”</a:t>
            </a:r>
            <a:endParaRPr i="1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Tanya: </a:t>
            </a:r>
            <a:r>
              <a:rPr i="1" lang="en">
                <a:solidFill>
                  <a:srgbClr val="F3F3F3"/>
                </a:solidFill>
              </a:rPr>
              <a:t>“I realized he puts on 1 sock then 1 shoe then 1 sock then 1 shoe.”</a:t>
            </a:r>
            <a:endParaRPr i="1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Suzy: </a:t>
            </a:r>
            <a:r>
              <a:rPr i="1" lang="en">
                <a:solidFill>
                  <a:srgbClr val="F3F3F3"/>
                </a:solidFill>
              </a:rPr>
              <a:t>“Whhhhatttttt, you need to leave him.”</a:t>
            </a:r>
            <a:endParaRPr i="1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3F3F3"/>
                </a:solidFill>
              </a:rPr>
              <a:t>Tanya: </a:t>
            </a:r>
            <a:r>
              <a:rPr i="1" lang="en">
                <a:solidFill>
                  <a:srgbClr val="F3F3F3"/>
                </a:solidFill>
              </a:rPr>
              <a:t>“Well he’s not as bad as my ex.”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118" name="Google Shape;11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Defining Measurement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/>
          <p:nvPr>
            <p:ph idx="1" type="body"/>
          </p:nvPr>
        </p:nvSpPr>
        <p:spPr>
          <a:xfrm>
            <a:off x="311700" y="1245925"/>
            <a:ext cx="8520600" cy="347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John</a:t>
            </a:r>
            <a:r>
              <a:rPr lang="en">
                <a:solidFill>
                  <a:srgbClr val="F3F3F3"/>
                </a:solidFill>
              </a:rPr>
              <a:t>: </a:t>
            </a:r>
            <a:r>
              <a:rPr i="1" lang="en">
                <a:solidFill>
                  <a:srgbClr val="F3F3F3"/>
                </a:solidFill>
              </a:rPr>
              <a:t>“Let’s hit up Sharkey’s later.”</a:t>
            </a:r>
            <a:endParaRPr i="1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Michael</a:t>
            </a:r>
            <a:r>
              <a:rPr lang="en">
                <a:solidFill>
                  <a:srgbClr val="F3F3F3"/>
                </a:solidFill>
              </a:rPr>
              <a:t>: </a:t>
            </a:r>
            <a:r>
              <a:rPr i="1" lang="en">
                <a:solidFill>
                  <a:srgbClr val="F3F3F3"/>
                </a:solidFill>
              </a:rPr>
              <a:t>“Dude, Riley’s is too lit for me too pass up.”</a:t>
            </a:r>
            <a:endParaRPr i="1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John: </a:t>
            </a:r>
            <a:r>
              <a:rPr i="1" lang="en">
                <a:solidFill>
                  <a:srgbClr val="F3F3F3"/>
                </a:solidFill>
              </a:rPr>
              <a:t>“Why do you like Riley’s? Sharkey’s is way better.”</a:t>
            </a:r>
            <a:endParaRPr i="1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Michael: </a:t>
            </a:r>
            <a:r>
              <a:rPr i="1" lang="en">
                <a:solidFill>
                  <a:srgbClr val="F3F3F3"/>
                </a:solidFill>
              </a:rPr>
              <a:t>“I like to know that at any given moment the cops could show up. I wanna be on the news.”</a:t>
            </a:r>
            <a:endParaRPr i="1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3F3F3"/>
                </a:solidFill>
              </a:rPr>
              <a:t>John: </a:t>
            </a:r>
            <a:r>
              <a:rPr i="1" lang="en">
                <a:solidFill>
                  <a:srgbClr val="F3F3F3"/>
                </a:solidFill>
              </a:rPr>
              <a:t>“Ahhhh. Chill.”</a:t>
            </a:r>
            <a:endParaRPr i="1">
              <a:solidFill>
                <a:srgbClr val="F3F3F3"/>
              </a:solidFill>
            </a:endParaRPr>
          </a:p>
        </p:txBody>
      </p:sp>
      <p:sp>
        <p:nvSpPr>
          <p:cNvPr id="124" name="Google Shape;124;p19"/>
          <p:cNvSpPr txBox="1"/>
          <p:nvPr>
            <p:ph type="title"/>
          </p:nvPr>
        </p:nvSpPr>
        <p:spPr>
          <a:xfrm>
            <a:off x="198500" y="452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Defining Measurement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idx="1" type="body"/>
          </p:nvPr>
        </p:nvSpPr>
        <p:spPr>
          <a:xfrm>
            <a:off x="340000" y="863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3F3F3"/>
                </a:solidFill>
                <a:latin typeface="Impact"/>
                <a:ea typeface="Impact"/>
                <a:cs typeface="Impact"/>
                <a:sym typeface="Impact"/>
              </a:rPr>
              <a:t>M</a:t>
            </a:r>
            <a:r>
              <a:rPr lang="en" sz="6000">
                <a:solidFill>
                  <a:srgbClr val="F3F3F3"/>
                </a:solidFill>
                <a:latin typeface="Impact"/>
                <a:ea typeface="Impact"/>
                <a:cs typeface="Impact"/>
                <a:sym typeface="Impact"/>
              </a:rPr>
              <a:t>easurement: </a:t>
            </a:r>
            <a:endParaRPr sz="6000">
              <a:solidFill>
                <a:srgbClr val="F3F3F3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98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30" name="Google Shape;130;p20"/>
          <p:cNvSpPr/>
          <p:nvPr/>
        </p:nvSpPr>
        <p:spPr>
          <a:xfrm>
            <a:off x="2251450" y="2207350"/>
            <a:ext cx="1668300" cy="1351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phenomenon</a:t>
            </a:r>
            <a:endParaRPr sz="1500">
              <a:solidFill>
                <a:schemeClr val="accen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5585527" y="2439100"/>
            <a:ext cx="1468200" cy="887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q</a:t>
            </a:r>
            <a:r>
              <a:rPr lang="en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uantity</a:t>
            </a:r>
            <a:endParaRPr>
              <a:solidFill>
                <a:schemeClr val="lt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cxnSp>
        <p:nvCxnSpPr>
          <p:cNvPr id="132" name="Google Shape;132;p20"/>
          <p:cNvCxnSpPr>
            <a:stCxn id="130" idx="6"/>
            <a:endCxn id="131" idx="1"/>
          </p:cNvCxnSpPr>
          <p:nvPr/>
        </p:nvCxnSpPr>
        <p:spPr>
          <a:xfrm>
            <a:off x="3919750" y="2882950"/>
            <a:ext cx="1665900" cy="0"/>
          </a:xfrm>
          <a:prstGeom prst="straightConnector1">
            <a:avLst/>
          </a:prstGeom>
          <a:noFill/>
          <a:ln cap="flat" cmpd="sng" w="114300">
            <a:solidFill>
              <a:srgbClr val="DD7E6B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3" name="Google Shape;133;p20"/>
          <p:cNvSpPr/>
          <p:nvPr/>
        </p:nvSpPr>
        <p:spPr>
          <a:xfrm>
            <a:off x="1973925" y="2016375"/>
            <a:ext cx="2186100" cy="2458200"/>
          </a:xfrm>
          <a:prstGeom prst="rect">
            <a:avLst/>
          </a:prstGeom>
          <a:noFill/>
          <a:ln cap="flat" cmpd="sng" w="9525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Person</a:t>
            </a:r>
            <a:endParaRPr sz="18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34" name="Google Shape;134;p20"/>
          <p:cNvSpPr txBox="1"/>
          <p:nvPr/>
        </p:nvSpPr>
        <p:spPr>
          <a:xfrm>
            <a:off x="152400" y="152400"/>
            <a:ext cx="4955700" cy="9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0">
                <a:solidFill>
                  <a:srgbClr val="F3F3F3"/>
                </a:solidFill>
                <a:latin typeface="Impact"/>
                <a:ea typeface="Impact"/>
                <a:cs typeface="Impact"/>
                <a:sym typeface="Impact"/>
              </a:rPr>
              <a:t>Psychological</a:t>
            </a:r>
            <a:r>
              <a:rPr lang="en" sz="6000">
                <a:solidFill>
                  <a:srgbClr val="F3F3F3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DD7E6B"/>
                </a:solidFill>
                <a:latin typeface="Impact"/>
                <a:ea typeface="Impact"/>
                <a:cs typeface="Impact"/>
                <a:sym typeface="Impact"/>
              </a:rPr>
              <a:t>Cheating</a:t>
            </a:r>
            <a:endParaRPr sz="6000">
              <a:solidFill>
                <a:srgbClr val="DD7E6B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98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