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NhEoessSrxjBt4QvQUuH1VMrD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D566A7-6E48-4EE4-B1B5-7A947D12B719}">
  <a:tblStyle styleId="{28D566A7-6E48-4EE4-B1B5-7A947D12B71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4o__NMJuIL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oe.virginia.gov/statistics_reports/sol-pass-rates/index.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oe.virginia.gov/special_ed/reports_plans_stats/special_ed_performance/division/2017-2018/index.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doe.virginia.gov/statistics_reports/accreditation_federal_reports/accreditation/index.shtml" TargetMode="External"/><Relationship Id="rId4" Type="http://schemas.openxmlformats.org/officeDocument/2006/relationships/hyperlink" Target="http://www.schoolquality.virginia.gov"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i="1"/>
              <a:t>REMEMBER:  YOU ONLY HAVE 10 MINUTES – YOU WILL BE CUT OFF AT THE 10-MIN MARK</a:t>
            </a:r>
            <a:endParaRPr sz="1300"/>
          </a:p>
          <a:p>
            <a:pPr marL="0" lvl="0" indent="0" algn="l" rtl="0">
              <a:lnSpc>
                <a:spcPct val="100000"/>
              </a:lnSpc>
              <a:spcBef>
                <a:spcPts val="0"/>
              </a:spcBef>
              <a:spcAft>
                <a:spcPts val="0"/>
              </a:spcAft>
              <a:buSzPts val="1100"/>
              <a:buNone/>
            </a:pPr>
            <a:endParaRPr sz="1300" i="1"/>
          </a:p>
          <a:p>
            <a:pPr marL="0" lvl="0" indent="0" algn="l" rtl="0">
              <a:lnSpc>
                <a:spcPct val="100000"/>
              </a:lnSpc>
              <a:spcBef>
                <a:spcPts val="0"/>
              </a:spcBef>
              <a:spcAft>
                <a:spcPts val="0"/>
              </a:spcAft>
              <a:buSzPts val="1100"/>
              <a:buNone/>
            </a:pPr>
            <a:r>
              <a:rPr lang="en-US" sz="1300" i="1"/>
              <a:t>SAMPLE COMMENTS: (change bold words to your name/division or city)</a:t>
            </a:r>
            <a:endParaRPr sz="1300" i="1"/>
          </a:p>
          <a:p>
            <a:pPr marL="0" lvl="0" indent="0" algn="l" rtl="0">
              <a:lnSpc>
                <a:spcPct val="100000"/>
              </a:lnSpc>
              <a:spcBef>
                <a:spcPts val="0"/>
              </a:spcBef>
              <a:spcAft>
                <a:spcPts val="0"/>
              </a:spcAft>
              <a:buSzPts val="1100"/>
              <a:buNone/>
            </a:pPr>
            <a:endParaRPr sz="1300" i="1"/>
          </a:p>
          <a:p>
            <a:pPr marL="0" lvl="0" indent="0" algn="l" rtl="0">
              <a:lnSpc>
                <a:spcPct val="100000"/>
              </a:lnSpc>
              <a:spcBef>
                <a:spcPts val="0"/>
              </a:spcBef>
              <a:spcAft>
                <a:spcPts val="0"/>
              </a:spcAft>
              <a:buSzPts val="1100"/>
              <a:buNone/>
            </a:pPr>
            <a:r>
              <a:rPr lang="en-US" sz="1300" i="1"/>
              <a:t>My name is </a:t>
            </a:r>
            <a:r>
              <a:rPr lang="en-US" sz="1300" b="1" i="1"/>
              <a:t>Johnetta Smith </a:t>
            </a:r>
            <a:r>
              <a:rPr lang="en-US" sz="1300" i="1"/>
              <a:t>and I live in </a:t>
            </a:r>
            <a:r>
              <a:rPr lang="en-US" sz="1300" b="1" i="1"/>
              <a:t>Timbuktu</a:t>
            </a:r>
            <a:r>
              <a:rPr lang="en-US" sz="1300" i="1"/>
              <a:t>.  I am the parent of a child with a disability and I am here to speak to you about why including students with disabilities is important to the future of all our children and our community.  Thank you for giving me the opportunity to speak about this important topic.</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Let’s watch this video that shows inclusion is possible and positive for even students with the most significant support needs.  </a:t>
            </a:r>
            <a:endParaRPr/>
          </a:p>
          <a:p>
            <a:pPr marL="0" lvl="0" indent="0" algn="l" rtl="0">
              <a:lnSpc>
                <a:spcPct val="100000"/>
              </a:lnSpc>
              <a:spcBef>
                <a:spcPts val="0"/>
              </a:spcBef>
              <a:spcAft>
                <a:spcPts val="0"/>
              </a:spcAft>
              <a:buClr>
                <a:schemeClr val="dk1"/>
              </a:buClr>
              <a:buSzPts val="1100"/>
              <a:buFont typeface="Arial"/>
              <a:buNone/>
            </a:pPr>
            <a:endParaRPr sz="11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**CONSIDER HIDING THIS SLIDE IF YOU TRULY ONLY HAVE 10 MINUTES [video length is 4 minutes 21 seconds] – OTHERWISE YOU’LL NEED TO TRIM SOME OF THE SLIDES</a:t>
            </a:r>
            <a:endParaRPr/>
          </a:p>
          <a:p>
            <a:pPr marL="0" marR="0" lvl="0" indent="0" algn="l" rtl="0">
              <a:lnSpc>
                <a:spcPct val="100000"/>
              </a:lnSpc>
              <a:spcBef>
                <a:spcPts val="0"/>
              </a:spcBef>
              <a:spcAft>
                <a:spcPts val="0"/>
              </a:spcAft>
              <a:buClr>
                <a:schemeClr val="dk1"/>
              </a:buClr>
              <a:buSzPts val="1100"/>
              <a:buFont typeface="Arial"/>
              <a:buNone/>
            </a:pPr>
            <a:endParaRPr u="sng">
              <a:solidFill>
                <a:schemeClr val="hlink"/>
              </a:solidFill>
              <a:hlinkClick r:id="rId3"/>
            </a:endParaRPr>
          </a:p>
          <a:p>
            <a:pPr marL="0" marR="0" lvl="0" indent="0" algn="l" rtl="0">
              <a:lnSpc>
                <a:spcPct val="100000"/>
              </a:lnSpc>
              <a:spcBef>
                <a:spcPts val="0"/>
              </a:spcBef>
              <a:spcAft>
                <a:spcPts val="0"/>
              </a:spcAft>
              <a:buClr>
                <a:schemeClr val="dk1"/>
              </a:buClr>
              <a:buSzPts val="1100"/>
              <a:buFont typeface="Arial"/>
              <a:buNone/>
            </a:pPr>
            <a:r>
              <a:rPr lang="en-US" u="sng">
                <a:solidFill>
                  <a:schemeClr val="hlink"/>
                </a:solidFill>
                <a:hlinkClick r:id="rId3"/>
              </a:rPr>
              <a:t>https://youtu.be/4o__NMJuILM</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da3eab3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5da3eab3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100" i="1"/>
              <a:t>Part of dispelling the myth that only students with fewer, less-intensive needs starts with adapting a classroom to meet the needs of ALL students.  Changes can benefit both students with and without disabilities.  </a:t>
            </a:r>
            <a:endParaRPr sz="1100" i="1"/>
          </a:p>
          <a:p>
            <a:pPr marL="0" lvl="0" indent="0" algn="l" rtl="0">
              <a:lnSpc>
                <a:spcPct val="100000"/>
              </a:lnSpc>
              <a:spcBef>
                <a:spcPts val="1000"/>
              </a:spcBef>
              <a:spcAft>
                <a:spcPts val="0"/>
              </a:spcAft>
              <a:buSzPts val="1100"/>
              <a:buNone/>
            </a:pPr>
            <a:r>
              <a:rPr lang="en-US" sz="1100" i="1"/>
              <a:t>The integration of needed supports and services into the general education is critical to the success of including students with disabilities.  Related services should be “pushed in” and integrated with the student’s daily routine, rather than delivered through a pull-out model.  Services provided in isolation should only be used when a student’s IEP dictates it is necessary and only for a finite amount of time.  </a:t>
            </a:r>
            <a:endParaRPr sz="1100" i="1"/>
          </a:p>
          <a:p>
            <a:pPr marL="0" lvl="0" indent="0" algn="l" rtl="0">
              <a:lnSpc>
                <a:spcPct val="100000"/>
              </a:lnSpc>
              <a:spcBef>
                <a:spcPts val="1000"/>
              </a:spcBef>
              <a:spcAft>
                <a:spcPts val="0"/>
              </a:spcAft>
              <a:buSzPts val="1100"/>
              <a:buNone/>
            </a:pPr>
            <a:r>
              <a:rPr lang="en-US" sz="1100" i="1"/>
              <a:t>One-to-one aides should support professionals in providing instruction rather than actually providing the instruction.  Highly qualified teachers are a necessary element to a quality education.  The least-trained individuals should not be required to solely provide instruction. [consider adding information about the hazards of 1:1 aides]</a:t>
            </a:r>
            <a:endParaRPr sz="1100" i="1"/>
          </a:p>
          <a:p>
            <a:pPr marL="0" lvl="0" indent="0" algn="l" rtl="0">
              <a:lnSpc>
                <a:spcPct val="100000"/>
              </a:lnSpc>
              <a:spcBef>
                <a:spcPts val="1000"/>
              </a:spcBef>
              <a:spcAft>
                <a:spcPts val="0"/>
              </a:spcAft>
              <a:buSzPts val="1100"/>
              <a:buNone/>
            </a:pPr>
            <a:r>
              <a:rPr lang="en-US" sz="1100" i="1"/>
              <a:t>Curriculum design and delivery of instruction is another way we can ensure that students with disabilities are included in their general education classrooms.  Universal Design for Learning, or UDL, is used to allow for multiple means of representation, expression and engagement.  This will allow students to maximize their potential by demonstrating mastery in ways that work better for their individual learning styles.  [see below for examples of each].  Differentiation is another way we can provide instruction to our students and meet their unique needs.  Lastly, co-teaching is a great opportunity to bring the expertise of general and special educators together.  There are a variety of ways teachers can work together to engage students. [See below for examples]</a:t>
            </a:r>
            <a:endParaRPr/>
          </a:p>
          <a:p>
            <a:pPr marL="0" lvl="0" indent="0" algn="l" rtl="0">
              <a:lnSpc>
                <a:spcPct val="100000"/>
              </a:lnSpc>
              <a:spcBef>
                <a:spcPts val="1000"/>
              </a:spcBef>
              <a:spcAft>
                <a:spcPts val="0"/>
              </a:spcAft>
              <a:buSzPts val="1100"/>
              <a:buNone/>
            </a:pPr>
            <a:endParaRPr sz="1100" i="1"/>
          </a:p>
          <a:p>
            <a:pPr marL="0" lvl="0" indent="0" algn="l" rtl="0">
              <a:lnSpc>
                <a:spcPct val="100000"/>
              </a:lnSpc>
              <a:spcBef>
                <a:spcPts val="1000"/>
              </a:spcBef>
              <a:spcAft>
                <a:spcPts val="0"/>
              </a:spcAft>
              <a:buSzPts val="1100"/>
              <a:buNone/>
            </a:pPr>
            <a:r>
              <a:rPr lang="en-US" sz="1100" i="1"/>
              <a:t>_______________________________________________________________________________________________________________</a:t>
            </a:r>
            <a:endParaRPr/>
          </a:p>
          <a:p>
            <a:pPr marL="0" lvl="0" indent="0" algn="l" rtl="0">
              <a:lnSpc>
                <a:spcPct val="100000"/>
              </a:lnSpc>
              <a:spcBef>
                <a:spcPts val="1000"/>
              </a:spcBef>
              <a:spcAft>
                <a:spcPts val="0"/>
              </a:spcAft>
              <a:buSzPts val="1100"/>
              <a:buNone/>
            </a:pPr>
            <a:endParaRPr sz="1100"/>
          </a:p>
          <a:p>
            <a:pPr marL="0" lvl="0" indent="0" algn="l" rtl="0">
              <a:lnSpc>
                <a:spcPct val="100000"/>
              </a:lnSpc>
              <a:spcBef>
                <a:spcPts val="1000"/>
              </a:spcBef>
              <a:spcAft>
                <a:spcPts val="0"/>
              </a:spcAft>
              <a:buSzPts val="1100"/>
              <a:buNone/>
            </a:pPr>
            <a:r>
              <a:rPr lang="en-US" sz="1100"/>
              <a:t>ORIGINAL NOTES: </a:t>
            </a:r>
            <a:endParaRPr/>
          </a:p>
          <a:p>
            <a:pPr marL="0" lvl="0" indent="0" algn="l" rtl="0">
              <a:lnSpc>
                <a:spcPct val="100000"/>
              </a:lnSpc>
              <a:spcBef>
                <a:spcPts val="1000"/>
              </a:spcBef>
              <a:spcAft>
                <a:spcPts val="0"/>
              </a:spcAft>
              <a:buSzPts val="1100"/>
              <a:buNone/>
            </a:pPr>
            <a:endParaRPr sz="1100"/>
          </a:p>
          <a:p>
            <a:pPr marL="0" lvl="0" indent="0" algn="l" rtl="0">
              <a:lnSpc>
                <a:spcPct val="100000"/>
              </a:lnSpc>
              <a:spcBef>
                <a:spcPts val="1000"/>
              </a:spcBef>
              <a:spcAft>
                <a:spcPts val="0"/>
              </a:spcAft>
              <a:buSzPts val="1100"/>
              <a:buNone/>
            </a:pPr>
            <a:r>
              <a:rPr lang="en-US" sz="1100"/>
              <a:t>Related services should be “pushed in” and integrated with the child’s daily routine rather than delivered through a pull-out model.</a:t>
            </a:r>
            <a:endParaRPr/>
          </a:p>
          <a:p>
            <a:pPr marL="0" lvl="0" indent="0" algn="l" rtl="0">
              <a:lnSpc>
                <a:spcPct val="100000"/>
              </a:lnSpc>
              <a:spcBef>
                <a:spcPts val="1000"/>
              </a:spcBef>
              <a:spcAft>
                <a:spcPts val="0"/>
              </a:spcAft>
              <a:buSzPts val="1100"/>
              <a:buNone/>
            </a:pPr>
            <a:endParaRPr sz="1100"/>
          </a:p>
          <a:p>
            <a:pPr marL="0" lvl="0" indent="0" algn="l" rtl="0">
              <a:lnSpc>
                <a:spcPct val="100000"/>
              </a:lnSpc>
              <a:spcBef>
                <a:spcPts val="1000"/>
              </a:spcBef>
              <a:spcAft>
                <a:spcPts val="0"/>
              </a:spcAft>
              <a:buSzPts val="1100"/>
              <a:buNone/>
            </a:pPr>
            <a:r>
              <a:rPr lang="en-US" sz="1100"/>
              <a:t>One-on-one aides should support the professionals in providing instruction rather than the least trained person doing all the teaching.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b="1"/>
              <a:t>UDL</a:t>
            </a:r>
            <a:r>
              <a:rPr lang="en-US"/>
              <a:t> - </a:t>
            </a:r>
            <a:r>
              <a:rPr lang="en-US" sz="1100"/>
              <a:t> Multiple means of representation, expression and engagement</a:t>
            </a:r>
            <a:endParaRPr/>
          </a:p>
          <a:p>
            <a:pPr marL="628650" lvl="1" indent="-171450" algn="l" rtl="0">
              <a:lnSpc>
                <a:spcPct val="100000"/>
              </a:lnSpc>
              <a:spcBef>
                <a:spcPts val="0"/>
              </a:spcBef>
              <a:spcAft>
                <a:spcPts val="0"/>
              </a:spcAft>
              <a:buSzPts val="1100"/>
              <a:buFont typeface="Arial"/>
              <a:buChar char="•"/>
            </a:pPr>
            <a:r>
              <a:rPr lang="en-US"/>
              <a:t> multiple means of representation (provide info through different modalities - vision, hearing, touch; provide info that is accessible - easily enlarged, volume amplified), expression (project-based learning, oral, typed, or picture responses), engagement (lessons of interest, choice or options)</a:t>
            </a:r>
            <a:endParaRPr/>
          </a:p>
          <a:p>
            <a:pPr marL="0" marR="0" lvl="0" indent="0" algn="l" rtl="0">
              <a:lnSpc>
                <a:spcPct val="100000"/>
              </a:lnSpc>
              <a:spcBef>
                <a:spcPts val="0"/>
              </a:spcBef>
              <a:spcAft>
                <a:spcPts val="0"/>
              </a:spcAft>
              <a:buClr>
                <a:srgbClr val="000000"/>
              </a:buClr>
              <a:buSzPts val="1100"/>
              <a:buFont typeface="Arial"/>
              <a:buNone/>
            </a:pPr>
            <a:r>
              <a:rPr lang="en-US" b="1"/>
              <a:t>Differentiated instruction </a:t>
            </a:r>
            <a:r>
              <a:rPr lang="en-US"/>
              <a:t>- </a:t>
            </a:r>
            <a:r>
              <a:rPr lang="en-US" sz="1100"/>
              <a:t>differentiate the curriculum to meet needs of ALL students</a:t>
            </a:r>
            <a:endParaRPr/>
          </a:p>
          <a:p>
            <a:pPr marL="628650" marR="0" lvl="1" indent="-171450" algn="l" rtl="0">
              <a:lnSpc>
                <a:spcPct val="100000"/>
              </a:lnSpc>
              <a:spcBef>
                <a:spcPts val="0"/>
              </a:spcBef>
              <a:spcAft>
                <a:spcPts val="0"/>
              </a:spcAft>
              <a:buClr>
                <a:srgbClr val="000000"/>
              </a:buClr>
              <a:buSzPts val="1100"/>
              <a:buFont typeface="Arial"/>
              <a:buChar char="•"/>
            </a:pPr>
            <a:r>
              <a:rPr lang="en-US"/>
              <a:t>group work, listen to music while working, distraction free area, use a variety of instructional strategies, manipulatives, visual supports</a:t>
            </a:r>
            <a:endParaRPr/>
          </a:p>
          <a:p>
            <a:pPr marL="0" lvl="0" indent="0" algn="l" rtl="0">
              <a:lnSpc>
                <a:spcPct val="100000"/>
              </a:lnSpc>
              <a:spcBef>
                <a:spcPts val="0"/>
              </a:spcBef>
              <a:spcAft>
                <a:spcPts val="0"/>
              </a:spcAft>
              <a:buSzPts val="1100"/>
              <a:buNone/>
            </a:pPr>
            <a:r>
              <a:rPr lang="en-US" b="1"/>
              <a:t>Co-teaching models</a:t>
            </a:r>
            <a:endParaRPr/>
          </a:p>
          <a:p>
            <a:pPr marL="628650" lvl="1" indent="-171450" algn="l" rtl="0">
              <a:lnSpc>
                <a:spcPct val="100000"/>
              </a:lnSpc>
              <a:spcBef>
                <a:spcPts val="0"/>
              </a:spcBef>
              <a:spcAft>
                <a:spcPts val="0"/>
              </a:spcAft>
              <a:buSzPts val="1100"/>
              <a:buFont typeface="Arial"/>
              <a:buChar char="•"/>
            </a:pPr>
            <a:r>
              <a:rPr lang="en-US" sz="1200">
                <a:solidFill>
                  <a:schemeClr val="dk1"/>
                </a:solidFill>
                <a:latin typeface="Calibri"/>
                <a:ea typeface="Calibri"/>
                <a:cs typeface="Calibri"/>
                <a:sym typeface="Calibri"/>
              </a:rPr>
              <a:t>Team teaching -  both teachers share in the instruction </a:t>
            </a:r>
            <a:endParaRPr/>
          </a:p>
          <a:p>
            <a:pPr marL="628650" lvl="1" indent="-171450" algn="l" rtl="0">
              <a:lnSpc>
                <a:spcPct val="100000"/>
              </a:lnSpc>
              <a:spcBef>
                <a:spcPts val="0"/>
              </a:spcBef>
              <a:spcAft>
                <a:spcPts val="0"/>
              </a:spcAft>
              <a:buSzPts val="1100"/>
              <a:buFont typeface="Arial"/>
              <a:buChar char="•"/>
            </a:pPr>
            <a:r>
              <a:rPr lang="en-US" sz="1200">
                <a:solidFill>
                  <a:schemeClr val="dk1"/>
                </a:solidFill>
                <a:latin typeface="Calibri"/>
                <a:ea typeface="Calibri"/>
                <a:cs typeface="Calibri"/>
                <a:sym typeface="Calibri"/>
              </a:rPr>
              <a:t>Station teaching -  teaching centers/stations that the student rotate through; students might work     independently at some stations </a:t>
            </a:r>
            <a:endParaRPr sz="1200">
              <a:solidFill>
                <a:schemeClr val="dk1"/>
              </a:solidFill>
              <a:latin typeface="Calibri"/>
              <a:ea typeface="Calibri"/>
              <a:cs typeface="Calibri"/>
              <a:sym typeface="Calibri"/>
            </a:endParaRPr>
          </a:p>
          <a:p>
            <a:pPr marL="628650" lvl="1" indent="-171450" algn="l" rtl="0">
              <a:lnSpc>
                <a:spcPct val="90000"/>
              </a:lnSpc>
              <a:spcBef>
                <a:spcPts val="100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Parallel teaching - split the classroom in half to teach the same information at the same time (2 teachers, 2 groups)</a:t>
            </a:r>
            <a:endParaRPr/>
          </a:p>
          <a:p>
            <a:pPr marL="628650" lvl="1" indent="-171450" algn="l" rtl="0">
              <a:lnSpc>
                <a:spcPct val="90000"/>
              </a:lnSpc>
              <a:spcBef>
                <a:spcPts val="100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Alternative teaching -  one teacher manages most of the class while the other teacher works with a small group for remediation or enrichment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The third myth that baffles inclusion-minded educators is that “Inclusion hinders the academic progress of students without disabilities.”  </a:t>
            </a:r>
            <a:endParaRPr i="1"/>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ed36805e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5ed36805e0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Research shows that inclusive practices have a positive effect or no effect on students without disabilities.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i="1"/>
              <a:t>Specifically, research shows: </a:t>
            </a:r>
            <a:endParaRPr/>
          </a:p>
          <a:p>
            <a:pPr marL="0" lvl="0" indent="0" algn="l" rtl="0">
              <a:lnSpc>
                <a:spcPct val="100000"/>
              </a:lnSpc>
              <a:spcBef>
                <a:spcPts val="0"/>
              </a:spcBef>
              <a:spcAft>
                <a:spcPts val="0"/>
              </a:spcAft>
              <a:buSzPts val="1100"/>
              <a:buNone/>
            </a:pPr>
            <a:endParaRPr i="1"/>
          </a:p>
          <a:p>
            <a:pPr marL="171450" lvl="0" indent="-171450" algn="l" rtl="0">
              <a:lnSpc>
                <a:spcPct val="100000"/>
              </a:lnSpc>
              <a:spcBef>
                <a:spcPts val="0"/>
              </a:spcBef>
              <a:spcAft>
                <a:spcPts val="0"/>
              </a:spcAft>
              <a:buSzPts val="1100"/>
              <a:buFont typeface="Arial"/>
              <a:buChar char="•"/>
            </a:pPr>
            <a:r>
              <a:rPr lang="en-US" i="1"/>
              <a:t>Academic performance of students without disabilities in inclusive settings was better than students in non-inclusive settings.</a:t>
            </a:r>
            <a:endParaRPr/>
          </a:p>
          <a:p>
            <a:pPr marL="171450" lvl="0" indent="-171450" algn="l" rtl="0">
              <a:lnSpc>
                <a:spcPct val="100000"/>
              </a:lnSpc>
              <a:spcBef>
                <a:spcPts val="0"/>
              </a:spcBef>
              <a:spcAft>
                <a:spcPts val="0"/>
              </a:spcAft>
              <a:buSzPts val="1100"/>
              <a:buFont typeface="Arial"/>
              <a:buChar char="•"/>
            </a:pPr>
            <a:r>
              <a:rPr lang="en-US" i="1"/>
              <a:t>Higher attendance rates for both students with and without disabilities were noted.</a:t>
            </a:r>
            <a:endParaRPr/>
          </a:p>
          <a:p>
            <a:pPr marL="171450" lvl="0" indent="-171450" algn="l" rtl="0">
              <a:lnSpc>
                <a:spcPct val="100000"/>
              </a:lnSpc>
              <a:spcBef>
                <a:spcPts val="0"/>
              </a:spcBef>
              <a:spcAft>
                <a:spcPts val="0"/>
              </a:spcAft>
              <a:buSzPts val="1100"/>
              <a:buFont typeface="Arial"/>
              <a:buChar char="•"/>
            </a:pPr>
            <a:r>
              <a:rPr lang="en-US" i="1"/>
              <a:t>Students with disabilities in inclusive settings had higher test scores in math and reading, fewer absences, and less disruptive behaviors than students in non-inclusive classes.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Decades of peer-reviewed studies have documented the academic, social and long-term benefits of inclusion.  </a:t>
            </a:r>
            <a:endParaRPr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100" i="1"/>
              <a:t>SAMPLE COMMENTS:</a:t>
            </a:r>
            <a:endParaRPr sz="1100" i="1"/>
          </a:p>
          <a:p>
            <a:pPr marL="0" lvl="0" indent="0" algn="l" rtl="0">
              <a:lnSpc>
                <a:spcPct val="100000"/>
              </a:lnSpc>
              <a:spcBef>
                <a:spcPts val="1000"/>
              </a:spcBef>
              <a:spcAft>
                <a:spcPts val="0"/>
              </a:spcAft>
              <a:buSzPts val="1100"/>
              <a:buNone/>
            </a:pPr>
            <a:r>
              <a:rPr lang="en-US" sz="1100" i="1"/>
              <a:t>There is another myth that is commonly believed – that students with more significant disabilities will not be accepted by those without and have a greater chance at being bullied.  While we know that students with disabilities are disproportionately affected by bullying, building a culture of inclusion can help address some of the stigma and prejudice that surrounds disability.  </a:t>
            </a:r>
            <a:endParaRPr sz="1100" i="1"/>
          </a:p>
          <a:p>
            <a:pPr marL="0" lvl="0" indent="0" algn="l" rtl="0">
              <a:lnSpc>
                <a:spcPct val="100000"/>
              </a:lnSpc>
              <a:spcBef>
                <a:spcPts val="1000"/>
              </a:spcBef>
              <a:spcAft>
                <a:spcPts val="0"/>
              </a:spcAft>
              <a:buSzPts val="1100"/>
              <a:buNone/>
            </a:pPr>
            <a:endParaRPr sz="1100" i="1"/>
          </a:p>
          <a:p>
            <a:pPr marL="0" lvl="0" indent="0" algn="l" rtl="0">
              <a:lnSpc>
                <a:spcPct val="100000"/>
              </a:lnSpc>
              <a:spcBef>
                <a:spcPts val="1000"/>
              </a:spcBef>
              <a:spcAft>
                <a:spcPts val="0"/>
              </a:spcAft>
              <a:buSzPts val="1100"/>
              <a:buNone/>
            </a:pPr>
            <a:r>
              <a:rPr lang="en-US" sz="1100" i="1"/>
              <a:t>Often enacted with good intentions, not including a student with a disability can have greater regulatory implications.  </a:t>
            </a:r>
            <a:endParaRPr/>
          </a:p>
          <a:p>
            <a:pPr marL="0" lvl="0" indent="0" algn="l" rtl="0">
              <a:lnSpc>
                <a:spcPct val="100000"/>
              </a:lnSpc>
              <a:spcBef>
                <a:spcPts val="1000"/>
              </a:spcBef>
              <a:spcAft>
                <a:spcPts val="0"/>
              </a:spcAft>
              <a:buSzPts val="1100"/>
              <a:buNone/>
            </a:pPr>
            <a:endParaRPr sz="1100" i="1"/>
          </a:p>
          <a:p>
            <a:pPr marL="0" lvl="0" indent="0" algn="l" rtl="0">
              <a:lnSpc>
                <a:spcPct val="100000"/>
              </a:lnSpc>
              <a:spcBef>
                <a:spcPts val="1000"/>
              </a:spcBef>
              <a:spcAft>
                <a:spcPts val="0"/>
              </a:spcAft>
              <a:buSzPts val="1100"/>
              <a:buNone/>
            </a:pPr>
            <a:r>
              <a:rPr lang="en-US" sz="1100" i="1"/>
              <a:t>Guidance from the Office of Special Education Programs (OSEP) explains that any bullying of a student with a disability which results in the student not receiving meaningful educational benefit is considered a denial of FAPE.  It is also noted that certain changes to an educational program (e.g. placement in a more restrictive “protective” setting to avoid bullying behavior) may also constitute a denial of FAPE in the LRE.  </a:t>
            </a: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100" i="1"/>
              <a:t>SAMPLE COMMENTS:</a:t>
            </a:r>
            <a:endParaRPr sz="1100" i="1"/>
          </a:p>
          <a:p>
            <a:pPr marL="0" marR="0" lvl="0" indent="0" algn="l" rtl="0">
              <a:lnSpc>
                <a:spcPct val="100000"/>
              </a:lnSpc>
              <a:spcBef>
                <a:spcPts val="1000"/>
              </a:spcBef>
              <a:spcAft>
                <a:spcPts val="0"/>
              </a:spcAft>
              <a:buClr>
                <a:srgbClr val="000000"/>
              </a:buClr>
              <a:buSzPts val="1100"/>
              <a:buFont typeface="Arial"/>
              <a:buNone/>
            </a:pPr>
            <a:r>
              <a:rPr lang="en-US" sz="1100" i="1"/>
              <a:t>The acceptance of students with disabilities amongst their same-aged peers without disabilities has more to do with the culture in a school community than the practice of inclusion. Inclusive school cultures require fundamental changes in educational thinking about children, curriculum, pedagogy and school organization (Slee, 2011, p.110).  It takes the administration of a school to lead and set a standard for an inclusive culture.  Deliberate action and time are necessary elements of this paradigm shift.  </a:t>
            </a:r>
            <a:endParaRPr/>
          </a:p>
          <a:p>
            <a:pPr marL="0" lvl="0" indent="0" algn="l" rtl="0">
              <a:lnSpc>
                <a:spcPct val="100000"/>
              </a:lnSpc>
              <a:spcBef>
                <a:spcPts val="1000"/>
              </a:spcBef>
              <a:spcAft>
                <a:spcPts val="0"/>
              </a:spcAft>
              <a:buSzPts val="1100"/>
              <a:buNone/>
            </a:pPr>
            <a:endParaRPr sz="1100" i="1"/>
          </a:p>
          <a:p>
            <a:pPr marL="0" lvl="0" indent="0" algn="l" rtl="0">
              <a:lnSpc>
                <a:spcPct val="100000"/>
              </a:lnSpc>
              <a:spcBef>
                <a:spcPts val="1000"/>
              </a:spcBef>
              <a:spcAft>
                <a:spcPts val="0"/>
              </a:spcAft>
              <a:buSzPts val="1100"/>
              <a:buNone/>
            </a:pPr>
            <a:r>
              <a:rPr lang="en-US" sz="1100" i="1"/>
              <a:t>When the school culture embraces diversity, all students learn to be kinder and gentler human beings.  Students learn that our differences do not define us; our differences make us stronger. </a:t>
            </a:r>
            <a:endParaRPr/>
          </a:p>
          <a:p>
            <a:pPr marL="0" lvl="0" indent="0" algn="l" rtl="0">
              <a:lnSpc>
                <a:spcPct val="100000"/>
              </a:lnSpc>
              <a:spcBef>
                <a:spcPts val="1000"/>
              </a:spcBef>
              <a:spcAft>
                <a:spcPts val="0"/>
              </a:spcAft>
              <a:buSzPts val="1100"/>
              <a:buNone/>
            </a:pPr>
            <a:endParaRPr sz="1100" i="1"/>
          </a:p>
          <a:p>
            <a:pPr marL="0" lvl="0" indent="0" algn="l" rtl="0">
              <a:lnSpc>
                <a:spcPct val="100000"/>
              </a:lnSpc>
              <a:spcBef>
                <a:spcPts val="1000"/>
              </a:spcBef>
              <a:spcAft>
                <a:spcPts val="0"/>
              </a:spcAft>
              <a:buSzPts val="1100"/>
              <a:buNone/>
            </a:pPr>
            <a:r>
              <a:rPr lang="en-US" sz="1100" i="1"/>
              <a:t>__________________________________________________________________________________________________________</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Lastly, and often of most concern for schools, is the belief that inclusive education is more expensive than segregated settings for special education.  </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Most high quality educational practices require preparation, training, leadership, vision, and the creative allocation of resources; inclusive education is no different. </a:t>
            </a:r>
            <a:endParaRPr i="1"/>
          </a:p>
        </p:txBody>
      </p:sp>
      <p:sp>
        <p:nvSpPr>
          <p:cNvPr id="201" name="Google Shape;2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ed36805e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5ed36805e0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Research has shown that inclusion does not cost more even when you consider the additional teacher training needed to ensure the successful inclusion of students with disabilities in general education classrooms.  </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Research found that schools typically already have sufficient resources available – they just need to be used effectively and efficiently.  Inclusion is no more expensive when schools carefully re-examine how they are currently using resources they already have.  </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Transportation is also considerably less expensive when students are attending their neighborhood schools.  Oftentimes, with training, bus drivers can accommodate students with disabilities without the need for additional routes to the same neighborhoods.   </a:t>
            </a: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600" i="1"/>
              <a:t>SAMPLE COMMENTS:</a:t>
            </a:r>
            <a:endParaRPr/>
          </a:p>
          <a:p>
            <a:pPr marL="0" lvl="0" indent="0" algn="l" rtl="0">
              <a:lnSpc>
                <a:spcPct val="100000"/>
              </a:lnSpc>
              <a:spcBef>
                <a:spcPts val="0"/>
              </a:spcBef>
              <a:spcAft>
                <a:spcPts val="0"/>
              </a:spcAft>
              <a:buSzPts val="1100"/>
              <a:buNone/>
            </a:pPr>
            <a:endParaRPr sz="1600" i="1"/>
          </a:p>
          <a:p>
            <a:pPr marL="0" lvl="0" indent="0" algn="l" rtl="0">
              <a:lnSpc>
                <a:spcPct val="100000"/>
              </a:lnSpc>
              <a:spcBef>
                <a:spcPts val="0"/>
              </a:spcBef>
              <a:spcAft>
                <a:spcPts val="0"/>
              </a:spcAft>
              <a:buSzPts val="1100"/>
              <a:buNone/>
            </a:pPr>
            <a:r>
              <a:rPr lang="en-US" i="1"/>
              <a:t>So, we have talked about some of the common myths that seemingly discourage inclusive practices and you are probably thinking, “ but why inclusion and why now?”</a:t>
            </a:r>
            <a:endParaRPr i="1"/>
          </a:p>
          <a:p>
            <a:pPr marL="0" lvl="0" indent="0" algn="l" rtl="0">
              <a:lnSpc>
                <a:spcPct val="100000"/>
              </a:lnSpc>
              <a:spcBef>
                <a:spcPts val="0"/>
              </a:spcBef>
              <a:spcAft>
                <a:spcPts val="0"/>
              </a:spcAft>
              <a:buSzPts val="1100"/>
              <a:buNone/>
            </a:pPr>
            <a:endParaRPr sz="1600" i="1"/>
          </a:p>
          <a:p>
            <a:pPr marL="0" lvl="0" indent="0" algn="l" rtl="0">
              <a:lnSpc>
                <a:spcPct val="100000"/>
              </a:lnSpc>
              <a:spcBef>
                <a:spcPts val="0"/>
              </a:spcBef>
              <a:spcAft>
                <a:spcPts val="0"/>
              </a:spcAft>
              <a:buSzPts val="1100"/>
              <a:buNone/>
            </a:pPr>
            <a:r>
              <a:rPr lang="en-US" i="1"/>
              <a:t>IDEA requires schools to prepare students for further education, future employment and independent living.  Our schools best represent what our community will look like and every student has something to contribute to their community. Higher academic achievement, decreased challenging behaviors, and a greater social benefit are just a few of the many benefits when students are included.</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a:highlight>
                <a:srgbClr val="FF0000"/>
              </a:highlight>
            </a:endParaRPr>
          </a:p>
          <a:p>
            <a:pPr marL="0" lvl="0" indent="0" algn="l" rtl="0">
              <a:lnSpc>
                <a:spcPct val="100000"/>
              </a:lnSpc>
              <a:spcBef>
                <a:spcPts val="0"/>
              </a:spcBef>
              <a:spcAft>
                <a:spcPts val="0"/>
              </a:spcAft>
              <a:buClr>
                <a:schemeClr val="dk1"/>
              </a:buClr>
              <a:buSzPts val="1100"/>
              <a:buFont typeface="Arial"/>
              <a:buNone/>
            </a:pPr>
            <a:r>
              <a:rPr lang="en-US" i="1">
                <a:solidFill>
                  <a:schemeClr val="dk1"/>
                </a:solidFill>
              </a:rPr>
              <a:t>This is statewide data from 2018-2019 showing while most SWDs are participating in state assessments, the percentage of students passing is half that of their peers without disabilities.  SOL pass rates for peers without disabilities range 79-84%.  Students with disabilities have greater access to high-quality content-area experts when educated in the general education classroom thus improving achievement outcomes.</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i="1">
                <a:solidFill>
                  <a:schemeClr val="dk1"/>
                </a:solidFill>
              </a:rPr>
              <a:t>___________________________________________________________________________________________________________</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Resource for statistics: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u="sng">
                <a:solidFill>
                  <a:schemeClr val="hlink"/>
                </a:solidFill>
                <a:hlinkClick r:id="rId3"/>
              </a:rPr>
              <a:t>http://www.doe.virginia.gov/statistics_reports/sol-pass-rates/index.shtml</a:t>
            </a:r>
            <a:endParaRPr i="1">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i="1">
                <a:solidFill>
                  <a:schemeClr val="dk1"/>
                </a:solidFill>
              </a:rPr>
              <a:t>**Presenters can look up data specific to their divisions.</a:t>
            </a:r>
            <a:endParaRPr i="1">
              <a:solidFill>
                <a:schemeClr val="dk1"/>
              </a:solidFill>
            </a:endParaRPr>
          </a:p>
          <a:p>
            <a:pPr marL="0" lvl="0" indent="0" algn="l" rtl="0">
              <a:lnSpc>
                <a:spcPct val="100000"/>
              </a:lnSpc>
              <a:spcBef>
                <a:spcPts val="0"/>
              </a:spcBef>
              <a:spcAft>
                <a:spcPts val="0"/>
              </a:spcAft>
              <a:buSzPts val="1100"/>
              <a:buNone/>
            </a:pPr>
            <a:endParaRPr i="1">
              <a:highlight>
                <a:srgbClr val="FF0000"/>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i="1"/>
              <a:t>SAMPLE COMMENTS:</a:t>
            </a:r>
            <a:endParaRPr sz="1300"/>
          </a:p>
          <a:p>
            <a:pPr marL="0" lvl="0" indent="0" algn="l" rtl="0">
              <a:lnSpc>
                <a:spcPct val="100000"/>
              </a:lnSpc>
              <a:spcBef>
                <a:spcPts val="0"/>
              </a:spcBef>
              <a:spcAft>
                <a:spcPts val="0"/>
              </a:spcAft>
              <a:buSzPts val="1100"/>
              <a:buNone/>
            </a:pPr>
            <a:endParaRPr sz="1300" i="1"/>
          </a:p>
          <a:p>
            <a:pPr marL="0" lvl="0" indent="0" algn="l" rtl="0">
              <a:lnSpc>
                <a:spcPct val="100000"/>
              </a:lnSpc>
              <a:spcBef>
                <a:spcPts val="0"/>
              </a:spcBef>
              <a:spcAft>
                <a:spcPts val="0"/>
              </a:spcAft>
              <a:buSzPts val="1100"/>
              <a:buNone/>
            </a:pPr>
            <a:r>
              <a:rPr lang="en-US" sz="1300" i="1"/>
              <a:t>Today, we have three big questions facing our school division and our community.  What is Inclusive Education?  Why is it important for our school? And why do we need to take action now?</a:t>
            </a:r>
            <a:endParaRPr sz="1300"/>
          </a:p>
          <a:p>
            <a:pPr marL="0" lvl="0" indent="0" algn="l" rtl="0">
              <a:lnSpc>
                <a:spcPct val="100000"/>
              </a:lnSpc>
              <a:spcBef>
                <a:spcPts val="0"/>
              </a:spcBef>
              <a:spcAft>
                <a:spcPts val="0"/>
              </a:spcAft>
              <a:buSzPts val="1100"/>
              <a:buNone/>
            </a:pPr>
            <a:endParaRPr sz="1300" i="1"/>
          </a:p>
        </p:txBody>
      </p:sp>
      <p:sp>
        <p:nvSpPr>
          <p:cNvPr id="92" name="Google Shape;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Today, VDOE reports that, statewide, only 65% of students are included in their general education classrooms for 80% or more of the school day.  This number varies based on the disability category, with Multiple Disabilities and Intellectual Disabilities having the lowest population included.*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Data Resource:</a:t>
            </a:r>
            <a:endParaRPr/>
          </a:p>
          <a:p>
            <a:pPr marL="0" lvl="0" indent="0" algn="l" rtl="0">
              <a:lnSpc>
                <a:spcPct val="100000"/>
              </a:lnSpc>
              <a:spcBef>
                <a:spcPts val="0"/>
              </a:spcBef>
              <a:spcAft>
                <a:spcPts val="0"/>
              </a:spcAft>
              <a:buSzPts val="1100"/>
              <a:buNone/>
            </a:pPr>
            <a:r>
              <a:rPr lang="en-US" u="sng">
                <a:solidFill>
                  <a:schemeClr val="hlink"/>
                </a:solidFill>
                <a:hlinkClick r:id="rId3"/>
              </a:rPr>
              <a:t>http://www.doe.virginia.gov/special_ed/reports_plans_stats/special_ed_performance/division/2017-2018/index.shtml</a:t>
            </a:r>
            <a:endParaRPr i="1"/>
          </a:p>
          <a:p>
            <a:pPr marL="0" lvl="0" indent="0" algn="l" rtl="0">
              <a:lnSpc>
                <a:spcPct val="100000"/>
              </a:lnSpc>
              <a:spcBef>
                <a:spcPts val="0"/>
              </a:spcBef>
              <a:spcAft>
                <a:spcPts val="0"/>
              </a:spcAft>
              <a:buSzPts val="1100"/>
              <a:buNone/>
            </a:pPr>
            <a:r>
              <a:rPr lang="en-US" i="1"/>
              <a:t>___________________________________________________________________________________________</a:t>
            </a:r>
            <a:endParaRPr/>
          </a:p>
          <a:p>
            <a:pPr marL="0" lvl="0" indent="0" algn="l" rtl="0">
              <a:lnSpc>
                <a:spcPct val="100000"/>
              </a:lnSpc>
              <a:spcBef>
                <a:spcPts val="0"/>
              </a:spcBef>
              <a:spcAft>
                <a:spcPts val="0"/>
              </a:spcAft>
              <a:buSzPts val="1100"/>
              <a:buNone/>
            </a:pPr>
            <a:r>
              <a:rPr lang="en-US"/>
              <a:t>DIVISION SPECIFIC?</a:t>
            </a:r>
            <a:endParaRPr/>
          </a:p>
          <a:p>
            <a:pPr marL="0" lvl="0" indent="0" algn="l" rtl="0">
              <a:lnSpc>
                <a:spcPct val="100000"/>
              </a:lnSpc>
              <a:spcBef>
                <a:spcPts val="0"/>
              </a:spcBef>
              <a:spcAft>
                <a:spcPts val="0"/>
              </a:spcAft>
              <a:buSzPts val="1100"/>
              <a:buNone/>
            </a:pPr>
            <a:r>
              <a:rPr lang="en-US"/>
              <a:t>teach people how to find this same data for their school divisions </a:t>
            </a:r>
            <a:r>
              <a:rPr lang="en-US" u="sng">
                <a:solidFill>
                  <a:schemeClr val="hlink"/>
                </a:solidFill>
                <a:hlinkClick r:id="rId4"/>
              </a:rPr>
              <a:t>www.schoolquality.virginia.gov</a:t>
            </a:r>
            <a:endParaRPr/>
          </a:p>
          <a:p>
            <a:pPr marL="0" lvl="0" indent="0" algn="l" rtl="0">
              <a:lnSpc>
                <a:spcPct val="100000"/>
              </a:lnSpc>
              <a:spcBef>
                <a:spcPts val="0"/>
              </a:spcBef>
              <a:spcAft>
                <a:spcPts val="0"/>
              </a:spcAft>
              <a:buSzPts val="1100"/>
              <a:buNone/>
            </a:pPr>
            <a:r>
              <a:rPr lang="en-US" u="sng">
                <a:solidFill>
                  <a:schemeClr val="hlink"/>
                </a:solidFill>
                <a:hlinkClick r:id="rId5"/>
              </a:rPr>
              <a:t>http://www.doe.virginia.gov/statistics_reports/accreditation_federal_reports/accreditation/index.shtml</a:t>
            </a:r>
            <a:endParaRPr u="sng">
              <a:solidFill>
                <a:schemeClr val="hlink"/>
              </a:solidFill>
            </a:endParaRPr>
          </a:p>
          <a:p>
            <a:pPr marL="0" lvl="0" indent="0" algn="l" rtl="0">
              <a:lnSpc>
                <a:spcPct val="100000"/>
              </a:lnSpc>
              <a:spcBef>
                <a:spcPts val="0"/>
              </a:spcBef>
              <a:spcAft>
                <a:spcPts val="0"/>
              </a:spcAft>
              <a:buSzPts val="1100"/>
              <a:buNone/>
            </a:pPr>
            <a:endParaRPr u="sng">
              <a:solidFill>
                <a:schemeClr val="hlink"/>
              </a:solidFill>
            </a:endParaRPr>
          </a:p>
          <a:p>
            <a:pPr marL="0" lvl="0" indent="0" algn="l" rtl="0">
              <a:lnSpc>
                <a:spcPct val="100000"/>
              </a:lnSpc>
              <a:spcBef>
                <a:spcPts val="0"/>
              </a:spcBef>
              <a:spcAft>
                <a:spcPts val="0"/>
              </a:spcAft>
              <a:buSzPts val="1100"/>
              <a:buNone/>
            </a:pPr>
            <a:r>
              <a:rPr lang="en-US" i="1" u="none">
                <a:solidFill>
                  <a:schemeClr val="hlink"/>
                </a:solidFill>
              </a:rPr>
              <a:t>INSERT SCHOOL DIVISION SPECIFIC DATA (Indicators 1 - Graduation and 5 - LRE) – show how your division measures up to the state averages.</a:t>
            </a:r>
            <a:endParaRPr/>
          </a:p>
          <a:p>
            <a:pPr marL="0" lvl="0" indent="0" algn="l" rtl="0">
              <a:lnSpc>
                <a:spcPct val="100000"/>
              </a:lnSpc>
              <a:spcBef>
                <a:spcPts val="0"/>
              </a:spcBef>
              <a:spcAft>
                <a:spcPts val="0"/>
              </a:spcAft>
              <a:buSzPts val="1100"/>
              <a:buNone/>
            </a:pPr>
            <a:endParaRPr i="1" u="none">
              <a:solidFill>
                <a:schemeClr val="hlink"/>
              </a:solidFill>
            </a:endParaRPr>
          </a:p>
          <a:p>
            <a:pPr marL="0" lvl="0" indent="0" algn="l" rtl="0">
              <a:lnSpc>
                <a:spcPct val="100000"/>
              </a:lnSpc>
              <a:spcBef>
                <a:spcPts val="0"/>
              </a:spcBef>
              <a:spcAft>
                <a:spcPts val="0"/>
              </a:spcAft>
              <a:buSzPts val="1100"/>
              <a:buNone/>
            </a:pPr>
            <a:r>
              <a:rPr lang="en-US" i="1" u="none">
                <a:solidFill>
                  <a:schemeClr val="hlink"/>
                </a:solidFill>
              </a:rPr>
              <a:t>**Schools are not required to report data for students included 79% to 40%</a:t>
            </a:r>
            <a:endParaRPr i="1"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510124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510124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i="1"/>
              <a:t>SAMPLE COMMENTS: </a:t>
            </a:r>
            <a:endParaRPr i="1"/>
          </a:p>
          <a:p>
            <a:pPr marL="0" lvl="0" indent="0" algn="l" rtl="0">
              <a:lnSpc>
                <a:spcPct val="100000"/>
              </a:lnSpc>
              <a:spcBef>
                <a:spcPts val="1000"/>
              </a:spcBef>
              <a:spcAft>
                <a:spcPts val="0"/>
              </a:spcAft>
              <a:buClr>
                <a:schemeClr val="dk1"/>
              </a:buClr>
              <a:buSzPts val="1100"/>
              <a:buFont typeface="Arial"/>
              <a:buNone/>
            </a:pPr>
            <a:r>
              <a:rPr lang="en-US" i="1">
                <a:solidFill>
                  <a:schemeClr val="dk1"/>
                </a:solidFill>
              </a:rPr>
              <a:t>Moving forward, where we start the delivery of services will drive the direction we take towards a more inclusive culture within our division.  I am asking the division to commit to making inclusion a priority by:</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b="1" i="1">
                <a:solidFill>
                  <a:schemeClr val="dk1"/>
                </a:solidFill>
              </a:rPr>
              <a:t>Making a division commitment to increase the number of students included </a:t>
            </a:r>
            <a:r>
              <a:rPr lang="en-US" i="1">
                <a:solidFill>
                  <a:schemeClr val="dk1"/>
                </a:solidFill>
              </a:rPr>
              <a:t>in our general education classrooms for 80% or more of the school day.</a:t>
            </a:r>
            <a:endParaRPr b="1" i="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b="1" i="1">
                <a:solidFill>
                  <a:schemeClr val="dk1"/>
                </a:solidFill>
              </a:rPr>
              <a:t>Creating a Framework </a:t>
            </a:r>
            <a:r>
              <a:rPr lang="en-US" i="1">
                <a:solidFill>
                  <a:schemeClr val="dk1"/>
                </a:solidFill>
              </a:rPr>
              <a:t>for Inclusion and develop division-wide and individual school Inclusion Action Plans that:</a:t>
            </a:r>
            <a:endParaRPr i="1">
              <a:solidFill>
                <a:schemeClr val="dk1"/>
              </a:solidFill>
            </a:endParaRPr>
          </a:p>
          <a:p>
            <a:pPr marL="457200" lvl="0" indent="-412750" algn="l" rtl="0">
              <a:lnSpc>
                <a:spcPct val="90000"/>
              </a:lnSpc>
              <a:spcBef>
                <a:spcPts val="1000"/>
              </a:spcBef>
              <a:spcAft>
                <a:spcPts val="0"/>
              </a:spcAft>
              <a:buClr>
                <a:schemeClr val="dk1"/>
              </a:buClr>
              <a:buSzPts val="1100"/>
              <a:buChar char="•"/>
            </a:pPr>
            <a:r>
              <a:rPr lang="en-US" i="1">
                <a:solidFill>
                  <a:schemeClr val="dk1"/>
                </a:solidFill>
              </a:rPr>
              <a:t>Creates a Culture</a:t>
            </a:r>
            <a:r>
              <a:rPr lang="en-US" b="1" i="1">
                <a:solidFill>
                  <a:schemeClr val="dk1"/>
                </a:solidFill>
              </a:rPr>
              <a:t> </a:t>
            </a:r>
            <a:r>
              <a:rPr lang="en-US" i="1">
                <a:solidFill>
                  <a:schemeClr val="dk1"/>
                </a:solidFill>
              </a:rPr>
              <a:t>of Inclusion</a:t>
            </a:r>
            <a:endParaRPr i="1">
              <a:solidFill>
                <a:schemeClr val="dk1"/>
              </a:solidFill>
            </a:endParaRPr>
          </a:p>
          <a:p>
            <a:pPr marL="457200" lvl="0" indent="-412750" algn="l" rtl="0">
              <a:lnSpc>
                <a:spcPct val="90000"/>
              </a:lnSpc>
              <a:spcBef>
                <a:spcPts val="1000"/>
              </a:spcBef>
              <a:spcAft>
                <a:spcPts val="0"/>
              </a:spcAft>
              <a:buClr>
                <a:schemeClr val="dk1"/>
              </a:buClr>
              <a:buSzPts val="1100"/>
              <a:buChar char="•"/>
            </a:pPr>
            <a:r>
              <a:rPr lang="en-US" i="1">
                <a:solidFill>
                  <a:schemeClr val="dk1"/>
                </a:solidFill>
              </a:rPr>
              <a:t>Enhances special education/general education collaboration</a:t>
            </a:r>
            <a:endParaRPr i="1">
              <a:solidFill>
                <a:schemeClr val="dk1"/>
              </a:solidFill>
            </a:endParaRPr>
          </a:p>
          <a:p>
            <a:pPr marL="457200" lvl="0" indent="-412750" algn="l" rtl="0">
              <a:lnSpc>
                <a:spcPct val="90000"/>
              </a:lnSpc>
              <a:spcBef>
                <a:spcPts val="1000"/>
              </a:spcBef>
              <a:spcAft>
                <a:spcPts val="0"/>
              </a:spcAft>
              <a:buClr>
                <a:schemeClr val="dk1"/>
              </a:buClr>
              <a:buSzPts val="1100"/>
              <a:buChar char="•"/>
            </a:pPr>
            <a:r>
              <a:rPr lang="en-US" i="1">
                <a:solidFill>
                  <a:schemeClr val="dk1"/>
                </a:solidFill>
              </a:rPr>
              <a:t>Builds capacity for inclusive practices</a:t>
            </a:r>
            <a:endParaRPr i="1">
              <a:solidFill>
                <a:schemeClr val="dk1"/>
              </a:solidFill>
            </a:endParaRPr>
          </a:p>
          <a:p>
            <a:pPr marL="0" lvl="0" indent="0" algn="l" rtl="0">
              <a:lnSpc>
                <a:spcPct val="100000"/>
              </a:lnSpc>
              <a:spcBef>
                <a:spcPts val="1000"/>
              </a:spcBef>
              <a:spcAft>
                <a:spcPts val="0"/>
              </a:spcAft>
              <a:buClr>
                <a:schemeClr val="dk1"/>
              </a:buClr>
              <a:buSzPts val="1100"/>
              <a:buFont typeface="Arial"/>
              <a:buNone/>
            </a:pPr>
            <a:r>
              <a:rPr lang="en-US" i="1">
                <a:solidFill>
                  <a:schemeClr val="dk1"/>
                </a:solidFill>
              </a:rPr>
              <a:t>Real systemic change does not happen overnight but with your leadership, I know we can create a school community where we ALL belong.  </a:t>
            </a:r>
            <a:endParaRPr>
              <a:solidFill>
                <a:schemeClr val="dk1"/>
              </a:solidFill>
            </a:endParaRPr>
          </a:p>
          <a:p>
            <a:pPr marL="0" lvl="0" indent="0" algn="l" rtl="0">
              <a:lnSpc>
                <a:spcPct val="100000"/>
              </a:lnSpc>
              <a:spcBef>
                <a:spcPts val="10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i="1"/>
              <a:t>Thank you for considering this bold initiative to ensure students with disabilities have access to a quality education.  The Virginia Inclusive Practices Center website provides a wealth of information for making a move towards a more inclusive school division.  </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e3a2f5e2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6e3a2f5e20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First, we should agree on what special education is.  Virginia’s regulations state it is specially designed instruction, at no cost to parents, to meet the unique needs of a child with a disability.  Services ensure a student’s access to the general curriculum and the same educational standards apply to all children.</a:t>
            </a: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4400"/>
              <a:buFont typeface="Calibri"/>
              <a:buNone/>
            </a:pPr>
            <a:r>
              <a:rPr lang="en-US" sz="1400" i="1">
                <a:solidFill>
                  <a:schemeClr val="dk1"/>
                </a:solidFill>
                <a:latin typeface="Calibri"/>
                <a:ea typeface="Calibri"/>
                <a:cs typeface="Calibri"/>
                <a:sym typeface="Calibri"/>
              </a:rPr>
              <a:t>SAMPLE COMMENTS:</a:t>
            </a:r>
            <a:endParaRPr/>
          </a:p>
          <a:p>
            <a:pPr marL="0" lvl="0" indent="0" algn="l" rtl="0">
              <a:lnSpc>
                <a:spcPct val="90000"/>
              </a:lnSpc>
              <a:spcBef>
                <a:spcPts val="0"/>
              </a:spcBef>
              <a:spcAft>
                <a:spcPts val="0"/>
              </a:spcAft>
              <a:buClr>
                <a:schemeClr val="dk1"/>
              </a:buClr>
              <a:buSzPts val="4400"/>
              <a:buFont typeface="Calibri"/>
              <a:buNone/>
            </a:pPr>
            <a:endParaRPr sz="1400" i="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r>
              <a:rPr lang="en-US" sz="1400" i="1">
                <a:solidFill>
                  <a:schemeClr val="dk1"/>
                </a:solidFill>
                <a:latin typeface="Calibri"/>
                <a:ea typeface="Calibri"/>
                <a:cs typeface="Calibri"/>
                <a:sym typeface="Calibri"/>
              </a:rPr>
              <a:t>While regulations do not define inclusion, I want to share a widely accepted definition of inclusive education.</a:t>
            </a:r>
            <a:endParaRPr>
              <a:solidFill>
                <a:schemeClr val="dk1"/>
              </a:solidFill>
            </a:endParaRPr>
          </a:p>
          <a:p>
            <a:pPr marL="0" lvl="0" indent="0" algn="l" rtl="0">
              <a:lnSpc>
                <a:spcPct val="90000"/>
              </a:lnSpc>
              <a:spcBef>
                <a:spcPts val="0"/>
              </a:spcBef>
              <a:spcAft>
                <a:spcPts val="0"/>
              </a:spcAft>
              <a:buClr>
                <a:schemeClr val="dk1"/>
              </a:buClr>
              <a:buSzPts val="4400"/>
              <a:buFont typeface="Calibri"/>
              <a:buNone/>
            </a:pPr>
            <a:endParaRPr sz="1400" i="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r>
              <a:rPr lang="en-US" sz="1400" i="1">
                <a:solidFill>
                  <a:schemeClr val="dk1"/>
                </a:solidFill>
                <a:latin typeface="Calibri"/>
                <a:ea typeface="Calibri"/>
                <a:cs typeface="Calibri"/>
                <a:sym typeface="Calibri"/>
              </a:rPr>
              <a:t>Inclusive education is where all students are viewed from a strengths-based perspective and are seen as competent and capable of learning.  All students belong as full participants in the general education setting with appropriate supports and services.  The practice of inclusive education within the general education setting requires physical, academic, and social/emotional access, combined with physical togetherness, social belonging and high quality teaching.</a:t>
            </a:r>
            <a:endParaRPr sz="1400" i="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1400" i="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r>
              <a:rPr lang="en-US" sz="1400" i="1">
                <a:solidFill>
                  <a:schemeClr val="dk1"/>
                </a:solidFill>
                <a:latin typeface="Calibri"/>
                <a:ea typeface="Calibri"/>
                <a:cs typeface="Calibri"/>
                <a:sym typeface="Calibri"/>
              </a:rPr>
              <a:t>While inclusion has been interpreted in different ways, regulations use specific language describing a school division’s obligation to educate students in the Least Restrictive Environment as well as offer a continuum of placements. Let me explain what this means.</a:t>
            </a:r>
            <a:endParaRPr sz="1400" i="1">
              <a:solidFill>
                <a:schemeClr val="dk1"/>
              </a:solidFill>
              <a:latin typeface="Calibri"/>
              <a:ea typeface="Calibri"/>
              <a:cs typeface="Calibri"/>
              <a:sym typeface="Calibri"/>
            </a:endParaRPr>
          </a:p>
        </p:txBody>
      </p:sp>
      <p:sp>
        <p:nvSpPr>
          <p:cNvPr id="108" name="Google Shape;1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i="1"/>
              <a:t>SAMPLE COMMENTS:</a:t>
            </a:r>
            <a:endParaRPr/>
          </a:p>
          <a:p>
            <a:pPr marL="158750" lvl="0" indent="0" algn="l" rtl="0">
              <a:lnSpc>
                <a:spcPct val="100000"/>
              </a:lnSpc>
              <a:spcBef>
                <a:spcPts val="0"/>
              </a:spcBef>
              <a:spcAft>
                <a:spcPts val="0"/>
              </a:spcAft>
              <a:buSzPts val="1100"/>
              <a:buNone/>
            </a:pPr>
            <a:endParaRPr i="1"/>
          </a:p>
          <a:p>
            <a:pPr marL="158750" lvl="0" indent="0" algn="l" rtl="0">
              <a:lnSpc>
                <a:spcPct val="100000"/>
              </a:lnSpc>
              <a:spcBef>
                <a:spcPts val="0"/>
              </a:spcBef>
              <a:spcAft>
                <a:spcPts val="0"/>
              </a:spcAft>
              <a:buSzPts val="1100"/>
              <a:buNone/>
            </a:pPr>
            <a:r>
              <a:rPr lang="en-US" i="1">
                <a:solidFill>
                  <a:schemeClr val="dk1"/>
                </a:solidFill>
              </a:rPr>
              <a:t>Special Education services can be delivered in a variety of environments.  The Individuals with Disabilities Education Act and the Regulations Governing Special Education in Virginia explicitly direct schools to first attempt to provide those services in the Least Restrictive Environment (LRE). The LRE continuum starts in a general education classroom with same-age peers without disabilities.  This should be the first place services are delivered and progress monitored BEFORE moving a student to a more restrictive placement.  It is important to understand this fact – delivery of services and supports STARTS here in the general education classroom.  This is our goal.</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i="1"/>
              <a:t>SAMPLE COMMENTS:</a:t>
            </a:r>
            <a:endParaRPr sz="1300"/>
          </a:p>
          <a:p>
            <a:pPr marL="0" lvl="0" indent="0" algn="l" rtl="0">
              <a:lnSpc>
                <a:spcPct val="100000"/>
              </a:lnSpc>
              <a:spcBef>
                <a:spcPts val="0"/>
              </a:spcBef>
              <a:spcAft>
                <a:spcPts val="0"/>
              </a:spcAft>
              <a:buSzPts val="1100"/>
              <a:buNone/>
            </a:pPr>
            <a:endParaRPr sz="1300" i="1"/>
          </a:p>
          <a:p>
            <a:pPr marL="0" lvl="0" indent="0" algn="l" rtl="0">
              <a:lnSpc>
                <a:spcPct val="100000"/>
              </a:lnSpc>
              <a:spcBef>
                <a:spcPts val="0"/>
              </a:spcBef>
              <a:spcAft>
                <a:spcPts val="0"/>
              </a:spcAft>
              <a:buClr>
                <a:schemeClr val="dk1"/>
              </a:buClr>
              <a:buSzPts val="1100"/>
              <a:buFont typeface="Arial"/>
              <a:buNone/>
            </a:pPr>
            <a:r>
              <a:rPr lang="en-US" sz="1300" i="1">
                <a:solidFill>
                  <a:schemeClr val="dk1"/>
                </a:solidFill>
              </a:rPr>
              <a:t>The current goal for educating students with disabilities in the Least Restrictive Environment is far below what research says we should be doing.  Virginia’s target for IDEA Indicator 5 is now 70%.  Over 40 years of research indicate that both students with and without disabilities have better academic and social outcomes when educated together, yet oftentimes our first instinct is to segregate.</a:t>
            </a:r>
            <a:endParaRPr sz="1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300" i="1">
              <a:solidFill>
                <a:schemeClr val="dk1"/>
              </a:solidFill>
            </a:endParaRPr>
          </a:p>
          <a:p>
            <a:pPr marL="0" lvl="0" indent="0" algn="l" rtl="0">
              <a:lnSpc>
                <a:spcPct val="100000"/>
              </a:lnSpc>
              <a:spcBef>
                <a:spcPts val="0"/>
              </a:spcBef>
              <a:spcAft>
                <a:spcPts val="0"/>
              </a:spcAft>
              <a:buSzPts val="1100"/>
              <a:buNone/>
            </a:pPr>
            <a:r>
              <a:rPr lang="en-US" sz="1300" i="1">
                <a:solidFill>
                  <a:schemeClr val="dk1"/>
                </a:solidFill>
              </a:rPr>
              <a:t>Norman Kunc, self advocate and disability rights activist, defines inclusive education as, “the valuing of diversity within the human community.  When inclusive education is fully embraced, we abandon the idea that children have to become ‘normal’ to contribute to the world.” </a:t>
            </a:r>
            <a:endParaRPr sz="1300"/>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Now that we know what the regulations state and we have reviewed what special education and inclusive education is, I’d like to talk about a few of the misconceptions about special education and inclusion.  There are many myths about inclusive education that often deter schools from considering it as an option for their culture.  One of those myths is that “Special Education is a place.” </a:t>
            </a:r>
            <a:endParaRPr i="1"/>
          </a:p>
        </p:txBody>
      </p:sp>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1"/>
              <a:t>SAMPLE COMMENTS: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US" i="1"/>
              <a:t>Special Education is a service, not a place; the disability label should not determine where a student receives his or her education (FAPE).  Services can be delivered in any environment and should first be attempted in the general education setting. They </a:t>
            </a:r>
            <a:r>
              <a:rPr lang="en-US" sz="1100" i="1"/>
              <a:t>do not require a separate place to qualify as special education</a:t>
            </a:r>
            <a:r>
              <a:rPr lang="en-US" sz="1100"/>
              <a:t>. </a:t>
            </a:r>
            <a:r>
              <a:rPr lang="en-US" i="1"/>
              <a:t>Utilizing best practices with accessible and challenging learning environments, we can appropriately meet the needs of students with disabilities.  </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SAMPLE COMMENTS:</a:t>
            </a:r>
            <a:endParaRPr/>
          </a:p>
          <a:p>
            <a:pPr marL="0" lvl="0" indent="0" algn="l" rtl="0">
              <a:lnSpc>
                <a:spcPct val="100000"/>
              </a:lnSpc>
              <a:spcBef>
                <a:spcPts val="0"/>
              </a:spcBef>
              <a:spcAft>
                <a:spcPts val="0"/>
              </a:spcAft>
              <a:buClr>
                <a:schemeClr val="dk1"/>
              </a:buClr>
              <a:buSzPts val="1100"/>
              <a:buFont typeface="Arial"/>
              <a:buNone/>
            </a:pPr>
            <a:endParaRPr sz="11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The second myth common amongst skeptics is that “Inclusion is only for students with milder disabilities.”  However, according to TASH, an organization advocating for equity, opportunity and inclusion of people with disabilities, “many respected research studies have found that school achievement and quality post school outcomes are positively correlated with the amount of time students with disabilities spend in a general education classroom.  Students with more significant disabilities have been found to have improved communication and social skills, behavior, and reading and math skills.”  </a:t>
            </a:r>
            <a:endParaRPr/>
          </a:p>
          <a:p>
            <a:pPr marL="0" lvl="0" indent="0" algn="l" rtl="0">
              <a:lnSpc>
                <a:spcPct val="100000"/>
              </a:lnSpc>
              <a:spcBef>
                <a:spcPts val="0"/>
              </a:spcBef>
              <a:spcAft>
                <a:spcPts val="0"/>
              </a:spcAft>
              <a:buClr>
                <a:schemeClr val="dk1"/>
              </a:buClr>
              <a:buSzPts val="1100"/>
              <a:buFont typeface="Arial"/>
              <a:buNone/>
            </a:pPr>
            <a:endParaRPr sz="11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Source: TASH, Dispelling the Myths of Inclusive Education, 2014</a:t>
            </a:r>
            <a:endParaRPr/>
          </a:p>
          <a:p>
            <a:pPr marL="0" lvl="0" indent="0" algn="l" rtl="0">
              <a:lnSpc>
                <a:spcPct val="100000"/>
              </a:lnSpc>
              <a:spcBef>
                <a:spcPts val="0"/>
              </a:spcBef>
              <a:spcAft>
                <a:spcPts val="0"/>
              </a:spcAft>
              <a:buClr>
                <a:srgbClr val="888888"/>
              </a:buClr>
              <a:buSzPts val="2400"/>
              <a:buFont typeface="Arial"/>
              <a:buNone/>
            </a:pPr>
            <a:endParaRPr/>
          </a:p>
          <a:p>
            <a:pPr marL="0" lvl="0" indent="0" algn="l" rtl="0">
              <a:lnSpc>
                <a:spcPct val="100000"/>
              </a:lnSpc>
              <a:spcBef>
                <a:spcPts val="0"/>
              </a:spcBef>
              <a:spcAft>
                <a:spcPts val="0"/>
              </a:spcAft>
              <a:buSzPts val="11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
        <p:cNvGrpSpPr/>
        <p:nvPr/>
      </p:nvGrpSpPr>
      <p:grpSpPr>
        <a:xfrm>
          <a:off x="0" y="0"/>
          <a:ext cx="0" cy="0"/>
          <a:chOff x="0" y="0"/>
          <a:chExt cx="0" cy="0"/>
        </a:xfrm>
      </p:grpSpPr>
      <p:sp>
        <p:nvSpPr>
          <p:cNvPr id="39" name="Google Shape;39;g6e3a2f5e20_0_8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radford.edu/vipc" TargetMode="External"/><Relationship Id="rId5" Type="http://schemas.openxmlformats.org/officeDocument/2006/relationships/hyperlink" Target="https://www.vaboard.or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youtu.be/4o__NMJuIL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ews.un.org/en/story/2020/06/106694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vaco.org/jlarc-releases-report-on-childrens-services-act/" TargetMode="External"/><Relationship Id="rId5" Type="http://schemas.openxmlformats.org/officeDocument/2006/relationships/hyperlink" Target="http://jlarc.virginia.gov/landing-2020-special-education.asp" TargetMode="External"/><Relationship Id="rId4" Type="http://schemas.openxmlformats.org/officeDocument/2006/relationships/hyperlink" Target="https://www2.ed.gov/about/offices/list/ocr/docs/20210608-impacts-of-covid19.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s://www.facebook.com/PEATCVA/" TargetMode="External"/><Relationship Id="rId12"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hyperlink" Target="https://www.youtube.com/user/PEATCVirginia" TargetMode="External"/><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hyperlink" Target="http://www.peatc.org/" TargetMode="External"/><Relationship Id="rId9" Type="http://schemas.openxmlformats.org/officeDocument/2006/relationships/hyperlink" Target="https://twitter.com/peatctweet?lang=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ctrTitle"/>
          </p:nvPr>
        </p:nvSpPr>
        <p:spPr>
          <a:xfrm>
            <a:off x="1524000" y="525559"/>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a:t>The Importance of Inclusion for our Schools and </a:t>
            </a:r>
            <a:endParaRPr/>
          </a:p>
          <a:p>
            <a:pPr marL="0" lvl="0" indent="0" algn="ctr" rtl="0">
              <a:lnSpc>
                <a:spcPct val="90000"/>
              </a:lnSpc>
              <a:spcBef>
                <a:spcPts val="0"/>
              </a:spcBef>
              <a:spcAft>
                <a:spcPts val="0"/>
              </a:spcAft>
              <a:buSzPts val="6000"/>
              <a:buNone/>
            </a:pPr>
            <a:r>
              <a:rPr lang="en-US"/>
              <a:t>our Children and our Youth</a:t>
            </a:r>
            <a:endParaRPr/>
          </a:p>
        </p:txBody>
      </p:sp>
      <p:pic>
        <p:nvPicPr>
          <p:cNvPr id="87" name="Google Shape;87;p5"/>
          <p:cNvPicPr preferRelativeResize="0"/>
          <p:nvPr/>
        </p:nvPicPr>
        <p:blipFill rotWithShape="1">
          <a:blip r:embed="rId3">
            <a:alphaModFix/>
          </a:blip>
          <a:srcRect/>
          <a:stretch/>
        </p:blipFill>
        <p:spPr>
          <a:xfrm>
            <a:off x="7364805" y="3106258"/>
            <a:ext cx="3303195" cy="1823850"/>
          </a:xfrm>
          <a:prstGeom prst="rect">
            <a:avLst/>
          </a:prstGeom>
          <a:noFill/>
          <a:ln>
            <a:noFill/>
          </a:ln>
        </p:spPr>
      </p:pic>
      <p:pic>
        <p:nvPicPr>
          <p:cNvPr id="88" name="Google Shape;88;p5"/>
          <p:cNvPicPr preferRelativeResize="0"/>
          <p:nvPr/>
        </p:nvPicPr>
        <p:blipFill rotWithShape="1">
          <a:blip r:embed="rId4">
            <a:alphaModFix/>
          </a:blip>
          <a:srcRect/>
          <a:stretch/>
        </p:blipFill>
        <p:spPr>
          <a:xfrm>
            <a:off x="1524000" y="3717058"/>
            <a:ext cx="4429125" cy="959150"/>
          </a:xfrm>
          <a:prstGeom prst="rect">
            <a:avLst/>
          </a:prstGeom>
          <a:noFill/>
          <a:ln>
            <a:noFill/>
          </a:ln>
        </p:spPr>
      </p:pic>
      <p:sp>
        <p:nvSpPr>
          <p:cNvPr id="89" name="Google Shape;89;p5"/>
          <p:cNvSpPr txBox="1"/>
          <p:nvPr/>
        </p:nvSpPr>
        <p:spPr>
          <a:xfrm>
            <a:off x="301050" y="5265900"/>
            <a:ext cx="11491200" cy="159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Funding for this product was provided by the Virginia Board for People with Disabilities under the federal Developmental Disabilities and Bill of Rights Act. For more information on the Board, please contact: Virginia Board for People with Disabilities, 1100 Bank Street, 7th Floor, Richmond, VA 23219, (800) 846-4464, or visit the Board’s website (</a:t>
            </a:r>
            <a:r>
              <a:rPr lang="en-US" sz="1800" b="0" i="0" u="sng" strike="noStrike" cap="none">
                <a:solidFill>
                  <a:schemeClr val="hlink"/>
                </a:solidFill>
                <a:latin typeface="Calibri"/>
                <a:ea typeface="Calibri"/>
                <a:cs typeface="Calibri"/>
                <a:sym typeface="Calibri"/>
                <a:hlinkClick r:id="rId5"/>
              </a:rPr>
              <a:t>https://www.vaboard.org/</a:t>
            </a:r>
            <a:r>
              <a:rPr lang="en-US" sz="1800" b="0" i="0" u="none" strike="noStrike" cap="none">
                <a:solidFill>
                  <a:schemeClr val="dk1"/>
                </a:solidFill>
                <a:latin typeface="Calibri"/>
                <a:ea typeface="Calibri"/>
                <a:cs typeface="Calibri"/>
                <a:sym typeface="Calibri"/>
              </a:rPr>
              <a:t>)        For more information on the Inclusive Practices Center, go to </a:t>
            </a:r>
            <a:r>
              <a:rPr lang="en-US" sz="1800" b="0" i="0" u="sng" strike="noStrike" cap="none">
                <a:solidFill>
                  <a:schemeClr val="hlink"/>
                </a:solidFill>
                <a:latin typeface="Calibri"/>
                <a:ea typeface="Calibri"/>
                <a:cs typeface="Calibri"/>
                <a:sym typeface="Calibri"/>
                <a:hlinkClick r:id="rId6"/>
              </a:rPr>
              <a:t>www.radford.edu/vipc</a:t>
            </a:r>
            <a:r>
              <a:rPr lang="en-U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6499225" y="1456972"/>
            <a:ext cx="4222750" cy="2455568"/>
          </a:xfrm>
          <a:prstGeom prst="rect">
            <a:avLst/>
          </a:prstGeom>
          <a:noFill/>
          <a:ln>
            <a:noFill/>
          </a:ln>
        </p:spPr>
        <p:txBody>
          <a:bodyPr spcFirstLastPara="1" wrap="square" lIns="91425" tIns="45700" rIns="91425" bIns="45700" anchor="t" anchorCtr="0">
            <a:normAutofit/>
          </a:bodyPr>
          <a:lstStyle/>
          <a:p>
            <a:pPr marL="457200" lvl="0" indent="-228600" algn="ctr" rtl="0">
              <a:lnSpc>
                <a:spcPct val="90000"/>
              </a:lnSpc>
              <a:spcBef>
                <a:spcPts val="1000"/>
              </a:spcBef>
              <a:spcAft>
                <a:spcPts val="0"/>
              </a:spcAft>
              <a:buSzPts val="2400"/>
              <a:buNone/>
            </a:pPr>
            <a:r>
              <a:rPr lang="en-US" sz="6000">
                <a:solidFill>
                  <a:schemeClr val="dk1"/>
                </a:solidFill>
              </a:rPr>
              <a:t>Meet </a:t>
            </a:r>
            <a:endParaRPr/>
          </a:p>
          <a:p>
            <a:pPr marL="457200" lvl="0" indent="-228600" algn="ctr" rtl="0">
              <a:lnSpc>
                <a:spcPct val="90000"/>
              </a:lnSpc>
              <a:spcBef>
                <a:spcPts val="1000"/>
              </a:spcBef>
              <a:spcAft>
                <a:spcPts val="0"/>
              </a:spcAft>
              <a:buSzPts val="2400"/>
              <a:buNone/>
            </a:pPr>
            <a:r>
              <a:rPr lang="en-US" sz="6000">
                <a:solidFill>
                  <a:schemeClr val="dk1"/>
                </a:solidFill>
              </a:rPr>
              <a:t>Damian</a:t>
            </a:r>
            <a:endParaRPr/>
          </a:p>
        </p:txBody>
      </p:sp>
      <p:sp>
        <p:nvSpPr>
          <p:cNvPr id="163" name="Google Shape;16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64" name="Google Shape;164;p27"/>
          <p:cNvPicPr preferRelativeResize="0"/>
          <p:nvPr/>
        </p:nvPicPr>
        <p:blipFill rotWithShape="1">
          <a:blip r:embed="rId3">
            <a:alphaModFix/>
          </a:blip>
          <a:srcRect/>
          <a:stretch/>
        </p:blipFill>
        <p:spPr>
          <a:xfrm>
            <a:off x="1758950" y="916268"/>
            <a:ext cx="4740275" cy="3536975"/>
          </a:xfrm>
          <a:prstGeom prst="rect">
            <a:avLst/>
          </a:prstGeom>
          <a:noFill/>
          <a:ln>
            <a:noFill/>
          </a:ln>
        </p:spPr>
      </p:pic>
      <p:sp>
        <p:nvSpPr>
          <p:cNvPr id="165" name="Google Shape;165;p27"/>
          <p:cNvSpPr txBox="1"/>
          <p:nvPr/>
        </p:nvSpPr>
        <p:spPr>
          <a:xfrm>
            <a:off x="809625" y="4902665"/>
            <a:ext cx="10807700" cy="154496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888888"/>
              </a:buClr>
              <a:buSzPts val="2400"/>
              <a:buFont typeface="Arial"/>
              <a:buNone/>
            </a:pPr>
            <a:r>
              <a:rPr lang="en-US" sz="6000" b="0" i="0" u="sng" strike="noStrike" cap="none">
                <a:solidFill>
                  <a:schemeClr val="hlink"/>
                </a:solidFill>
                <a:latin typeface="Calibri"/>
                <a:ea typeface="Calibri"/>
                <a:cs typeface="Calibri"/>
                <a:sym typeface="Calibri"/>
                <a:hlinkClick r:id="rId4"/>
              </a:rPr>
              <a:t>https://youtu.be/4o__NMJuILM</a:t>
            </a:r>
            <a:endParaRPr sz="60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5da3eab351_0_0"/>
          <p:cNvSpPr txBox="1">
            <a:spLocks noGrp="1"/>
          </p:cNvSpPr>
          <p:nvPr>
            <p:ph type="title"/>
          </p:nvPr>
        </p:nvSpPr>
        <p:spPr>
          <a:xfrm>
            <a:off x="1276350" y="140800"/>
            <a:ext cx="9639300" cy="12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Classrooms Need to Change</a:t>
            </a:r>
            <a:endParaRPr/>
          </a:p>
        </p:txBody>
      </p:sp>
      <p:sp>
        <p:nvSpPr>
          <p:cNvPr id="171" name="Google Shape;171;g5da3eab351_0_0"/>
          <p:cNvSpPr txBox="1">
            <a:spLocks noGrp="1"/>
          </p:cNvSpPr>
          <p:nvPr>
            <p:ph type="body" idx="1"/>
          </p:nvPr>
        </p:nvSpPr>
        <p:spPr>
          <a:xfrm>
            <a:off x="1714500" y="1426600"/>
            <a:ext cx="9483600" cy="504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200"/>
              <a:t>Classrooms needs to change to support </a:t>
            </a:r>
            <a:r>
              <a:rPr lang="en-US" sz="3200" b="1"/>
              <a:t>ALL students</a:t>
            </a:r>
            <a:r>
              <a:rPr lang="en-US" sz="3200"/>
              <a:t>:</a:t>
            </a:r>
            <a:endParaRPr/>
          </a:p>
          <a:p>
            <a:pPr marL="0" lvl="0" indent="0" algn="l" rtl="0">
              <a:lnSpc>
                <a:spcPct val="90000"/>
              </a:lnSpc>
              <a:spcBef>
                <a:spcPts val="1000"/>
              </a:spcBef>
              <a:spcAft>
                <a:spcPts val="0"/>
              </a:spcAft>
              <a:buSzPts val="1800"/>
              <a:buNone/>
            </a:pPr>
            <a:endParaRPr sz="3200"/>
          </a:p>
          <a:p>
            <a:pPr marL="457200" lvl="0" indent="-457200" algn="l" rtl="0">
              <a:lnSpc>
                <a:spcPct val="90000"/>
              </a:lnSpc>
              <a:spcBef>
                <a:spcPts val="1000"/>
              </a:spcBef>
              <a:spcAft>
                <a:spcPts val="0"/>
              </a:spcAft>
              <a:buSzPts val="1800"/>
              <a:buChar char="•"/>
            </a:pPr>
            <a:r>
              <a:rPr lang="en-US" sz="3200" i="1"/>
              <a:t>Integrate</a:t>
            </a:r>
            <a:r>
              <a:rPr lang="en-US" sz="3200"/>
              <a:t> or “push in” needed supports and services into the general education classroom</a:t>
            </a:r>
            <a:endParaRPr/>
          </a:p>
          <a:p>
            <a:pPr marL="457200" lvl="0" indent="-457200" algn="l" rtl="0">
              <a:lnSpc>
                <a:spcPct val="90000"/>
              </a:lnSpc>
              <a:spcBef>
                <a:spcPts val="1000"/>
              </a:spcBef>
              <a:spcAft>
                <a:spcPts val="0"/>
              </a:spcAft>
              <a:buSzPts val="1800"/>
              <a:buChar char="•"/>
            </a:pPr>
            <a:r>
              <a:rPr lang="en-US" sz="3200"/>
              <a:t>Universal Design for Learning (UDL)</a:t>
            </a:r>
            <a:endParaRPr/>
          </a:p>
          <a:p>
            <a:pPr marL="457200" lvl="0" indent="-457200" algn="l" rtl="0">
              <a:lnSpc>
                <a:spcPct val="90000"/>
              </a:lnSpc>
              <a:spcBef>
                <a:spcPts val="1000"/>
              </a:spcBef>
              <a:spcAft>
                <a:spcPts val="0"/>
              </a:spcAft>
              <a:buSzPts val="1800"/>
              <a:buChar char="•"/>
            </a:pPr>
            <a:r>
              <a:rPr lang="en-US" sz="3200"/>
              <a:t>Differentiation</a:t>
            </a:r>
            <a:endParaRPr/>
          </a:p>
          <a:p>
            <a:pPr marL="457200" lvl="0" indent="-457200" algn="l" rtl="0">
              <a:lnSpc>
                <a:spcPct val="90000"/>
              </a:lnSpc>
              <a:spcBef>
                <a:spcPts val="1000"/>
              </a:spcBef>
              <a:spcAft>
                <a:spcPts val="0"/>
              </a:spcAft>
              <a:buSzPts val="1800"/>
              <a:buChar char="•"/>
            </a:pPr>
            <a:r>
              <a:rPr lang="en-US" sz="3200"/>
              <a:t> Co-Teaching Models</a:t>
            </a:r>
            <a:endParaRPr/>
          </a:p>
        </p:txBody>
      </p:sp>
      <p:sp>
        <p:nvSpPr>
          <p:cNvPr id="172" name="Google Shape;172;g5da3eab351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838200" y="1894025"/>
            <a:ext cx="10515600" cy="2652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6000"/>
              <a:t>Myth #3 </a:t>
            </a:r>
            <a:endParaRPr sz="6000"/>
          </a:p>
          <a:p>
            <a:pPr marL="0" lvl="0" indent="0" algn="ctr" rtl="0">
              <a:lnSpc>
                <a:spcPct val="90000"/>
              </a:lnSpc>
              <a:spcBef>
                <a:spcPts val="0"/>
              </a:spcBef>
              <a:spcAft>
                <a:spcPts val="0"/>
              </a:spcAft>
              <a:buClr>
                <a:schemeClr val="dk1"/>
              </a:buClr>
              <a:buSzPts val="4400"/>
              <a:buFont typeface="Calibri"/>
              <a:buNone/>
            </a:pPr>
            <a:r>
              <a:rPr lang="en-US" sz="6000"/>
              <a:t>Inclusion hinders the </a:t>
            </a:r>
            <a:endParaRPr sz="6000"/>
          </a:p>
          <a:p>
            <a:pPr marL="0" lvl="0" indent="0" algn="ctr" rtl="0">
              <a:lnSpc>
                <a:spcPct val="90000"/>
              </a:lnSpc>
              <a:spcBef>
                <a:spcPts val="0"/>
              </a:spcBef>
              <a:spcAft>
                <a:spcPts val="0"/>
              </a:spcAft>
              <a:buClr>
                <a:schemeClr val="dk1"/>
              </a:buClr>
              <a:buSzPts val="4400"/>
              <a:buFont typeface="Calibri"/>
              <a:buNone/>
            </a:pPr>
            <a:r>
              <a:rPr lang="en-US" sz="6000"/>
              <a:t>academic progress of </a:t>
            </a:r>
            <a:endParaRPr sz="6000"/>
          </a:p>
          <a:p>
            <a:pPr marL="0" lvl="0" indent="0" algn="ctr" rtl="0">
              <a:lnSpc>
                <a:spcPct val="90000"/>
              </a:lnSpc>
              <a:spcBef>
                <a:spcPts val="0"/>
              </a:spcBef>
              <a:spcAft>
                <a:spcPts val="0"/>
              </a:spcAft>
              <a:buClr>
                <a:schemeClr val="dk1"/>
              </a:buClr>
              <a:buSzPts val="4400"/>
              <a:buFont typeface="Calibri"/>
              <a:buNone/>
            </a:pPr>
            <a:r>
              <a:rPr lang="en-US" sz="6000"/>
              <a:t>students without disabilities</a:t>
            </a:r>
            <a:endParaRPr sz="6000"/>
          </a:p>
        </p:txBody>
      </p:sp>
      <p:sp>
        <p:nvSpPr>
          <p:cNvPr id="178" name="Google Shape;178;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5ed36805e0_1_10"/>
          <p:cNvSpPr txBox="1">
            <a:spLocks noGrp="1"/>
          </p:cNvSpPr>
          <p:nvPr>
            <p:ph type="title"/>
          </p:nvPr>
        </p:nvSpPr>
        <p:spPr>
          <a:xfrm>
            <a:off x="852925" y="2743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Positive Academic Outcomes</a:t>
            </a:r>
            <a:endParaRPr sz="4800"/>
          </a:p>
        </p:txBody>
      </p:sp>
      <p:sp>
        <p:nvSpPr>
          <p:cNvPr id="184" name="Google Shape;184;g5ed36805e0_1_10"/>
          <p:cNvSpPr txBox="1">
            <a:spLocks noGrp="1"/>
          </p:cNvSpPr>
          <p:nvPr>
            <p:ph type="body" idx="1"/>
          </p:nvPr>
        </p:nvSpPr>
        <p:spPr>
          <a:xfrm>
            <a:off x="266125" y="1600075"/>
            <a:ext cx="11689200" cy="47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a:t>Academic performance of students without disabilities in inclusive settings was better than students in non-inclusive settings</a:t>
            </a:r>
            <a:r>
              <a:rPr lang="en-US" sz="3000"/>
              <a:t> (Castro, 2007). </a:t>
            </a:r>
            <a:endParaRPr sz="3000"/>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Higher attendance rates for both students with and without disabilities  </a:t>
            </a:r>
            <a:r>
              <a:rPr lang="en-US" sz="3000"/>
              <a:t>(Castro, 2007; Rea, McLaughlin, &amp; Walther-Thomas, 2002). </a:t>
            </a:r>
            <a:endParaRPr sz="3000"/>
          </a:p>
          <a:p>
            <a:pPr marL="0" lvl="0" indent="0" algn="l" rtl="0">
              <a:lnSpc>
                <a:spcPct val="90000"/>
              </a:lnSpc>
              <a:spcBef>
                <a:spcPts val="1000"/>
              </a:spcBef>
              <a:spcAft>
                <a:spcPts val="0"/>
              </a:spcAft>
              <a:buSzPts val="1800"/>
              <a:buNone/>
            </a:pPr>
            <a:endParaRPr sz="3000"/>
          </a:p>
          <a:p>
            <a:pPr marL="0" lvl="0" indent="0" algn="l" rtl="0">
              <a:lnSpc>
                <a:spcPct val="90000"/>
              </a:lnSpc>
              <a:spcBef>
                <a:spcPts val="1000"/>
              </a:spcBef>
              <a:spcAft>
                <a:spcPts val="0"/>
              </a:spcAft>
              <a:buSzPts val="1800"/>
              <a:buNone/>
            </a:pPr>
            <a:r>
              <a:rPr lang="en-US" sz="3000"/>
              <a:t>Students with disabilities in inclusive settings had higher test scores in math and reading, fewer absences, and less disruptive behaviors than students in non-inclusive classes (National Center on Inclusive Education, 2011).</a:t>
            </a:r>
            <a:endParaRPr sz="3000"/>
          </a:p>
          <a:p>
            <a:pPr marL="0" lvl="0" indent="0" algn="l" rtl="0">
              <a:lnSpc>
                <a:spcPct val="90000"/>
              </a:lnSpc>
              <a:spcBef>
                <a:spcPts val="1000"/>
              </a:spcBef>
              <a:spcAft>
                <a:spcPts val="0"/>
              </a:spcAft>
              <a:buSzPts val="1800"/>
              <a:buNone/>
            </a:pPr>
            <a:endParaRPr sz="3000"/>
          </a:p>
          <a:p>
            <a:pPr marL="0" lvl="0" indent="0" algn="l" rtl="0">
              <a:lnSpc>
                <a:spcPct val="90000"/>
              </a:lnSpc>
              <a:spcBef>
                <a:spcPts val="1000"/>
              </a:spcBef>
              <a:spcAft>
                <a:spcPts val="0"/>
              </a:spcAft>
              <a:buClr>
                <a:schemeClr val="dk1"/>
              </a:buClr>
              <a:buSzPts val="1100"/>
              <a:buFont typeface="Arial"/>
              <a:buNone/>
            </a:pPr>
            <a:endParaRPr sz="3000"/>
          </a:p>
          <a:p>
            <a:pPr marL="0" lvl="0" indent="0" algn="l" rtl="0">
              <a:lnSpc>
                <a:spcPct val="90000"/>
              </a:lnSpc>
              <a:spcBef>
                <a:spcPts val="1000"/>
              </a:spcBef>
              <a:spcAft>
                <a:spcPts val="0"/>
              </a:spcAft>
              <a:buSzPts val="1800"/>
              <a:buNone/>
            </a:pPr>
            <a:endParaRPr/>
          </a:p>
        </p:txBody>
      </p:sp>
      <p:sp>
        <p:nvSpPr>
          <p:cNvPr id="185" name="Google Shape;185;g5ed36805e0_1_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838200" y="1245975"/>
            <a:ext cx="10515600" cy="385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6000"/>
              <a:t>Myth #4 </a:t>
            </a:r>
            <a:endParaRPr sz="6000"/>
          </a:p>
          <a:p>
            <a:pPr marL="0" lvl="0" indent="0" algn="ctr" rtl="0">
              <a:lnSpc>
                <a:spcPct val="90000"/>
              </a:lnSpc>
              <a:spcBef>
                <a:spcPts val="0"/>
              </a:spcBef>
              <a:spcAft>
                <a:spcPts val="0"/>
              </a:spcAft>
              <a:buClr>
                <a:schemeClr val="dk1"/>
              </a:buClr>
              <a:buSzPts val="3600"/>
              <a:buFont typeface="Calibri"/>
              <a:buNone/>
            </a:pPr>
            <a:r>
              <a:rPr lang="en-US" sz="6000"/>
              <a:t>Students with significant disabilities will not be accepted by students without disabilities and will be bullied</a:t>
            </a:r>
            <a:endParaRPr sz="6000"/>
          </a:p>
        </p:txBody>
      </p:sp>
      <p:sp>
        <p:nvSpPr>
          <p:cNvPr id="191" name="Google Shape;191;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800"/>
              <a:t>Inclusive School Culture</a:t>
            </a:r>
            <a:endParaRPr/>
          </a:p>
        </p:txBody>
      </p:sp>
      <p:sp>
        <p:nvSpPr>
          <p:cNvPr id="197" name="Google Shape;19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198" name="Google Shape;198;p28"/>
          <p:cNvPicPr preferRelativeResize="0"/>
          <p:nvPr/>
        </p:nvPicPr>
        <p:blipFill rotWithShape="1">
          <a:blip r:embed="rId3">
            <a:alphaModFix/>
          </a:blip>
          <a:srcRect/>
          <a:stretch/>
        </p:blipFill>
        <p:spPr>
          <a:xfrm>
            <a:off x="2559843" y="1497693"/>
            <a:ext cx="7072313" cy="50516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a:spLocks noGrp="1"/>
          </p:cNvSpPr>
          <p:nvPr>
            <p:ph type="title"/>
          </p:nvPr>
        </p:nvSpPr>
        <p:spPr>
          <a:xfrm>
            <a:off x="838200" y="1416424"/>
            <a:ext cx="10515600" cy="35556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6000"/>
              <a:t>Myth #5 </a:t>
            </a:r>
            <a:endParaRPr sz="6000"/>
          </a:p>
          <a:p>
            <a:pPr marL="0" lvl="0" indent="0" algn="ctr" rtl="0">
              <a:lnSpc>
                <a:spcPct val="90000"/>
              </a:lnSpc>
              <a:spcBef>
                <a:spcPts val="0"/>
              </a:spcBef>
              <a:spcAft>
                <a:spcPts val="0"/>
              </a:spcAft>
              <a:buClr>
                <a:schemeClr val="dk1"/>
              </a:buClr>
              <a:buSzPts val="3959"/>
              <a:buFont typeface="Calibri"/>
              <a:buNone/>
            </a:pPr>
            <a:r>
              <a:rPr lang="en-US" sz="6000"/>
              <a:t>Inclusive education is </a:t>
            </a:r>
            <a:endParaRPr sz="6000"/>
          </a:p>
          <a:p>
            <a:pPr marL="0" lvl="0" indent="0" algn="ctr" rtl="0">
              <a:lnSpc>
                <a:spcPct val="90000"/>
              </a:lnSpc>
              <a:spcBef>
                <a:spcPts val="0"/>
              </a:spcBef>
              <a:spcAft>
                <a:spcPts val="0"/>
              </a:spcAft>
              <a:buClr>
                <a:schemeClr val="dk1"/>
              </a:buClr>
              <a:buSzPts val="3959"/>
              <a:buFont typeface="Calibri"/>
              <a:buNone/>
            </a:pPr>
            <a:r>
              <a:rPr lang="en-US" sz="6000"/>
              <a:t>more expensive than segregated settings for special education</a:t>
            </a:r>
            <a:endParaRPr sz="6000"/>
          </a:p>
        </p:txBody>
      </p:sp>
      <p:sp>
        <p:nvSpPr>
          <p:cNvPr id="204" name="Google Shape;20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5ed36805e0_1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Cost</a:t>
            </a:r>
            <a:endParaRPr sz="4800"/>
          </a:p>
        </p:txBody>
      </p:sp>
      <p:sp>
        <p:nvSpPr>
          <p:cNvPr id="210" name="Google Shape;210;g5ed36805e0_1_15"/>
          <p:cNvSpPr txBox="1">
            <a:spLocks noGrp="1"/>
          </p:cNvSpPr>
          <p:nvPr>
            <p:ph type="body" idx="1"/>
          </p:nvPr>
        </p:nvSpPr>
        <p:spPr>
          <a:xfrm>
            <a:off x="528203" y="2343499"/>
            <a:ext cx="6991350" cy="37267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000">
                <a:highlight>
                  <a:srgbClr val="FFFFFF"/>
                </a:highlight>
              </a:rPr>
              <a:t>In her work with schools over 25 years, Stetson found that schools typically already have sufficient resources available – they are just not being used effectively and efficiently.  Inclusion is no more expensive when schools </a:t>
            </a:r>
            <a:r>
              <a:rPr lang="en-US" sz="3000" b="1">
                <a:highlight>
                  <a:srgbClr val="FFFFFF"/>
                </a:highlight>
              </a:rPr>
              <a:t>carefully re-examine how they are currently using the resources they have. </a:t>
            </a:r>
            <a:r>
              <a:rPr lang="en-US" sz="3000">
                <a:highlight>
                  <a:srgbClr val="FFFFFF"/>
                </a:highlight>
              </a:rPr>
              <a:t>(Stetson, 2013)</a:t>
            </a:r>
            <a:endParaRPr sz="3000"/>
          </a:p>
        </p:txBody>
      </p:sp>
      <p:sp>
        <p:nvSpPr>
          <p:cNvPr id="211" name="Google Shape;211;g5ed36805e0_1_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pic>
        <p:nvPicPr>
          <p:cNvPr id="212" name="Google Shape;212;g5ed36805e0_1_15"/>
          <p:cNvPicPr preferRelativeResize="0"/>
          <p:nvPr/>
        </p:nvPicPr>
        <p:blipFill rotWithShape="1">
          <a:blip r:embed="rId3">
            <a:alphaModFix/>
          </a:blip>
          <a:srcRect/>
          <a:stretch/>
        </p:blipFill>
        <p:spPr>
          <a:xfrm>
            <a:off x="7986278" y="2432598"/>
            <a:ext cx="3095624" cy="3923752"/>
          </a:xfrm>
          <a:prstGeom prst="rect">
            <a:avLst/>
          </a:prstGeom>
          <a:noFill/>
          <a:ln>
            <a:noFill/>
          </a:ln>
        </p:spPr>
      </p:pic>
      <p:sp>
        <p:nvSpPr>
          <p:cNvPr id="213" name="Google Shape;213;g5ed36805e0_1_15"/>
          <p:cNvSpPr txBox="1"/>
          <p:nvPr/>
        </p:nvSpPr>
        <p:spPr>
          <a:xfrm>
            <a:off x="528203" y="1419347"/>
            <a:ext cx="1102042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Inclusion does not cost more even when you consider the additional teacher training needed (Grieco, 2019; Stetson,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839788" y="365126"/>
            <a:ext cx="5157787" cy="13160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a:t>Why Inclusion?</a:t>
            </a:r>
            <a:endParaRPr sz="4800"/>
          </a:p>
        </p:txBody>
      </p:sp>
      <p:sp>
        <p:nvSpPr>
          <p:cNvPr id="219" name="Google Shape;21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t" anchorCtr="0">
            <a:noAutofit/>
          </a:bodyPr>
          <a:lstStyle/>
          <a:p>
            <a:pPr marL="0" lvl="0" indent="457200" algn="l" rtl="0">
              <a:lnSpc>
                <a:spcPct val="100000"/>
              </a:lnSpc>
              <a:spcBef>
                <a:spcPts val="800"/>
              </a:spcBef>
              <a:spcAft>
                <a:spcPts val="0"/>
              </a:spcAft>
              <a:buClr>
                <a:schemeClr val="dk1"/>
              </a:buClr>
              <a:buSzPts val="1100"/>
              <a:buFont typeface="Arial"/>
              <a:buNone/>
            </a:pPr>
            <a:endParaRPr sz="3000"/>
          </a:p>
          <a:p>
            <a:pPr marL="0" lvl="0" indent="0" algn="l" rtl="0">
              <a:lnSpc>
                <a:spcPct val="100000"/>
              </a:lnSpc>
              <a:spcBef>
                <a:spcPts val="800"/>
              </a:spcBef>
              <a:spcAft>
                <a:spcPts val="0"/>
              </a:spcAft>
              <a:buClr>
                <a:schemeClr val="dk1"/>
              </a:buClr>
              <a:buSzPts val="1100"/>
              <a:buFont typeface="Arial"/>
              <a:buNone/>
            </a:pPr>
            <a:endParaRPr sz="3000"/>
          </a:p>
          <a:p>
            <a:pPr marL="0" lvl="0" indent="0" algn="l" rtl="0">
              <a:lnSpc>
                <a:spcPct val="100000"/>
              </a:lnSpc>
              <a:spcBef>
                <a:spcPts val="800"/>
              </a:spcBef>
              <a:spcAft>
                <a:spcPts val="0"/>
              </a:spcAft>
              <a:buClr>
                <a:schemeClr val="dk1"/>
              </a:buClr>
              <a:buSzPts val="1100"/>
              <a:buFont typeface="Arial"/>
              <a:buNone/>
            </a:pPr>
            <a:endParaRPr sz="3000"/>
          </a:p>
          <a:p>
            <a:pPr marL="0" lvl="0" indent="0" algn="l" rtl="0">
              <a:lnSpc>
                <a:spcPct val="100000"/>
              </a:lnSpc>
              <a:spcBef>
                <a:spcPts val="800"/>
              </a:spcBef>
              <a:spcAft>
                <a:spcPts val="800"/>
              </a:spcAft>
              <a:buClr>
                <a:schemeClr val="dk1"/>
              </a:buClr>
              <a:buSzPts val="1100"/>
              <a:buFont typeface="Arial"/>
              <a:buNone/>
            </a:pPr>
            <a:endParaRPr sz="3000"/>
          </a:p>
        </p:txBody>
      </p:sp>
      <p:sp>
        <p:nvSpPr>
          <p:cNvPr id="220" name="Google Shape;220;p29"/>
          <p:cNvSpPr txBox="1">
            <a:spLocks noGrp="1"/>
          </p:cNvSpPr>
          <p:nvPr>
            <p:ph type="body" idx="2"/>
          </p:nvPr>
        </p:nvSpPr>
        <p:spPr>
          <a:xfrm>
            <a:off x="5395933" y="2638466"/>
            <a:ext cx="5958661" cy="368458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Benefits include:</a:t>
            </a:r>
            <a:endParaRPr/>
          </a:p>
          <a:p>
            <a:pPr marL="914400" lvl="1" indent="-342900" algn="l" rtl="0">
              <a:lnSpc>
                <a:spcPct val="90000"/>
              </a:lnSpc>
              <a:spcBef>
                <a:spcPts val="500"/>
              </a:spcBef>
              <a:spcAft>
                <a:spcPts val="0"/>
              </a:spcAft>
              <a:buSzPts val="1800"/>
              <a:buChar char="•"/>
            </a:pPr>
            <a:r>
              <a:rPr lang="en-US"/>
              <a:t>Higher Academic Achievement</a:t>
            </a:r>
            <a:endParaRPr/>
          </a:p>
          <a:p>
            <a:pPr marL="914400" lvl="1" indent="-342900" algn="l" rtl="0">
              <a:lnSpc>
                <a:spcPct val="90000"/>
              </a:lnSpc>
              <a:spcBef>
                <a:spcPts val="500"/>
              </a:spcBef>
              <a:spcAft>
                <a:spcPts val="0"/>
              </a:spcAft>
              <a:buSzPts val="1800"/>
              <a:buChar char="•"/>
            </a:pPr>
            <a:r>
              <a:rPr lang="en-US"/>
              <a:t>Higher Educational Outcomes</a:t>
            </a:r>
            <a:endParaRPr/>
          </a:p>
          <a:p>
            <a:pPr marL="914400" lvl="1" indent="-342900" algn="l" rtl="0">
              <a:lnSpc>
                <a:spcPct val="90000"/>
              </a:lnSpc>
              <a:spcBef>
                <a:spcPts val="500"/>
              </a:spcBef>
              <a:spcAft>
                <a:spcPts val="0"/>
              </a:spcAft>
              <a:buSzPts val="1800"/>
              <a:buChar char="•"/>
            </a:pPr>
            <a:r>
              <a:rPr lang="en-US"/>
              <a:t>Increased Access to Curriculum</a:t>
            </a:r>
            <a:endParaRPr/>
          </a:p>
          <a:p>
            <a:pPr marL="914400" lvl="1" indent="-342900" algn="l" rtl="0">
              <a:lnSpc>
                <a:spcPct val="90000"/>
              </a:lnSpc>
              <a:spcBef>
                <a:spcPts val="500"/>
              </a:spcBef>
              <a:spcAft>
                <a:spcPts val="0"/>
              </a:spcAft>
              <a:buSzPts val="1800"/>
              <a:buChar char="•"/>
            </a:pPr>
            <a:r>
              <a:rPr lang="en-US"/>
              <a:t>Decreased Challenging Behaviors</a:t>
            </a:r>
            <a:endParaRPr/>
          </a:p>
          <a:p>
            <a:pPr marL="914400" lvl="1" indent="-342900" algn="l" rtl="0">
              <a:lnSpc>
                <a:spcPct val="90000"/>
              </a:lnSpc>
              <a:spcBef>
                <a:spcPts val="500"/>
              </a:spcBef>
              <a:spcAft>
                <a:spcPts val="0"/>
              </a:spcAft>
              <a:buSzPts val="1800"/>
              <a:buChar char="•"/>
            </a:pPr>
            <a:r>
              <a:rPr lang="en-US"/>
              <a:t>Greater Social Benefit</a:t>
            </a:r>
            <a:endParaRPr/>
          </a:p>
          <a:p>
            <a:pPr marL="914400" lvl="1" indent="-342900" algn="l" rtl="0">
              <a:lnSpc>
                <a:spcPct val="90000"/>
              </a:lnSpc>
              <a:spcBef>
                <a:spcPts val="500"/>
              </a:spcBef>
              <a:spcAft>
                <a:spcPts val="0"/>
              </a:spcAft>
              <a:buSzPts val="1800"/>
              <a:buChar char="•"/>
            </a:pPr>
            <a:r>
              <a:rPr lang="en-US"/>
              <a:t>More Valued Community</a:t>
            </a:r>
            <a:endParaRPr/>
          </a:p>
          <a:p>
            <a:pPr marL="914400" lvl="1" indent="-342900" algn="l" rtl="0">
              <a:lnSpc>
                <a:spcPct val="90000"/>
              </a:lnSpc>
              <a:spcBef>
                <a:spcPts val="500"/>
              </a:spcBef>
              <a:spcAft>
                <a:spcPts val="0"/>
              </a:spcAft>
              <a:buSzPts val="1800"/>
              <a:buChar char="•"/>
            </a:pPr>
            <a:r>
              <a:rPr lang="en-US"/>
              <a:t>More Independent Futures</a:t>
            </a:r>
            <a:endParaRPr/>
          </a:p>
          <a:p>
            <a:pPr marL="914400" lvl="1" indent="-228600" algn="l" rtl="0">
              <a:lnSpc>
                <a:spcPct val="90000"/>
              </a:lnSpc>
              <a:spcBef>
                <a:spcPts val="500"/>
              </a:spcBef>
              <a:spcAft>
                <a:spcPts val="0"/>
              </a:spcAft>
              <a:buSzPts val="1800"/>
              <a:buNone/>
            </a:pPr>
            <a:endParaRPr/>
          </a:p>
        </p:txBody>
      </p:sp>
      <p:sp>
        <p:nvSpPr>
          <p:cNvPr id="221" name="Google Shape;22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pic>
        <p:nvPicPr>
          <p:cNvPr id="222" name="Google Shape;222;p29"/>
          <p:cNvPicPr preferRelativeResize="0"/>
          <p:nvPr/>
        </p:nvPicPr>
        <p:blipFill rotWithShape="1">
          <a:blip r:embed="rId3">
            <a:alphaModFix/>
          </a:blip>
          <a:srcRect/>
          <a:stretch/>
        </p:blipFill>
        <p:spPr>
          <a:xfrm>
            <a:off x="1145768" y="2753557"/>
            <a:ext cx="4250165" cy="3187624"/>
          </a:xfrm>
          <a:prstGeom prst="rect">
            <a:avLst/>
          </a:prstGeom>
          <a:noFill/>
          <a:ln>
            <a:noFill/>
          </a:ln>
        </p:spPr>
      </p:pic>
      <p:sp>
        <p:nvSpPr>
          <p:cNvPr id="223" name="Google Shape;223;p29"/>
          <p:cNvSpPr txBox="1"/>
          <p:nvPr/>
        </p:nvSpPr>
        <p:spPr>
          <a:xfrm>
            <a:off x="839788" y="1294972"/>
            <a:ext cx="10514012" cy="13160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2800" b="1" i="0" u="none" strike="noStrike" cap="none">
                <a:solidFill>
                  <a:schemeClr val="dk1"/>
                </a:solidFill>
                <a:latin typeface="Calibri"/>
                <a:ea typeface="Calibri"/>
                <a:cs typeface="Calibri"/>
                <a:sym typeface="Calibri"/>
              </a:rPr>
              <a:t>Inclusive Education is not just about special education. It represents a larger vision for schools and educational services that support the academic and social/emotional/behavioral success of all students.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a:t>Why Now? </a:t>
            </a:r>
            <a:endParaRPr sz="4800"/>
          </a:p>
          <a:p>
            <a:pPr marL="0" lvl="0" indent="0" algn="l" rtl="0">
              <a:lnSpc>
                <a:spcPct val="90000"/>
              </a:lnSpc>
              <a:spcBef>
                <a:spcPts val="0"/>
              </a:spcBef>
              <a:spcAft>
                <a:spcPts val="0"/>
              </a:spcAft>
              <a:buSzPts val="1800"/>
              <a:buNone/>
            </a:pPr>
            <a:r>
              <a:rPr lang="en-US" sz="3600"/>
              <a:t>The majority of students with disabilities are not achieving even basic competency in core academics</a:t>
            </a:r>
            <a:endParaRPr sz="3600"/>
          </a:p>
        </p:txBody>
      </p:sp>
      <p:graphicFrame>
        <p:nvGraphicFramePr>
          <p:cNvPr id="229" name="Google Shape;229;p30"/>
          <p:cNvGraphicFramePr/>
          <p:nvPr/>
        </p:nvGraphicFramePr>
        <p:xfrm>
          <a:off x="964750" y="1836875"/>
          <a:ext cx="3000000" cy="3000000"/>
        </p:xfrm>
        <a:graphic>
          <a:graphicData uri="http://schemas.openxmlformats.org/drawingml/2006/table">
            <a:tbl>
              <a:tblPr>
                <a:noFill/>
                <a:tableStyleId>{28D566A7-6E48-4EE4-B1B5-7A947D12B719}</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80842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Calibri"/>
                          <a:ea typeface="Calibri"/>
                          <a:cs typeface="Calibri"/>
                          <a:sym typeface="Calibri"/>
                        </a:rPr>
                        <a:t>VA Standards of Learning Assessment </a:t>
                      </a:r>
                      <a:endParaRPr sz="24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Calibri"/>
                          <a:ea typeface="Calibri"/>
                          <a:cs typeface="Calibri"/>
                          <a:sym typeface="Calibri"/>
                        </a:rPr>
                        <a:t>% of students with disabilities passing</a:t>
                      </a:r>
                      <a:endParaRPr sz="24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0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English</a:t>
                      </a:r>
                      <a:endParaRPr sz="2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48%</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0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Writing</a:t>
                      </a:r>
                      <a:endParaRPr sz="2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42%</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0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Math</a:t>
                      </a:r>
                      <a:endParaRPr sz="2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48%</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70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Science</a:t>
                      </a:r>
                      <a:endParaRPr sz="2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50%</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70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Social Studies</a:t>
                      </a:r>
                      <a:endParaRPr sz="24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57%</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
        <p:nvSpPr>
          <p:cNvPr id="230" name="Google Shape;23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ctrTitle"/>
          </p:nvPr>
        </p:nvSpPr>
        <p:spPr>
          <a:xfrm>
            <a:off x="430125" y="583700"/>
            <a:ext cx="11565300" cy="1051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The 3 Big Questions for Today</a:t>
            </a:r>
            <a:endParaRPr/>
          </a:p>
        </p:txBody>
      </p:sp>
      <p:sp>
        <p:nvSpPr>
          <p:cNvPr id="95" name="Google Shape;95;p21"/>
          <p:cNvSpPr txBox="1">
            <a:spLocks noGrp="1"/>
          </p:cNvSpPr>
          <p:nvPr>
            <p:ph type="subTitle" idx="1"/>
          </p:nvPr>
        </p:nvSpPr>
        <p:spPr>
          <a:xfrm>
            <a:off x="1640775" y="1788350"/>
            <a:ext cx="9144000" cy="2583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3600"/>
              <a:t>What is Inclusive Education?</a:t>
            </a:r>
            <a:endParaRPr sz="3600"/>
          </a:p>
          <a:p>
            <a:pPr marL="0" lvl="0" indent="0" algn="ctr" rtl="0">
              <a:lnSpc>
                <a:spcPct val="100000"/>
              </a:lnSpc>
              <a:spcBef>
                <a:spcPts val="0"/>
              </a:spcBef>
              <a:spcAft>
                <a:spcPts val="0"/>
              </a:spcAft>
              <a:buClr>
                <a:schemeClr val="dk1"/>
              </a:buClr>
              <a:buSzPts val="2400"/>
              <a:buNone/>
            </a:pPr>
            <a:r>
              <a:rPr lang="en-US" sz="3600"/>
              <a:t>Why is it important for our school?</a:t>
            </a:r>
            <a:endParaRPr sz="3600"/>
          </a:p>
          <a:p>
            <a:pPr marL="0" lvl="0" indent="0" algn="ctr" rtl="0">
              <a:lnSpc>
                <a:spcPct val="100000"/>
              </a:lnSpc>
              <a:spcBef>
                <a:spcPts val="0"/>
              </a:spcBef>
              <a:spcAft>
                <a:spcPts val="0"/>
              </a:spcAft>
              <a:buClr>
                <a:schemeClr val="dk1"/>
              </a:buClr>
              <a:buSzPts val="2400"/>
              <a:buNone/>
            </a:pPr>
            <a:r>
              <a:rPr lang="en-US" sz="3600"/>
              <a:t>Why do we need to take action now?</a:t>
            </a:r>
            <a:endParaRPr sz="3600"/>
          </a:p>
        </p:txBody>
      </p:sp>
      <p:pic>
        <p:nvPicPr>
          <p:cNvPr id="96" name="Google Shape;96;p21"/>
          <p:cNvPicPr preferRelativeResize="0"/>
          <p:nvPr/>
        </p:nvPicPr>
        <p:blipFill rotWithShape="1">
          <a:blip r:embed="rId3">
            <a:alphaModFix/>
          </a:blip>
          <a:srcRect/>
          <a:stretch/>
        </p:blipFill>
        <p:spPr>
          <a:xfrm>
            <a:off x="717279" y="4372250"/>
            <a:ext cx="2371725" cy="1924050"/>
          </a:xfrm>
          <a:prstGeom prst="rect">
            <a:avLst/>
          </a:prstGeom>
          <a:noFill/>
          <a:ln>
            <a:noFill/>
          </a:ln>
        </p:spPr>
      </p:pic>
      <p:pic>
        <p:nvPicPr>
          <p:cNvPr id="97" name="Google Shape;97;p21"/>
          <p:cNvPicPr preferRelativeResize="0"/>
          <p:nvPr/>
        </p:nvPicPr>
        <p:blipFill rotWithShape="1">
          <a:blip r:embed="rId3">
            <a:alphaModFix/>
          </a:blip>
          <a:srcRect/>
          <a:stretch/>
        </p:blipFill>
        <p:spPr>
          <a:xfrm>
            <a:off x="8853953" y="4372250"/>
            <a:ext cx="2371725" cy="1924050"/>
          </a:xfrm>
          <a:prstGeom prst="rect">
            <a:avLst/>
          </a:prstGeom>
          <a:noFill/>
          <a:ln>
            <a:noFill/>
          </a:ln>
        </p:spPr>
      </p:pic>
      <p:pic>
        <p:nvPicPr>
          <p:cNvPr id="98" name="Google Shape;98;p21"/>
          <p:cNvPicPr preferRelativeResize="0"/>
          <p:nvPr/>
        </p:nvPicPr>
        <p:blipFill rotWithShape="1">
          <a:blip r:embed="rId3">
            <a:alphaModFix/>
          </a:blip>
          <a:srcRect/>
          <a:stretch/>
        </p:blipFill>
        <p:spPr>
          <a:xfrm>
            <a:off x="4834618" y="4372250"/>
            <a:ext cx="2371725" cy="1924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a:t>Why Now?</a:t>
            </a:r>
            <a:endParaRPr sz="4800"/>
          </a:p>
        </p:txBody>
      </p:sp>
      <p:sp>
        <p:nvSpPr>
          <p:cNvPr id="236" name="Google Shape;236;p31"/>
          <p:cNvSpPr txBox="1">
            <a:spLocks noGrp="1"/>
          </p:cNvSpPr>
          <p:nvPr>
            <p:ph type="body" idx="1"/>
          </p:nvPr>
        </p:nvSpPr>
        <p:spPr>
          <a:xfrm>
            <a:off x="838200" y="1491100"/>
            <a:ext cx="10515600" cy="488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3000"/>
              <a:t>The statewide averages in Virginia for inclusion of students with disabilities:</a:t>
            </a:r>
            <a:endParaRPr sz="3000"/>
          </a:p>
          <a:p>
            <a:pPr marL="457200" lvl="0" indent="-457200" algn="l" rtl="0">
              <a:lnSpc>
                <a:spcPct val="90000"/>
              </a:lnSpc>
              <a:spcBef>
                <a:spcPts val="1000"/>
              </a:spcBef>
              <a:spcAft>
                <a:spcPts val="0"/>
              </a:spcAft>
              <a:buSzPts val="3000"/>
              <a:buChar char="•"/>
            </a:pPr>
            <a:r>
              <a:rPr lang="en-US" sz="3000"/>
              <a:t>Only </a:t>
            </a:r>
            <a:r>
              <a:rPr lang="en-US" sz="3000" b="1"/>
              <a:t>65% are included </a:t>
            </a:r>
            <a:r>
              <a:rPr lang="en-US" sz="3000"/>
              <a:t>80% or more of the school day</a:t>
            </a:r>
            <a:endParaRPr sz="3000"/>
          </a:p>
          <a:p>
            <a:pPr marL="457200" lvl="0" indent="-457200" algn="l" rtl="0">
              <a:lnSpc>
                <a:spcPct val="90000"/>
              </a:lnSpc>
              <a:spcBef>
                <a:spcPts val="1000"/>
              </a:spcBef>
              <a:spcAft>
                <a:spcPts val="0"/>
              </a:spcAft>
              <a:buSzPts val="3000"/>
              <a:buChar char="•"/>
            </a:pPr>
            <a:r>
              <a:rPr lang="en-US" sz="3000"/>
              <a:t>10% are included less than 40% </a:t>
            </a:r>
            <a:endParaRPr sz="3000"/>
          </a:p>
          <a:p>
            <a:pPr marL="457200" lvl="0" indent="-457200" algn="l" rtl="0">
              <a:lnSpc>
                <a:spcPct val="90000"/>
              </a:lnSpc>
              <a:spcBef>
                <a:spcPts val="1000"/>
              </a:spcBef>
              <a:spcAft>
                <a:spcPts val="0"/>
              </a:spcAft>
              <a:buSzPts val="3000"/>
              <a:buChar char="•"/>
            </a:pPr>
            <a:r>
              <a:rPr lang="en-US" sz="3000"/>
              <a:t>4.3% are in a separate school for students with disabilities</a:t>
            </a:r>
            <a:endParaRPr sz="3000"/>
          </a:p>
          <a:p>
            <a:pPr marL="457200" lvl="0" indent="-457200" algn="l" rtl="0">
              <a:lnSpc>
                <a:spcPct val="90000"/>
              </a:lnSpc>
              <a:spcBef>
                <a:spcPts val="1000"/>
              </a:spcBef>
              <a:spcAft>
                <a:spcPts val="0"/>
              </a:spcAft>
              <a:buSzPts val="3000"/>
              <a:buChar char="•"/>
            </a:pPr>
            <a:r>
              <a:rPr lang="en-US" sz="3000"/>
              <a:t>Only </a:t>
            </a:r>
            <a:r>
              <a:rPr lang="en-US" sz="3000" b="1"/>
              <a:t>59% of students </a:t>
            </a:r>
            <a:r>
              <a:rPr lang="en-US" sz="3000"/>
              <a:t>with disabilities graduated with a regular </a:t>
            </a:r>
            <a:r>
              <a:rPr lang="en-US" sz="3000" b="1"/>
              <a:t>diploma</a:t>
            </a:r>
            <a:r>
              <a:rPr lang="en-US" sz="3000"/>
              <a:t>; 1.7% drop out of school (last data available 2017-2018)</a:t>
            </a:r>
            <a:endParaRPr sz="3000"/>
          </a:p>
          <a:p>
            <a:pPr marL="0" lvl="0" indent="0" algn="ctr" rtl="0">
              <a:lnSpc>
                <a:spcPct val="90000"/>
              </a:lnSpc>
              <a:spcBef>
                <a:spcPts val="1000"/>
              </a:spcBef>
              <a:spcAft>
                <a:spcPts val="0"/>
              </a:spcAft>
              <a:buSzPts val="1800"/>
              <a:buNone/>
            </a:pPr>
            <a:endParaRPr sz="3000" b="1"/>
          </a:p>
          <a:p>
            <a:pPr marL="0" lvl="0" indent="0" algn="ctr" rtl="0">
              <a:lnSpc>
                <a:spcPct val="90000"/>
              </a:lnSpc>
              <a:spcBef>
                <a:spcPts val="1000"/>
              </a:spcBef>
              <a:spcAft>
                <a:spcPts val="0"/>
              </a:spcAft>
              <a:buSzPts val="1800"/>
              <a:buNone/>
            </a:pPr>
            <a:r>
              <a:rPr lang="en-US" sz="3000" b="1" i="1"/>
              <a:t>How does our division measure up</a:t>
            </a:r>
            <a:r>
              <a:rPr lang="en-US" sz="3600" b="1" i="1"/>
              <a:t>?</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
        <p:nvSpPr>
          <p:cNvPr id="237" name="Google Shape;237;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e510124596_0_0"/>
          <p:cNvSpPr txBox="1">
            <a:spLocks noGrp="1"/>
          </p:cNvSpPr>
          <p:nvPr>
            <p:ph type="title"/>
          </p:nvPr>
        </p:nvSpPr>
        <p:spPr>
          <a:xfrm>
            <a:off x="677100" y="365125"/>
            <a:ext cx="10676700" cy="777300"/>
          </a:xfrm>
          <a:prstGeom prst="rect">
            <a:avLst/>
          </a:prstGeom>
          <a:solidFill>
            <a:srgbClr val="A4C2F4"/>
          </a:solidFill>
        </p:spPr>
        <p:txBody>
          <a:bodyPr spcFirstLastPara="1" wrap="square" lIns="91425" tIns="0" rIns="91425" bIns="0" anchor="ctr" anchorCtr="0">
            <a:noAutofit/>
          </a:bodyPr>
          <a:lstStyle/>
          <a:p>
            <a:pPr marL="0" lvl="0" indent="0" algn="l" rtl="0">
              <a:spcBef>
                <a:spcPts val="0"/>
              </a:spcBef>
              <a:spcAft>
                <a:spcPts val="0"/>
              </a:spcAft>
              <a:buNone/>
            </a:pPr>
            <a:r>
              <a:rPr lang="en-US" sz="2400"/>
              <a:t>Disruption of Special Education Services and the Social Isolation Caused by the Pandemic Makes Inclusion an “Economic and Moral imperative.”</a:t>
            </a:r>
            <a:endParaRPr sz="2400"/>
          </a:p>
        </p:txBody>
      </p:sp>
      <p:sp>
        <p:nvSpPr>
          <p:cNvPr id="243" name="Google Shape;243;ge510124596_0_0"/>
          <p:cNvSpPr txBox="1">
            <a:spLocks noGrp="1"/>
          </p:cNvSpPr>
          <p:nvPr>
            <p:ph type="body" idx="1"/>
          </p:nvPr>
        </p:nvSpPr>
        <p:spPr>
          <a:xfrm>
            <a:off x="561025" y="1142425"/>
            <a:ext cx="10792800" cy="5367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700"/>
              <a:t>The United Nations UNESCO declared last year at the height of the pandemic that “inclusive education should be a ‘non-negotiable’ right for all children.”  </a:t>
            </a:r>
            <a:r>
              <a:rPr lang="en-US" sz="1700" b="1" u="sng">
                <a:solidFill>
                  <a:schemeClr val="hlink"/>
                </a:solidFill>
                <a:hlinkClick r:id="rId3"/>
              </a:rPr>
              <a:t>Universal, inclusive education 'non-negotiable' | | UN News</a:t>
            </a:r>
            <a:endParaRPr sz="1700" b="1"/>
          </a:p>
          <a:p>
            <a:pPr marL="0" lvl="0" indent="0" algn="l" rtl="0">
              <a:lnSpc>
                <a:spcPct val="115000"/>
              </a:lnSpc>
              <a:spcBef>
                <a:spcPts val="1200"/>
              </a:spcBef>
              <a:spcAft>
                <a:spcPts val="0"/>
              </a:spcAft>
              <a:buNone/>
            </a:pPr>
            <a:r>
              <a:rPr lang="en-US" sz="1700"/>
              <a:t>In a new report-</a:t>
            </a:r>
            <a:r>
              <a:rPr lang="en-US" sz="1700">
                <a:uFill>
                  <a:noFill/>
                </a:uFill>
                <a:hlinkClick r:id="rId4"/>
              </a:rPr>
              <a:t> </a:t>
            </a:r>
            <a:r>
              <a:rPr lang="en-US" sz="1700" b="1" i="1" u="sng">
                <a:solidFill>
                  <a:schemeClr val="accent5"/>
                </a:solidFill>
                <a:highlight>
                  <a:srgbClr val="FFFFFF"/>
                </a:highlight>
                <a:hlinkClick r:id="rId4">
                  <a:extLst>
                    <a:ext uri="{A12FA001-AC4F-418D-AE19-62706E023703}">
                      <ahyp:hlinkClr xmlns:ahyp="http://schemas.microsoft.com/office/drawing/2018/hyperlinkcolor" val="tx"/>
                    </a:ext>
                  </a:extLst>
                </a:hlinkClick>
              </a:rPr>
              <a:t>The Disparate Impacts of COVID-19 on America's Students </a:t>
            </a:r>
            <a:r>
              <a:rPr lang="en-US" sz="1700" i="1">
                <a:highlight>
                  <a:srgbClr val="FFFFFF"/>
                </a:highlight>
                <a:uFill>
                  <a:noFill/>
                </a:uFill>
                <a:hlinkClick r:id="rId4"/>
              </a:rPr>
              <a:t>-</a:t>
            </a:r>
            <a:r>
              <a:rPr lang="en-US" sz="1700" i="1"/>
              <a:t> </a:t>
            </a:r>
            <a:r>
              <a:rPr lang="en-US" sz="1700"/>
              <a:t>The US Dept. of Education has made this official declaration: “For many elementary and secondary school students with disabilities, COVID-19 has significantly disrupted the education and related aids and services needed to support their academic progress and prevent regression. And there are signs that those disruptions may be exacerbating longstanding disability-based disparities in academic achievement.” </a:t>
            </a:r>
            <a:endParaRPr sz="1700"/>
          </a:p>
          <a:p>
            <a:pPr marL="0" lvl="0" indent="0" algn="l" rtl="0">
              <a:lnSpc>
                <a:spcPct val="115000"/>
              </a:lnSpc>
              <a:spcBef>
                <a:spcPts val="1200"/>
              </a:spcBef>
              <a:spcAft>
                <a:spcPts val="0"/>
              </a:spcAft>
              <a:buNone/>
            </a:pPr>
            <a:r>
              <a:rPr lang="en-US" sz="1700"/>
              <a:t>The JLARC report released in November 2020 </a:t>
            </a:r>
            <a:r>
              <a:rPr lang="en-US" sz="1700" u="sng">
                <a:solidFill>
                  <a:schemeClr val="hlink"/>
                </a:solidFill>
                <a:hlinkClick r:id="rId5"/>
              </a:rPr>
              <a:t>http://jlarc.virginia.gov/landing-2020-special-education.asp</a:t>
            </a:r>
            <a:r>
              <a:rPr lang="en-US" sz="1700"/>
              <a:t> called for pre-service and inservice teachers to be prepared to understand the goals and benefits of inclusive education for all students. It also recommended that school divisions be required to conduct division-wide assessment and create division wide-plans to enhance inclusive practice.</a:t>
            </a:r>
            <a:endParaRPr sz="1700"/>
          </a:p>
          <a:p>
            <a:pPr marL="0" lvl="0" indent="0" algn="l" rtl="0">
              <a:lnSpc>
                <a:spcPct val="115000"/>
              </a:lnSpc>
              <a:spcBef>
                <a:spcPts val="1200"/>
              </a:spcBef>
              <a:spcAft>
                <a:spcPts val="0"/>
              </a:spcAft>
              <a:buNone/>
            </a:pPr>
            <a:r>
              <a:rPr lang="en-US" sz="1700"/>
              <a:t>The report also pointed</a:t>
            </a:r>
            <a:r>
              <a:rPr lang="en-US" sz="1700">
                <a:solidFill>
                  <a:srgbClr val="1D1D1D"/>
                </a:solidFill>
                <a:highlight>
                  <a:srgbClr val="FFFFFF"/>
                </a:highlight>
              </a:rPr>
              <a:t> out that Virginia relies on out-of-school placements to a greater degree than 37 other states, and cites the  current CSA funding policies as a key factor in hampering school divisions’ ability to serve children with special needs in their local schools. They recommended that control of these funds be returned to the VDOE and that significant revisions in the funding mechanism occur. </a:t>
            </a:r>
            <a:r>
              <a:rPr lang="en-US" sz="1700" u="sng">
                <a:solidFill>
                  <a:schemeClr val="hlink"/>
                </a:solidFill>
                <a:hlinkClick r:id="rId6"/>
              </a:rPr>
              <a:t>https://www.vaco.org/jlarc-releases-report-on-childrens-services-act/</a:t>
            </a:r>
            <a:endParaRPr sz="1700" u="sng">
              <a:solidFill>
                <a:schemeClr val="hlink"/>
              </a:solidFill>
            </a:endParaRPr>
          </a:p>
          <a:p>
            <a:pPr marL="0" lvl="0" indent="0" algn="l" rtl="0">
              <a:lnSpc>
                <a:spcPct val="115000"/>
              </a:lnSpc>
              <a:spcBef>
                <a:spcPts val="1200"/>
              </a:spcBef>
              <a:spcAft>
                <a:spcPts val="1200"/>
              </a:spcAft>
              <a:buNone/>
            </a:pPr>
            <a:endParaRPr sz="1650"/>
          </a:p>
        </p:txBody>
      </p:sp>
      <p:sp>
        <p:nvSpPr>
          <p:cNvPr id="244" name="Google Shape;244;ge510124596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a:off x="727950" y="312232"/>
            <a:ext cx="10200245" cy="1658900"/>
          </a:xfrm>
          <a:prstGeom prst="righ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32"/>
          <p:cNvSpPr txBox="1">
            <a:spLocks noGrp="1"/>
          </p:cNvSpPr>
          <p:nvPr>
            <p:ph type="title"/>
          </p:nvPr>
        </p:nvSpPr>
        <p:spPr>
          <a:xfrm>
            <a:off x="727950" y="687182"/>
            <a:ext cx="8610600" cy="90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i="1"/>
              <a:t>Moving Forward</a:t>
            </a:r>
            <a:endParaRPr sz="4800" i="1"/>
          </a:p>
        </p:txBody>
      </p:sp>
      <p:sp>
        <p:nvSpPr>
          <p:cNvPr id="251" name="Google Shape;251;p32"/>
          <p:cNvSpPr txBox="1">
            <a:spLocks noGrp="1"/>
          </p:cNvSpPr>
          <p:nvPr>
            <p:ph type="body" idx="1"/>
          </p:nvPr>
        </p:nvSpPr>
        <p:spPr>
          <a:xfrm>
            <a:off x="727950" y="1917870"/>
            <a:ext cx="10736100" cy="45919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000" b="1"/>
              <a:t>Make a division commitment to increase the number of students included </a:t>
            </a:r>
            <a:r>
              <a:rPr lang="en-US" sz="3000"/>
              <a:t>in our general education classrooms for 80% or more of the school day.</a:t>
            </a:r>
            <a:endParaRPr sz="3000"/>
          </a:p>
          <a:p>
            <a:pPr marL="0" lvl="0" indent="0" algn="l" rtl="0">
              <a:lnSpc>
                <a:spcPct val="90000"/>
              </a:lnSpc>
              <a:spcBef>
                <a:spcPts val="1000"/>
              </a:spcBef>
              <a:spcAft>
                <a:spcPts val="0"/>
              </a:spcAft>
              <a:buSzPts val="1800"/>
              <a:buNone/>
            </a:pPr>
            <a:endParaRPr sz="3000" b="1"/>
          </a:p>
          <a:p>
            <a:pPr marL="0" lvl="0" indent="0" algn="l" rtl="0">
              <a:lnSpc>
                <a:spcPct val="90000"/>
              </a:lnSpc>
              <a:spcBef>
                <a:spcPts val="1000"/>
              </a:spcBef>
              <a:spcAft>
                <a:spcPts val="0"/>
              </a:spcAft>
              <a:buSzPts val="1800"/>
              <a:buNone/>
            </a:pPr>
            <a:r>
              <a:rPr lang="en-US" sz="3000" b="1"/>
              <a:t>Create a Framework </a:t>
            </a:r>
            <a:r>
              <a:rPr lang="en-US" sz="3000"/>
              <a:t>for Inclusion and develop division-wide and individual school Inclusion Action Plans that:</a:t>
            </a:r>
            <a:endParaRPr sz="3000"/>
          </a:p>
          <a:p>
            <a:pPr marL="457200" lvl="0" indent="-457200" algn="l" rtl="0">
              <a:lnSpc>
                <a:spcPct val="90000"/>
              </a:lnSpc>
              <a:spcBef>
                <a:spcPts val="1000"/>
              </a:spcBef>
              <a:spcAft>
                <a:spcPts val="0"/>
              </a:spcAft>
              <a:buSzPts val="3000"/>
              <a:buChar char="•"/>
            </a:pPr>
            <a:r>
              <a:rPr lang="en-US" sz="3000"/>
              <a:t>Creates a Culture</a:t>
            </a:r>
            <a:r>
              <a:rPr lang="en-US" sz="3000" b="1"/>
              <a:t> </a:t>
            </a:r>
            <a:r>
              <a:rPr lang="en-US" sz="3000"/>
              <a:t>of Inclusion</a:t>
            </a:r>
            <a:endParaRPr sz="3000"/>
          </a:p>
          <a:p>
            <a:pPr marL="457200" lvl="0" indent="-457200" algn="l" rtl="0">
              <a:lnSpc>
                <a:spcPct val="90000"/>
              </a:lnSpc>
              <a:spcBef>
                <a:spcPts val="1000"/>
              </a:spcBef>
              <a:spcAft>
                <a:spcPts val="0"/>
              </a:spcAft>
              <a:buSzPts val="3000"/>
              <a:buChar char="•"/>
            </a:pPr>
            <a:r>
              <a:rPr lang="en-US" sz="3000"/>
              <a:t>Enhances special education/general education collaboration</a:t>
            </a:r>
            <a:endParaRPr sz="3000"/>
          </a:p>
          <a:p>
            <a:pPr marL="457200" lvl="0" indent="-457200" algn="l" rtl="0">
              <a:lnSpc>
                <a:spcPct val="90000"/>
              </a:lnSpc>
              <a:spcBef>
                <a:spcPts val="1000"/>
              </a:spcBef>
              <a:spcAft>
                <a:spcPts val="0"/>
              </a:spcAft>
              <a:buSzPts val="3000"/>
              <a:buChar char="•"/>
            </a:pPr>
            <a:r>
              <a:rPr lang="en-US" sz="3000"/>
              <a:t>Builds capacity for inclusive practices</a:t>
            </a:r>
            <a:endParaRPr sz="4400" i="1"/>
          </a:p>
          <a:p>
            <a:pPr marL="457200" lvl="0" indent="-342900" algn="l" rtl="0">
              <a:lnSpc>
                <a:spcPct val="90000"/>
              </a:lnSpc>
              <a:spcBef>
                <a:spcPts val="1000"/>
              </a:spcBef>
              <a:spcAft>
                <a:spcPts val="0"/>
              </a:spcAft>
              <a:buSzPts val="1800"/>
              <a:buNone/>
            </a:pPr>
            <a:endParaRPr sz="4400" i="1">
              <a:highlight>
                <a:srgbClr val="FFFF00"/>
              </a:highlight>
            </a:endParaRPr>
          </a:p>
        </p:txBody>
      </p:sp>
      <p:sp>
        <p:nvSpPr>
          <p:cNvPr id="252" name="Google Shape;252;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6e3a2f5e20_0_2"/>
          <p:cNvPicPr preferRelativeResize="0"/>
          <p:nvPr/>
        </p:nvPicPr>
        <p:blipFill rotWithShape="1">
          <a:blip r:embed="rId3">
            <a:alphaModFix/>
          </a:blip>
          <a:srcRect t="-1482" b="49813"/>
          <a:stretch/>
        </p:blipFill>
        <p:spPr>
          <a:xfrm>
            <a:off x="0" y="5199402"/>
            <a:ext cx="12192001" cy="1658598"/>
          </a:xfrm>
          <a:prstGeom prst="rect">
            <a:avLst/>
          </a:prstGeom>
          <a:noFill/>
          <a:ln>
            <a:noFill/>
          </a:ln>
        </p:spPr>
      </p:pic>
      <p:sp>
        <p:nvSpPr>
          <p:cNvPr id="258" name="Google Shape;258;g6e3a2f5e20_0_2"/>
          <p:cNvSpPr txBox="1">
            <a:spLocks noGrp="1"/>
          </p:cNvSpPr>
          <p:nvPr>
            <p:ph type="ctrTitle" idx="4294967295"/>
          </p:nvPr>
        </p:nvSpPr>
        <p:spPr>
          <a:xfrm>
            <a:off x="0" y="2663758"/>
            <a:ext cx="12192000" cy="842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860"/>
              <a:buFont typeface="Calibri"/>
              <a:buNone/>
            </a:pPr>
            <a:r>
              <a:rPr lang="en-US" sz="3600" b="0" i="0" u="none" strike="noStrike" cap="none">
                <a:solidFill>
                  <a:schemeClr val="dk1"/>
                </a:solidFill>
                <a:latin typeface="Calibri"/>
                <a:ea typeface="Calibri"/>
                <a:cs typeface="Calibri"/>
                <a:sym typeface="Calibri"/>
              </a:rPr>
              <a:t>Thank you to our friends at PEATC, </a:t>
            </a:r>
            <a:endParaRPr sz="36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860"/>
              <a:buFont typeface="Calibri"/>
              <a:buNone/>
            </a:pPr>
            <a:r>
              <a:rPr lang="en-US" sz="3600" b="0" i="0" u="none" strike="noStrike" cap="none">
                <a:solidFill>
                  <a:schemeClr val="dk1"/>
                </a:solidFill>
                <a:latin typeface="Calibri"/>
                <a:ea typeface="Calibri"/>
                <a:cs typeface="Calibri"/>
                <a:sym typeface="Calibri"/>
              </a:rPr>
              <a:t>the Virginia Parent Educational Advocacy Training Center, </a:t>
            </a:r>
            <a:endParaRPr sz="36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860"/>
              <a:buFont typeface="Calibri"/>
              <a:buNone/>
            </a:pPr>
            <a:r>
              <a:rPr lang="en-US" sz="3600" b="0" i="0" u="none" strike="noStrike" cap="none">
                <a:solidFill>
                  <a:schemeClr val="dk1"/>
                </a:solidFill>
                <a:latin typeface="Calibri"/>
                <a:ea typeface="Calibri"/>
                <a:cs typeface="Calibri"/>
                <a:sym typeface="Calibri"/>
              </a:rPr>
              <a:t>for their collaboration on this project!</a:t>
            </a:r>
            <a:endParaRPr sz="3600" b="1" i="0" u="none" strike="noStrike" cap="none">
              <a:solidFill>
                <a:schemeClr val="dk1"/>
              </a:solidFill>
              <a:latin typeface="Times New Roman"/>
              <a:ea typeface="Times New Roman"/>
              <a:cs typeface="Times New Roman"/>
              <a:sym typeface="Times New Roman"/>
            </a:endParaRPr>
          </a:p>
        </p:txBody>
      </p:sp>
      <p:sp>
        <p:nvSpPr>
          <p:cNvPr id="259" name="Google Shape;259;g6e3a2f5e20_0_2"/>
          <p:cNvSpPr txBox="1">
            <a:spLocks noGrp="1"/>
          </p:cNvSpPr>
          <p:nvPr>
            <p:ph type="subTitle" idx="1"/>
          </p:nvPr>
        </p:nvSpPr>
        <p:spPr>
          <a:xfrm>
            <a:off x="1524000" y="4071605"/>
            <a:ext cx="9144000" cy="15456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400"/>
              <a:buNone/>
            </a:pPr>
            <a:r>
              <a:rPr lang="en-US" sz="2400">
                <a:latin typeface="Times New Roman"/>
                <a:ea typeface="Times New Roman"/>
                <a:cs typeface="Times New Roman"/>
                <a:sym typeface="Times New Roman"/>
              </a:rPr>
              <a:t>8003 Forbes Place, Suite 310</a:t>
            </a:r>
            <a:endParaRPr/>
          </a:p>
          <a:p>
            <a:pPr marL="0" lvl="0" indent="0" algn="ctr" rtl="0">
              <a:lnSpc>
                <a:spcPct val="7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Springfield, VA 22151</a:t>
            </a:r>
            <a:endParaRPr/>
          </a:p>
          <a:p>
            <a:pPr marL="0" lvl="0" indent="0" algn="ctr" rtl="0">
              <a:lnSpc>
                <a:spcPct val="7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703-923-0010 / 800-869-6782</a:t>
            </a:r>
            <a:endParaRPr/>
          </a:p>
          <a:p>
            <a:pPr marL="0" lvl="0" indent="0" algn="ctr" rtl="0">
              <a:lnSpc>
                <a:spcPct val="70000"/>
              </a:lnSpc>
              <a:spcBef>
                <a:spcPts val="1000"/>
              </a:spcBef>
              <a:spcAft>
                <a:spcPts val="0"/>
              </a:spcAft>
              <a:buClr>
                <a:schemeClr val="dk1"/>
              </a:buClr>
              <a:buSzPts val="2400"/>
              <a:buNone/>
            </a:pPr>
            <a:r>
              <a:rPr lang="en-US" sz="2400" u="sng">
                <a:solidFill>
                  <a:schemeClr val="hlink"/>
                </a:solidFill>
                <a:latin typeface="Times New Roman"/>
                <a:ea typeface="Times New Roman"/>
                <a:cs typeface="Times New Roman"/>
                <a:sym typeface="Times New Roman"/>
                <a:hlinkClick r:id="rId4"/>
              </a:rPr>
              <a:t>www.peatc.org</a:t>
            </a:r>
            <a:endParaRPr sz="2400">
              <a:latin typeface="Times New Roman"/>
              <a:ea typeface="Times New Roman"/>
              <a:cs typeface="Times New Roman"/>
              <a:sym typeface="Times New Roman"/>
            </a:endParaRPr>
          </a:p>
          <a:p>
            <a:pPr marL="0" lvl="0" indent="0" algn="ctr" rtl="0">
              <a:lnSpc>
                <a:spcPct val="7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0" lvl="0" indent="0" algn="ctr" rtl="0">
              <a:lnSpc>
                <a:spcPct val="70000"/>
              </a:lnSpc>
              <a:spcBef>
                <a:spcPts val="1000"/>
              </a:spcBef>
              <a:spcAft>
                <a:spcPts val="0"/>
              </a:spcAft>
              <a:buClr>
                <a:schemeClr val="dk1"/>
              </a:buClr>
              <a:buSzPts val="600"/>
              <a:buNone/>
            </a:pPr>
            <a:endParaRPr sz="600"/>
          </a:p>
        </p:txBody>
      </p:sp>
      <p:pic>
        <p:nvPicPr>
          <p:cNvPr id="260" name="Google Shape;260;g6e3a2f5e20_0_2"/>
          <p:cNvPicPr preferRelativeResize="0"/>
          <p:nvPr/>
        </p:nvPicPr>
        <p:blipFill rotWithShape="1">
          <a:blip r:embed="rId5">
            <a:alphaModFix/>
          </a:blip>
          <a:srcRect l="6016" t="4674" r="6015" b="6286"/>
          <a:stretch/>
        </p:blipFill>
        <p:spPr>
          <a:xfrm>
            <a:off x="804020" y="233787"/>
            <a:ext cx="1989221" cy="2013479"/>
          </a:xfrm>
          <a:prstGeom prst="rect">
            <a:avLst/>
          </a:prstGeom>
          <a:noFill/>
          <a:ln>
            <a:noFill/>
          </a:ln>
        </p:spPr>
      </p:pic>
      <p:pic>
        <p:nvPicPr>
          <p:cNvPr id="261" name="Google Shape;261;g6e3a2f5e20_0_2"/>
          <p:cNvPicPr preferRelativeResize="0"/>
          <p:nvPr/>
        </p:nvPicPr>
        <p:blipFill rotWithShape="1">
          <a:blip r:embed="rId6">
            <a:alphaModFix/>
          </a:blip>
          <a:srcRect t="15275"/>
          <a:stretch/>
        </p:blipFill>
        <p:spPr>
          <a:xfrm flipH="1">
            <a:off x="0" y="0"/>
            <a:ext cx="12192000" cy="2313913"/>
          </a:xfrm>
          <a:prstGeom prst="rect">
            <a:avLst/>
          </a:prstGeom>
          <a:noFill/>
          <a:ln>
            <a:noFill/>
          </a:ln>
        </p:spPr>
      </p:pic>
      <p:pic>
        <p:nvPicPr>
          <p:cNvPr id="262" name="Google Shape;262;g6e3a2f5e20_0_2">
            <a:hlinkClick r:id="rId7"/>
          </p:cNvPr>
          <p:cNvPicPr preferRelativeResize="0"/>
          <p:nvPr/>
        </p:nvPicPr>
        <p:blipFill rotWithShape="1">
          <a:blip r:embed="rId8">
            <a:alphaModFix/>
          </a:blip>
          <a:srcRect l="14299" t="14955" r="14413" b="13106"/>
          <a:stretch/>
        </p:blipFill>
        <p:spPr>
          <a:xfrm>
            <a:off x="5387961" y="5604378"/>
            <a:ext cx="420476" cy="424323"/>
          </a:xfrm>
          <a:prstGeom prst="rect">
            <a:avLst/>
          </a:prstGeom>
          <a:noFill/>
          <a:ln>
            <a:noFill/>
          </a:ln>
        </p:spPr>
      </p:pic>
      <p:pic>
        <p:nvPicPr>
          <p:cNvPr id="263" name="Google Shape;263;g6e3a2f5e20_0_2">
            <a:hlinkClick r:id="rId9"/>
          </p:cNvPr>
          <p:cNvPicPr preferRelativeResize="0"/>
          <p:nvPr/>
        </p:nvPicPr>
        <p:blipFill rotWithShape="1">
          <a:blip r:embed="rId10">
            <a:alphaModFix/>
          </a:blip>
          <a:srcRect/>
          <a:stretch/>
        </p:blipFill>
        <p:spPr>
          <a:xfrm>
            <a:off x="5891593" y="5605620"/>
            <a:ext cx="408814" cy="408814"/>
          </a:xfrm>
          <a:prstGeom prst="rect">
            <a:avLst/>
          </a:prstGeom>
          <a:noFill/>
          <a:ln>
            <a:noFill/>
          </a:ln>
        </p:spPr>
      </p:pic>
      <p:pic>
        <p:nvPicPr>
          <p:cNvPr id="264" name="Google Shape;264;g6e3a2f5e20_0_2">
            <a:hlinkClick r:id="rId11"/>
          </p:cNvPr>
          <p:cNvPicPr preferRelativeResize="0"/>
          <p:nvPr/>
        </p:nvPicPr>
        <p:blipFill rotWithShape="1">
          <a:blip r:embed="rId12">
            <a:alphaModFix/>
          </a:blip>
          <a:srcRect l="4874" t="3119" r="5197" b="4577"/>
          <a:stretch/>
        </p:blipFill>
        <p:spPr>
          <a:xfrm>
            <a:off x="6383563" y="5604378"/>
            <a:ext cx="399540" cy="4100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What is Special Education?</a:t>
            </a:r>
            <a:endParaRPr sz="4800"/>
          </a:p>
        </p:txBody>
      </p:sp>
      <p:sp>
        <p:nvSpPr>
          <p:cNvPr id="104" name="Google Shape;104;p22"/>
          <p:cNvSpPr txBox="1">
            <a:spLocks noGrp="1"/>
          </p:cNvSpPr>
          <p:nvPr>
            <p:ph type="body" idx="1"/>
          </p:nvPr>
        </p:nvSpPr>
        <p:spPr>
          <a:xfrm>
            <a:off x="263850" y="1279111"/>
            <a:ext cx="11664300" cy="48267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800"/>
              </a:spcAft>
              <a:buClr>
                <a:schemeClr val="dk1"/>
              </a:buClr>
              <a:buSzPts val="1100"/>
              <a:buFont typeface="Arial"/>
              <a:buNone/>
            </a:pPr>
            <a:r>
              <a:rPr lang="en-US">
                <a:solidFill>
                  <a:srgbClr val="333333"/>
                </a:solidFill>
                <a:highlight>
                  <a:srgbClr val="FFFFFF"/>
                </a:highlight>
              </a:rPr>
              <a:t>Special education</a:t>
            </a:r>
            <a:r>
              <a:rPr lang="en-US">
                <a:highlight>
                  <a:srgbClr val="FFFFFF"/>
                </a:highlight>
              </a:rPr>
              <a:t> is the implementation of </a:t>
            </a:r>
            <a:r>
              <a:rPr lang="en-US" b="1">
                <a:highlight>
                  <a:srgbClr val="FFFFFF"/>
                </a:highlight>
              </a:rPr>
              <a:t>specially designed instruction</a:t>
            </a:r>
            <a:r>
              <a:rPr lang="en-US">
                <a:highlight>
                  <a:srgbClr val="FFFFFF"/>
                </a:highlight>
              </a:rPr>
              <a:t>, at no cost to the parent(s), to meet the unique needs of a child with a disability (§ 22.1-213 of the </a:t>
            </a:r>
            <a:r>
              <a:rPr lang="en-US" i="1">
                <a:highlight>
                  <a:srgbClr val="FFFFFF"/>
                </a:highlight>
              </a:rPr>
              <a:t>Code of Virginia</a:t>
            </a:r>
            <a:r>
              <a:rPr lang="en-US">
                <a:highlight>
                  <a:srgbClr val="FFFFFF"/>
                </a:highlight>
              </a:rPr>
              <a:t>; 34 CFR 300.39). </a:t>
            </a:r>
            <a:r>
              <a:rPr lang="en-US">
                <a:solidFill>
                  <a:srgbClr val="333333"/>
                </a:solidFill>
                <a:highlight>
                  <a:srgbClr val="FFFFFF"/>
                </a:highlight>
              </a:rPr>
              <a:t>Specially designed instruction</a:t>
            </a:r>
            <a:r>
              <a:rPr lang="en-US">
                <a:highlight>
                  <a:srgbClr val="FFFFFF"/>
                </a:highlight>
              </a:rPr>
              <a:t> addresses the unique individual needs of the child that result from the child's disability and </a:t>
            </a:r>
            <a:r>
              <a:rPr lang="en-US" b="1">
                <a:highlight>
                  <a:srgbClr val="FFFFFF"/>
                </a:highlight>
              </a:rPr>
              <a:t>ensures access to the general curriculum and the same educational standards that apply to all children</a:t>
            </a:r>
            <a:r>
              <a:rPr lang="en-US">
                <a:highlight>
                  <a:srgbClr val="FFFFFF"/>
                </a:highlight>
              </a:rPr>
              <a:t> (34 CFR 300.39(b)(3)). </a:t>
            </a:r>
            <a:endParaRPr/>
          </a:p>
        </p:txBody>
      </p:sp>
      <p:sp>
        <p:nvSpPr>
          <p:cNvPr id="105" name="Google Shape;105;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838200" y="267124"/>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800"/>
              <a:t>What is Inclusive Education?</a:t>
            </a:r>
            <a:endParaRPr sz="4800"/>
          </a:p>
        </p:txBody>
      </p:sp>
      <p:grpSp>
        <p:nvGrpSpPr>
          <p:cNvPr id="111" name="Google Shape;111;p23"/>
          <p:cNvGrpSpPr/>
          <p:nvPr/>
        </p:nvGrpSpPr>
        <p:grpSpPr>
          <a:xfrm>
            <a:off x="7420081" y="1464211"/>
            <a:ext cx="4205190" cy="4129049"/>
            <a:chOff x="1057901" y="47807"/>
            <a:chExt cx="3950761" cy="3728934"/>
          </a:xfrm>
        </p:grpSpPr>
        <p:sp>
          <p:nvSpPr>
            <p:cNvPr id="112" name="Google Shape;112;p23"/>
            <p:cNvSpPr/>
            <p:nvPr/>
          </p:nvSpPr>
          <p:spPr>
            <a:xfrm>
              <a:off x="1885932" y="47807"/>
              <a:ext cx="2294700" cy="2294700"/>
            </a:xfrm>
            <a:prstGeom prst="ellipse">
              <a:avLst/>
            </a:prstGeom>
            <a:solidFill>
              <a:srgbClr val="4F81BD">
                <a:alpha val="83529"/>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3" name="Google Shape;113;p23"/>
            <p:cNvSpPr txBox="1"/>
            <p:nvPr/>
          </p:nvSpPr>
          <p:spPr>
            <a:xfrm>
              <a:off x="2191901" y="449393"/>
              <a:ext cx="1682700" cy="103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300" b="1" i="0" u="none" strike="noStrike" cap="none">
                  <a:solidFill>
                    <a:srgbClr val="FFFFFF"/>
                  </a:solidFill>
                  <a:latin typeface="Calibri"/>
                  <a:ea typeface="Calibri"/>
                  <a:cs typeface="Calibri"/>
                  <a:sym typeface="Calibri"/>
                </a:rPr>
                <a:t>Academic Inclusion</a:t>
              </a:r>
              <a:endParaRPr sz="1800" b="0" i="0" u="none" strike="noStrike" cap="none">
                <a:solidFill>
                  <a:srgbClr val="000000"/>
                </a:solidFill>
                <a:latin typeface="Calibri"/>
                <a:ea typeface="Calibri"/>
                <a:cs typeface="Calibri"/>
                <a:sym typeface="Calibri"/>
              </a:endParaRPr>
            </a:p>
          </p:txBody>
        </p:sp>
        <p:sp>
          <p:nvSpPr>
            <p:cNvPr id="114" name="Google Shape;114;p23"/>
            <p:cNvSpPr/>
            <p:nvPr/>
          </p:nvSpPr>
          <p:spPr>
            <a:xfrm>
              <a:off x="2713962" y="1482041"/>
              <a:ext cx="2294700" cy="2294700"/>
            </a:xfrm>
            <a:prstGeom prst="ellipse">
              <a:avLst/>
            </a:prstGeom>
            <a:solidFill>
              <a:srgbClr val="4F81BD">
                <a:alpha val="85490"/>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23"/>
            <p:cNvSpPr txBox="1"/>
            <p:nvPr/>
          </p:nvSpPr>
          <p:spPr>
            <a:xfrm>
              <a:off x="3415781" y="2074857"/>
              <a:ext cx="1377000" cy="1262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300" b="1" i="0" u="none" strike="noStrike" cap="none">
                  <a:solidFill>
                    <a:srgbClr val="FFFFFF"/>
                  </a:solidFill>
                  <a:latin typeface="Calibri"/>
                  <a:ea typeface="Calibri"/>
                  <a:cs typeface="Calibri"/>
                  <a:sym typeface="Calibri"/>
                </a:rPr>
                <a:t>Physical Inclusion/ Access</a:t>
              </a:r>
              <a:endParaRPr sz="1800" b="0" i="0" u="none" strike="noStrike" cap="none">
                <a:solidFill>
                  <a:srgbClr val="000000"/>
                </a:solidFill>
                <a:latin typeface="Calibri"/>
                <a:ea typeface="Calibri"/>
                <a:cs typeface="Calibri"/>
                <a:sym typeface="Calibri"/>
              </a:endParaRPr>
            </a:p>
          </p:txBody>
        </p:sp>
        <p:sp>
          <p:nvSpPr>
            <p:cNvPr id="116" name="Google Shape;116;p23"/>
            <p:cNvSpPr/>
            <p:nvPr/>
          </p:nvSpPr>
          <p:spPr>
            <a:xfrm>
              <a:off x="1057901" y="1482041"/>
              <a:ext cx="2294700" cy="2294700"/>
            </a:xfrm>
            <a:prstGeom prst="ellipse">
              <a:avLst/>
            </a:prstGeom>
            <a:solidFill>
              <a:srgbClr val="4F81BD">
                <a:alpha val="85490"/>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23"/>
            <p:cNvSpPr txBox="1"/>
            <p:nvPr/>
          </p:nvSpPr>
          <p:spPr>
            <a:xfrm>
              <a:off x="1273992" y="2074857"/>
              <a:ext cx="1377000" cy="1262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300" b="1" i="0" u="none" strike="noStrike" cap="none">
                  <a:solidFill>
                    <a:srgbClr val="FFFFFF"/>
                  </a:solidFill>
                  <a:latin typeface="Calibri"/>
                  <a:ea typeface="Calibri"/>
                  <a:cs typeface="Calibri"/>
                  <a:sym typeface="Calibri"/>
                </a:rPr>
                <a:t>Social/</a:t>
              </a: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805"/>
                </a:spcBef>
                <a:spcAft>
                  <a:spcPts val="0"/>
                </a:spcAft>
                <a:buClr>
                  <a:srgbClr val="FFFFFF"/>
                </a:buClr>
                <a:buSzPts val="2300"/>
                <a:buFont typeface="Calibri"/>
                <a:buNone/>
              </a:pPr>
              <a:r>
                <a:rPr lang="en-US" sz="2300" b="1" i="0" u="none" strike="noStrike" cap="none">
                  <a:solidFill>
                    <a:srgbClr val="FFFFFF"/>
                  </a:solidFill>
                  <a:latin typeface="Calibri"/>
                  <a:ea typeface="Calibri"/>
                  <a:cs typeface="Calibri"/>
                  <a:sym typeface="Calibri"/>
                </a:rPr>
                <a:t>Emotional</a:t>
              </a: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805"/>
                </a:spcBef>
                <a:spcAft>
                  <a:spcPts val="0"/>
                </a:spcAft>
                <a:buClr>
                  <a:srgbClr val="FFFFFF"/>
                </a:buClr>
                <a:buSzPts val="2300"/>
                <a:buFont typeface="Calibri"/>
                <a:buNone/>
              </a:pPr>
              <a:r>
                <a:rPr lang="en-US" sz="2300" b="1" i="0" u="none" strike="noStrike" cap="none">
                  <a:solidFill>
                    <a:srgbClr val="FFFFFF"/>
                  </a:solidFill>
                  <a:latin typeface="Calibri"/>
                  <a:ea typeface="Calibri"/>
                  <a:cs typeface="Calibri"/>
                  <a:sym typeface="Calibri"/>
                </a:rPr>
                <a:t>Inclusion </a:t>
              </a:r>
              <a:endParaRPr sz="1800" b="0" i="0" u="none" strike="noStrike" cap="none">
                <a:solidFill>
                  <a:srgbClr val="000000"/>
                </a:solidFill>
                <a:latin typeface="Calibri"/>
                <a:ea typeface="Calibri"/>
                <a:cs typeface="Calibri"/>
                <a:sym typeface="Calibri"/>
              </a:endParaRPr>
            </a:p>
          </p:txBody>
        </p:sp>
      </p:grpSp>
      <p:sp>
        <p:nvSpPr>
          <p:cNvPr id="118" name="Google Shape;11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19" name="Google Shape;119;p23"/>
          <p:cNvSpPr txBox="1">
            <a:spLocks noGrp="1"/>
          </p:cNvSpPr>
          <p:nvPr>
            <p:ph type="body" idx="1"/>
          </p:nvPr>
        </p:nvSpPr>
        <p:spPr>
          <a:xfrm>
            <a:off x="838200" y="1687924"/>
            <a:ext cx="6724988"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Noto Sans Symbols"/>
              <a:buChar char="✔"/>
            </a:pPr>
            <a:r>
              <a:rPr lang="en-US" sz="3600"/>
              <a:t>ALL Students are </a:t>
            </a:r>
            <a:r>
              <a:rPr lang="en-US" sz="3600" b="1"/>
              <a:t>Competent</a:t>
            </a:r>
            <a:r>
              <a:rPr lang="en-US" sz="3600"/>
              <a:t> </a:t>
            </a:r>
            <a:r>
              <a:rPr lang="en-US" sz="3600" b="1"/>
              <a:t>and Capable </a:t>
            </a:r>
            <a:r>
              <a:rPr lang="en-US" sz="3600"/>
              <a:t>of Learning</a:t>
            </a:r>
            <a:endParaRPr/>
          </a:p>
          <a:p>
            <a:pPr marL="457200" lvl="0" indent="-342900" algn="l" rtl="0">
              <a:lnSpc>
                <a:spcPct val="90000"/>
              </a:lnSpc>
              <a:spcBef>
                <a:spcPts val="1000"/>
              </a:spcBef>
              <a:spcAft>
                <a:spcPts val="0"/>
              </a:spcAft>
              <a:buSzPts val="1800"/>
              <a:buFont typeface="Noto Sans Symbols"/>
              <a:buChar char="✔"/>
            </a:pPr>
            <a:r>
              <a:rPr lang="en-US" sz="3600" b="1"/>
              <a:t>FULL Participation </a:t>
            </a:r>
            <a:r>
              <a:rPr lang="en-US" sz="3600"/>
              <a:t>in General Education Setting</a:t>
            </a:r>
            <a:endParaRPr/>
          </a:p>
          <a:p>
            <a:pPr marL="457200" lvl="0" indent="-342900" algn="l" rtl="0">
              <a:lnSpc>
                <a:spcPct val="90000"/>
              </a:lnSpc>
              <a:spcBef>
                <a:spcPts val="1000"/>
              </a:spcBef>
              <a:spcAft>
                <a:spcPts val="0"/>
              </a:spcAft>
              <a:buSzPts val="1800"/>
              <a:buFont typeface="Noto Sans Symbols"/>
              <a:buChar char="✔"/>
            </a:pPr>
            <a:r>
              <a:rPr lang="en-US" sz="3600"/>
              <a:t>REQUIRES </a:t>
            </a:r>
            <a:r>
              <a:rPr lang="en-US" sz="3600" b="1"/>
              <a:t>Access, Belonging</a:t>
            </a:r>
            <a:r>
              <a:rPr lang="en-US" sz="4400"/>
              <a:t>,</a:t>
            </a:r>
            <a:r>
              <a:rPr lang="en-US" sz="3600" b="1"/>
              <a:t> </a:t>
            </a:r>
            <a:r>
              <a:rPr lang="en-US" sz="3600"/>
              <a:t>and High Quality </a:t>
            </a:r>
            <a:r>
              <a:rPr lang="en-US" sz="3600" b="1"/>
              <a:t>Teaching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800" i="1"/>
              <a:t>Least Restrictive Environment (LRE)</a:t>
            </a:r>
            <a:endParaRPr/>
          </a:p>
        </p:txBody>
      </p:sp>
      <p:sp>
        <p:nvSpPr>
          <p:cNvPr id="125" name="Google Shape;125;p24"/>
          <p:cNvSpPr txBox="1">
            <a:spLocks noGrp="1"/>
          </p:cNvSpPr>
          <p:nvPr>
            <p:ph type="body" idx="1"/>
          </p:nvPr>
        </p:nvSpPr>
        <p:spPr>
          <a:xfrm>
            <a:off x="327550" y="1490100"/>
            <a:ext cx="5337300" cy="52314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SzPts val="1800"/>
              <a:buNone/>
            </a:pPr>
            <a:r>
              <a:rPr lang="en-US" sz="3000" i="1"/>
              <a:t>8VAC20-81-130. “…To the </a:t>
            </a:r>
            <a:r>
              <a:rPr lang="en-US" sz="3000" b="1" i="1"/>
              <a:t>maximum extent appropriate</a:t>
            </a:r>
            <a:r>
              <a:rPr lang="en-US" sz="3000" i="1"/>
              <a:t>, </a:t>
            </a:r>
            <a:r>
              <a:rPr lang="en-US" sz="3000" b="1" i="1"/>
              <a:t>children with disabilities</a:t>
            </a:r>
            <a:r>
              <a:rPr lang="en-US" sz="3000" i="1"/>
              <a:t>, aged two to 21, inclusive, …</a:t>
            </a:r>
            <a:r>
              <a:rPr lang="en-US" sz="3000" b="1" i="1"/>
              <a:t>are educated with children without disabilities</a:t>
            </a:r>
            <a:r>
              <a:rPr lang="en-US" sz="3000" i="1"/>
              <a:t>; and …</a:t>
            </a:r>
            <a:r>
              <a:rPr lang="en-US" sz="3000" b="1" i="1"/>
              <a:t>removal</a:t>
            </a:r>
            <a:r>
              <a:rPr lang="en-US" sz="3000" i="1"/>
              <a:t> of children with disabilities from the regular educational environment </a:t>
            </a:r>
            <a:r>
              <a:rPr lang="en-US" sz="3000" b="1" i="1"/>
              <a:t>occurs only if </a:t>
            </a:r>
            <a:r>
              <a:rPr lang="en-US" sz="3000" i="1" u="sng"/>
              <a:t>the nature or severity of the disability is such that education in regular classes with the use of supplementary aids and services </a:t>
            </a:r>
            <a:r>
              <a:rPr lang="en-US" sz="3000" b="1" i="1"/>
              <a:t>cannot be achieved satisfactorily</a:t>
            </a:r>
            <a:r>
              <a:rPr lang="en-US" sz="3000" i="1"/>
              <a:t>.” </a:t>
            </a:r>
            <a:endParaRPr sz="3000"/>
          </a:p>
        </p:txBody>
      </p:sp>
      <p:sp>
        <p:nvSpPr>
          <p:cNvPr id="126" name="Google Shape;1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27" name="Google Shape;127;p24"/>
          <p:cNvPicPr preferRelativeResize="0"/>
          <p:nvPr/>
        </p:nvPicPr>
        <p:blipFill rotWithShape="1">
          <a:blip r:embed="rId3">
            <a:alphaModFix/>
          </a:blip>
          <a:srcRect/>
          <a:stretch/>
        </p:blipFill>
        <p:spPr>
          <a:xfrm>
            <a:off x="5817248" y="1690825"/>
            <a:ext cx="5536552" cy="41524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215800" y="365125"/>
            <a:ext cx="11976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a:t>Best Practice Recommendations -  Inclusive Education for ALL Students with Disabilities</a:t>
            </a:r>
            <a:endParaRPr/>
          </a:p>
        </p:txBody>
      </p:sp>
      <p:sp>
        <p:nvSpPr>
          <p:cNvPr id="133" name="Google Shape;133;p25"/>
          <p:cNvSpPr txBox="1">
            <a:spLocks noGrp="1"/>
          </p:cNvSpPr>
          <p:nvPr>
            <p:ph type="body" idx="1"/>
          </p:nvPr>
        </p:nvSpPr>
        <p:spPr>
          <a:xfrm>
            <a:off x="382325" y="1825625"/>
            <a:ext cx="10971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t>90% of students with IEPs should have the general education classroom as their primary placement.</a:t>
            </a:r>
            <a:endParaRPr sz="3000"/>
          </a:p>
          <a:p>
            <a:pPr marL="0" lvl="0" indent="0" algn="l" rtl="0">
              <a:lnSpc>
                <a:spcPct val="100000"/>
              </a:lnSpc>
              <a:spcBef>
                <a:spcPts val="0"/>
              </a:spcBef>
              <a:spcAft>
                <a:spcPts val="0"/>
              </a:spcAft>
              <a:buClr>
                <a:schemeClr val="dk1"/>
              </a:buClr>
              <a:buSzPts val="1100"/>
              <a:buFont typeface="Arial"/>
              <a:buNone/>
            </a:pPr>
            <a:endParaRPr sz="3000"/>
          </a:p>
          <a:p>
            <a:pPr marL="0" lvl="0" indent="0" algn="l" rtl="0">
              <a:lnSpc>
                <a:spcPct val="100000"/>
              </a:lnSpc>
              <a:spcBef>
                <a:spcPts val="0"/>
              </a:spcBef>
              <a:spcAft>
                <a:spcPts val="0"/>
              </a:spcAft>
              <a:buClr>
                <a:schemeClr val="dk1"/>
              </a:buClr>
              <a:buSzPts val="1100"/>
              <a:buFont typeface="Arial"/>
              <a:buNone/>
            </a:pPr>
            <a:r>
              <a:rPr lang="en-US" sz="3000"/>
              <a:t>80% of students with IEPs should be </a:t>
            </a:r>
            <a:endParaRPr sz="3000"/>
          </a:p>
          <a:p>
            <a:pPr marL="0" lvl="0" indent="0" algn="l" rtl="0">
              <a:lnSpc>
                <a:spcPct val="100000"/>
              </a:lnSpc>
              <a:spcBef>
                <a:spcPts val="0"/>
              </a:spcBef>
              <a:spcAft>
                <a:spcPts val="0"/>
              </a:spcAft>
              <a:buClr>
                <a:schemeClr val="dk1"/>
              </a:buClr>
              <a:buSzPts val="1100"/>
              <a:buFont typeface="Arial"/>
              <a:buNone/>
            </a:pPr>
            <a:r>
              <a:rPr lang="en-US" sz="3000"/>
              <a:t>receiving instruction in core academic </a:t>
            </a:r>
            <a:endParaRPr sz="3000"/>
          </a:p>
          <a:p>
            <a:pPr marL="0" lvl="0" indent="0" algn="l" rtl="0">
              <a:lnSpc>
                <a:spcPct val="100000"/>
              </a:lnSpc>
              <a:spcBef>
                <a:spcPts val="0"/>
              </a:spcBef>
              <a:spcAft>
                <a:spcPts val="0"/>
              </a:spcAft>
              <a:buClr>
                <a:schemeClr val="dk1"/>
              </a:buClr>
              <a:buSzPts val="1100"/>
              <a:buFont typeface="Arial"/>
              <a:buNone/>
            </a:pPr>
            <a:r>
              <a:rPr lang="en-US" sz="3000"/>
              <a:t>content in the general education</a:t>
            </a:r>
            <a:endParaRPr sz="3000"/>
          </a:p>
          <a:p>
            <a:pPr marL="0" lvl="0" indent="0" algn="l" rtl="0">
              <a:lnSpc>
                <a:spcPct val="100000"/>
              </a:lnSpc>
              <a:spcBef>
                <a:spcPts val="0"/>
              </a:spcBef>
              <a:spcAft>
                <a:spcPts val="0"/>
              </a:spcAft>
              <a:buClr>
                <a:schemeClr val="dk1"/>
              </a:buClr>
              <a:buSzPts val="1100"/>
              <a:buFont typeface="Arial"/>
              <a:buNone/>
            </a:pPr>
            <a:r>
              <a:rPr lang="en-US" sz="3000"/>
              <a:t>classroom with special education support</a:t>
            </a:r>
            <a:endParaRPr sz="3000"/>
          </a:p>
          <a:p>
            <a:pPr marL="0" lvl="0" indent="0" algn="l" rtl="0">
              <a:lnSpc>
                <a:spcPct val="100000"/>
              </a:lnSpc>
              <a:spcBef>
                <a:spcPts val="0"/>
              </a:spcBef>
              <a:spcAft>
                <a:spcPts val="0"/>
              </a:spcAft>
              <a:buClr>
                <a:schemeClr val="dk1"/>
              </a:buClr>
              <a:buSzPts val="1100"/>
              <a:buFont typeface="Arial"/>
              <a:buNone/>
            </a:pPr>
            <a:r>
              <a:rPr lang="en-US" sz="3000"/>
              <a:t>through co-planning and co-teaching</a:t>
            </a:r>
            <a:endParaRPr sz="3000"/>
          </a:p>
          <a:p>
            <a:pPr marL="0" lvl="0" indent="0" algn="l" rtl="0">
              <a:lnSpc>
                <a:spcPct val="100000"/>
              </a:lnSpc>
              <a:spcBef>
                <a:spcPts val="0"/>
              </a:spcBef>
              <a:spcAft>
                <a:spcPts val="0"/>
              </a:spcAft>
              <a:buSzPts val="1100"/>
              <a:buNone/>
            </a:pPr>
            <a:r>
              <a:rPr lang="en-US" sz="3000"/>
              <a:t>(Villa &amp; Thousand, 2016).</a:t>
            </a:r>
            <a:endParaRPr sz="3000"/>
          </a:p>
          <a:p>
            <a:pPr marL="0" lvl="0" indent="0" algn="l" rtl="0">
              <a:lnSpc>
                <a:spcPct val="90000"/>
              </a:lnSpc>
              <a:spcBef>
                <a:spcPts val="1000"/>
              </a:spcBef>
              <a:spcAft>
                <a:spcPts val="0"/>
              </a:spcAft>
              <a:buSzPts val="1800"/>
              <a:buNone/>
            </a:pPr>
            <a:endParaRPr sz="3000"/>
          </a:p>
          <a:p>
            <a:pPr marL="0" lvl="0" indent="0" algn="l" rtl="0">
              <a:lnSpc>
                <a:spcPct val="100000"/>
              </a:lnSpc>
              <a:spcBef>
                <a:spcPts val="0"/>
              </a:spcBef>
              <a:spcAft>
                <a:spcPts val="0"/>
              </a:spcAft>
              <a:buClr>
                <a:schemeClr val="dk1"/>
              </a:buClr>
              <a:buSzPts val="1100"/>
              <a:buFont typeface="Arial"/>
              <a:buNone/>
            </a:pPr>
            <a:endParaRPr sz="3000"/>
          </a:p>
        </p:txBody>
      </p:sp>
      <p:sp>
        <p:nvSpPr>
          <p:cNvPr id="134" name="Google Shape;134;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135" name="Google Shape;135;p25" descr="Image result for inclusion quotes education"/>
          <p:cNvPicPr preferRelativeResize="0"/>
          <p:nvPr/>
        </p:nvPicPr>
        <p:blipFill rotWithShape="1">
          <a:blip r:embed="rId3">
            <a:alphaModFix/>
          </a:blip>
          <a:srcRect/>
          <a:stretch/>
        </p:blipFill>
        <p:spPr>
          <a:xfrm>
            <a:off x="6954549" y="2683951"/>
            <a:ext cx="4399251" cy="3492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ctrTitle"/>
          </p:nvPr>
        </p:nvSpPr>
        <p:spPr>
          <a:xfrm>
            <a:off x="1344706" y="1311442"/>
            <a:ext cx="3496235" cy="12149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Myth #1 </a:t>
            </a:r>
            <a:endParaRPr/>
          </a:p>
        </p:txBody>
      </p:sp>
      <p:sp>
        <p:nvSpPr>
          <p:cNvPr id="141" name="Google Shape;141;p4"/>
          <p:cNvSpPr txBox="1">
            <a:spLocks noGrp="1"/>
          </p:cNvSpPr>
          <p:nvPr>
            <p:ph type="subTitle" idx="1"/>
          </p:nvPr>
        </p:nvSpPr>
        <p:spPr>
          <a:xfrm>
            <a:off x="519953" y="2526440"/>
            <a:ext cx="5737412" cy="1655762"/>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6000"/>
              <a:buNone/>
            </a:pPr>
            <a:r>
              <a:rPr lang="en-US" sz="6000"/>
              <a:t>Special Education is a Place</a:t>
            </a:r>
            <a:endParaRPr/>
          </a:p>
        </p:txBody>
      </p:sp>
      <p:pic>
        <p:nvPicPr>
          <p:cNvPr id="142" name="Google Shape;142;p4"/>
          <p:cNvPicPr preferRelativeResize="0"/>
          <p:nvPr/>
        </p:nvPicPr>
        <p:blipFill rotWithShape="1">
          <a:blip r:embed="rId3">
            <a:alphaModFix/>
          </a:blip>
          <a:srcRect/>
          <a:stretch/>
        </p:blipFill>
        <p:spPr>
          <a:xfrm>
            <a:off x="6530654" y="316570"/>
            <a:ext cx="4341452" cy="6075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US" sz="4800"/>
              <a:t>Special Education is a Service not a Place</a:t>
            </a:r>
            <a:endParaRPr/>
          </a:p>
        </p:txBody>
      </p:sp>
      <p:sp>
        <p:nvSpPr>
          <p:cNvPr id="148" name="Google Shape;148;p26"/>
          <p:cNvSpPr txBox="1">
            <a:spLocks noGrp="1"/>
          </p:cNvSpPr>
          <p:nvPr>
            <p:ph type="body" idx="1"/>
          </p:nvPr>
        </p:nvSpPr>
        <p:spPr>
          <a:xfrm>
            <a:off x="838200" y="1825625"/>
            <a:ext cx="9677400" cy="1958975"/>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1100"/>
              <a:buFont typeface="Noto Sans Symbols"/>
              <a:buChar char="✔"/>
            </a:pPr>
            <a:r>
              <a:rPr lang="en-US" sz="3000"/>
              <a:t>Disability does NOT dictate placement (8VAC20-81-100, FAPE)</a:t>
            </a:r>
            <a:endParaRPr/>
          </a:p>
          <a:p>
            <a:pPr marL="457200" lvl="0" indent="-457200" algn="l" rtl="0">
              <a:lnSpc>
                <a:spcPct val="90000"/>
              </a:lnSpc>
              <a:spcBef>
                <a:spcPts val="0"/>
              </a:spcBef>
              <a:spcAft>
                <a:spcPts val="0"/>
              </a:spcAft>
              <a:buSzPts val="1100"/>
              <a:buFont typeface="Noto Sans Symbols"/>
              <a:buChar char="✔"/>
            </a:pPr>
            <a:r>
              <a:rPr lang="en-US" sz="3000"/>
              <a:t>Delivery of supports and services in the general education classroom</a:t>
            </a:r>
            <a:endParaRPr/>
          </a:p>
          <a:p>
            <a:pPr marL="457200" lvl="1" indent="0" algn="l" rtl="0">
              <a:lnSpc>
                <a:spcPct val="90000"/>
              </a:lnSpc>
              <a:spcBef>
                <a:spcPts val="0"/>
              </a:spcBef>
              <a:spcAft>
                <a:spcPts val="0"/>
              </a:spcAft>
              <a:buSzPts val="1100"/>
              <a:buNone/>
            </a:pPr>
            <a:endParaRPr sz="2600"/>
          </a:p>
          <a:p>
            <a:pPr marL="457200" lvl="0" indent="-387350" algn="l" rtl="0">
              <a:lnSpc>
                <a:spcPct val="90000"/>
              </a:lnSpc>
              <a:spcBef>
                <a:spcPts val="0"/>
              </a:spcBef>
              <a:spcAft>
                <a:spcPts val="0"/>
              </a:spcAft>
              <a:buSzPts val="1100"/>
              <a:buFont typeface="Noto Sans Symbols"/>
              <a:buNone/>
            </a:pPr>
            <a:endParaRPr sz="3000"/>
          </a:p>
        </p:txBody>
      </p:sp>
      <p:sp>
        <p:nvSpPr>
          <p:cNvPr id="149" name="Google Shape;149;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150" name="Google Shape;150;p26"/>
          <p:cNvSpPr txBox="1"/>
          <p:nvPr/>
        </p:nvSpPr>
        <p:spPr>
          <a:xfrm>
            <a:off x="838200" y="3581399"/>
            <a:ext cx="6756400" cy="2595425"/>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1100"/>
              <a:buFont typeface="Noto Sans Symbols"/>
              <a:buChar char="✔"/>
            </a:pPr>
            <a:r>
              <a:rPr lang="en-US" sz="3000" b="0" i="0" u="none" strike="noStrike" cap="none">
                <a:solidFill>
                  <a:schemeClr val="dk1"/>
                </a:solidFill>
                <a:latin typeface="Calibri"/>
                <a:ea typeface="Calibri"/>
                <a:cs typeface="Calibri"/>
                <a:sym typeface="Calibri"/>
              </a:rPr>
              <a:t>Learning environments are designed to be accessible and challenging</a:t>
            </a:r>
            <a:endParaRPr sz="1400" b="0" i="0" u="none" strike="noStrike" cap="none">
              <a:solidFill>
                <a:srgbClr val="000000"/>
              </a:solidFill>
              <a:latin typeface="Arial"/>
              <a:ea typeface="Arial"/>
              <a:cs typeface="Arial"/>
              <a:sym typeface="Arial"/>
            </a:endParaRPr>
          </a:p>
          <a:p>
            <a:pPr marL="914400" marR="0" lvl="1" indent="-457200" algn="l" rtl="0">
              <a:lnSpc>
                <a:spcPct val="90000"/>
              </a:lnSpc>
              <a:spcBef>
                <a:spcPts val="0"/>
              </a:spcBef>
              <a:spcAft>
                <a:spcPts val="0"/>
              </a:spcAft>
              <a:buClr>
                <a:schemeClr val="dk1"/>
              </a:buClr>
              <a:buSzPts val="1100"/>
              <a:buFont typeface="Arial"/>
              <a:buChar char="•"/>
            </a:pPr>
            <a:r>
              <a:rPr lang="en-US" sz="2800" b="0" i="0" u="none" strike="noStrike" cap="none">
                <a:solidFill>
                  <a:schemeClr val="dk1"/>
                </a:solidFill>
                <a:latin typeface="Calibri"/>
                <a:ea typeface="Calibri"/>
                <a:cs typeface="Calibri"/>
                <a:sym typeface="Calibri"/>
              </a:rPr>
              <a:t>Universal Design for Learning</a:t>
            </a:r>
            <a:endParaRPr sz="1400" b="0" i="0" u="none" strike="noStrike" cap="none">
              <a:solidFill>
                <a:srgbClr val="000000"/>
              </a:solidFill>
              <a:latin typeface="Arial"/>
              <a:ea typeface="Arial"/>
              <a:cs typeface="Arial"/>
              <a:sym typeface="Arial"/>
            </a:endParaRPr>
          </a:p>
          <a:p>
            <a:pPr marL="914400" marR="0" lvl="1" indent="-457200" algn="l" rtl="0">
              <a:lnSpc>
                <a:spcPct val="90000"/>
              </a:lnSpc>
              <a:spcBef>
                <a:spcPts val="0"/>
              </a:spcBef>
              <a:spcAft>
                <a:spcPts val="0"/>
              </a:spcAft>
              <a:buClr>
                <a:schemeClr val="dk1"/>
              </a:buClr>
              <a:buSzPts val="1100"/>
              <a:buFont typeface="Arial"/>
              <a:buChar char="•"/>
            </a:pPr>
            <a:r>
              <a:rPr lang="en-US" sz="2800" b="0" i="0" u="none" strike="noStrike" cap="none">
                <a:solidFill>
                  <a:schemeClr val="dk1"/>
                </a:solidFill>
                <a:latin typeface="Calibri"/>
                <a:ea typeface="Calibri"/>
                <a:cs typeface="Calibri"/>
                <a:sym typeface="Calibri"/>
              </a:rPr>
              <a:t>Differentiated Instruction</a:t>
            </a:r>
            <a:endParaRPr sz="1400" b="0" i="0" u="none" strike="noStrike" cap="none">
              <a:solidFill>
                <a:srgbClr val="000000"/>
              </a:solidFill>
              <a:latin typeface="Arial"/>
              <a:ea typeface="Arial"/>
              <a:cs typeface="Arial"/>
              <a:sym typeface="Arial"/>
            </a:endParaRPr>
          </a:p>
          <a:p>
            <a:pPr marL="914400" marR="0" lvl="1" indent="-457200" algn="l" rtl="0">
              <a:lnSpc>
                <a:spcPct val="90000"/>
              </a:lnSpc>
              <a:spcBef>
                <a:spcPts val="0"/>
              </a:spcBef>
              <a:spcAft>
                <a:spcPts val="0"/>
              </a:spcAft>
              <a:buClr>
                <a:schemeClr val="dk1"/>
              </a:buClr>
              <a:buSzPts val="1100"/>
              <a:buFont typeface="Arial"/>
              <a:buChar char="•"/>
            </a:pPr>
            <a:r>
              <a:rPr lang="en-US" sz="2800" b="0" i="0" u="none" strike="noStrike" cap="none">
                <a:solidFill>
                  <a:schemeClr val="dk1"/>
                </a:solidFill>
                <a:latin typeface="Calibri"/>
                <a:ea typeface="Calibri"/>
                <a:cs typeface="Calibri"/>
                <a:sym typeface="Calibri"/>
              </a:rPr>
              <a:t>Co-Teaching Models</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0"/>
              </a:spcBef>
              <a:spcAft>
                <a:spcPts val="0"/>
              </a:spcAft>
              <a:buClr>
                <a:schemeClr val="dk1"/>
              </a:buClr>
              <a:buSzPts val="1100"/>
              <a:buFont typeface="Arial"/>
              <a:buNone/>
            </a:pPr>
            <a:endParaRPr sz="2600" b="0" i="0" u="none" strike="noStrike" cap="none">
              <a:solidFill>
                <a:schemeClr val="dk1"/>
              </a:solidFill>
              <a:latin typeface="Calibri"/>
              <a:ea typeface="Calibri"/>
              <a:cs typeface="Calibri"/>
              <a:sym typeface="Calibri"/>
            </a:endParaRPr>
          </a:p>
          <a:p>
            <a:pPr marL="457200" marR="0" lvl="0" indent="-387350" algn="l" rtl="0">
              <a:lnSpc>
                <a:spcPct val="90000"/>
              </a:lnSpc>
              <a:spcBef>
                <a:spcPts val="0"/>
              </a:spcBef>
              <a:spcAft>
                <a:spcPts val="0"/>
              </a:spcAft>
              <a:buClr>
                <a:schemeClr val="dk1"/>
              </a:buClr>
              <a:buSzPts val="1100"/>
              <a:buFont typeface="Noto Sans Symbols"/>
              <a:buNone/>
            </a:pPr>
            <a:endParaRPr sz="3000" b="0" i="0" u="none" strike="noStrike" cap="none">
              <a:solidFill>
                <a:schemeClr val="dk1"/>
              </a:solidFill>
              <a:latin typeface="Calibri"/>
              <a:ea typeface="Calibri"/>
              <a:cs typeface="Calibri"/>
              <a:sym typeface="Calibri"/>
            </a:endParaRPr>
          </a:p>
        </p:txBody>
      </p:sp>
      <p:pic>
        <p:nvPicPr>
          <p:cNvPr id="151" name="Google Shape;151;p26"/>
          <p:cNvPicPr preferRelativeResize="0"/>
          <p:nvPr/>
        </p:nvPicPr>
        <p:blipFill rotWithShape="1">
          <a:blip r:embed="rId3">
            <a:alphaModFix/>
          </a:blip>
          <a:srcRect/>
          <a:stretch/>
        </p:blipFill>
        <p:spPr>
          <a:xfrm>
            <a:off x="7493000" y="3175001"/>
            <a:ext cx="3759200" cy="30018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body" idx="1"/>
          </p:nvPr>
        </p:nvSpPr>
        <p:spPr>
          <a:xfrm>
            <a:off x="657225" y="1609459"/>
            <a:ext cx="10696575" cy="37591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Calibri"/>
              <a:buNone/>
            </a:pPr>
            <a:r>
              <a:rPr lang="en-US" sz="6600">
                <a:solidFill>
                  <a:schemeClr val="dk1"/>
                </a:solidFill>
              </a:rPr>
              <a:t>Myth #2 </a:t>
            </a:r>
            <a:endParaRPr sz="6600">
              <a:solidFill>
                <a:schemeClr val="dk1"/>
              </a:solidFill>
            </a:endParaRPr>
          </a:p>
          <a:p>
            <a:pPr marL="0" lvl="0" indent="0" algn="ctr" rtl="0">
              <a:lnSpc>
                <a:spcPct val="90000"/>
              </a:lnSpc>
              <a:spcBef>
                <a:spcPts val="0"/>
              </a:spcBef>
              <a:spcAft>
                <a:spcPts val="0"/>
              </a:spcAft>
              <a:buClr>
                <a:schemeClr val="dk1"/>
              </a:buClr>
              <a:buSzPts val="6000"/>
              <a:buFont typeface="Calibri"/>
              <a:buNone/>
            </a:pPr>
            <a:r>
              <a:rPr lang="en-US" sz="6600">
                <a:solidFill>
                  <a:schemeClr val="dk1"/>
                </a:solidFill>
              </a:rPr>
              <a:t>Inclusion is only for students with milder disabilities</a:t>
            </a:r>
            <a:endParaRPr sz="6600">
              <a:solidFill>
                <a:schemeClr val="dk1"/>
              </a:solidFill>
            </a:endParaRPr>
          </a:p>
          <a:p>
            <a:pPr marL="0" lvl="0" indent="0" algn="ctr" rtl="0">
              <a:lnSpc>
                <a:spcPct val="90000"/>
              </a:lnSpc>
              <a:spcBef>
                <a:spcPts val="0"/>
              </a:spcBef>
              <a:spcAft>
                <a:spcPts val="0"/>
              </a:spcAft>
              <a:buClr>
                <a:srgbClr val="888888"/>
              </a:buClr>
              <a:buSzPts val="2400"/>
              <a:buNone/>
            </a:pPr>
            <a:endParaRPr sz="6600"/>
          </a:p>
        </p:txBody>
      </p:sp>
      <p:sp>
        <p:nvSpPr>
          <p:cNvPr id="157" name="Google Shape;15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3823</Words>
  <Application>Microsoft Office PowerPoint</Application>
  <PresentationFormat>Widescreen</PresentationFormat>
  <Paragraphs>285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Sans Symbols</vt:lpstr>
      <vt:lpstr>Times New Roman</vt:lpstr>
      <vt:lpstr>Office Theme</vt:lpstr>
      <vt:lpstr>The Importance of Inclusion for our Schools and  our Children and our Youth</vt:lpstr>
      <vt:lpstr>The 3 Big Questions for Today</vt:lpstr>
      <vt:lpstr>What is Special Education?</vt:lpstr>
      <vt:lpstr>What is Inclusive Education?</vt:lpstr>
      <vt:lpstr>Least Restrictive Environment (LRE)</vt:lpstr>
      <vt:lpstr>Best Practice Recommendations -  Inclusive Education for ALL Students with Disabilities</vt:lpstr>
      <vt:lpstr>Myth #1 </vt:lpstr>
      <vt:lpstr>Special Education is a Service not a Place</vt:lpstr>
      <vt:lpstr>PowerPoint Presentation</vt:lpstr>
      <vt:lpstr>PowerPoint Presentation</vt:lpstr>
      <vt:lpstr>Classrooms Need to Change</vt:lpstr>
      <vt:lpstr>Myth #3  Inclusion hinders the  academic progress of  students without disabilities</vt:lpstr>
      <vt:lpstr>Positive Academic Outcomes</vt:lpstr>
      <vt:lpstr>Myth #4  Students with significant disabilities will not be accepted by students without disabilities and will be bullied</vt:lpstr>
      <vt:lpstr>Inclusive School Culture</vt:lpstr>
      <vt:lpstr>Myth #5  Inclusive education is  more expensive than segregated settings for special education</vt:lpstr>
      <vt:lpstr>Cost</vt:lpstr>
      <vt:lpstr>Why Inclusion?</vt:lpstr>
      <vt:lpstr>Why Now?  The majority of students with disabilities are not achieving even basic competency in core academics</vt:lpstr>
      <vt:lpstr>Why Now?</vt:lpstr>
      <vt:lpstr>Disruption of Special Education Services and the Social Isolation Caused by the Pandemic Makes Inclusion an “Economic and Moral imperative.”</vt:lpstr>
      <vt:lpstr>Moving Forward</vt:lpstr>
      <vt:lpstr>Thank you to our friends at PEATC,  the Virginia Parent Educational Advocacy Training Center,  for their collaboration on this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Inclusion for our Schools and  our Children and our Youth</dc:title>
  <dc:creator>Altieri, Liz</dc:creator>
  <cp:lastModifiedBy>Douglas, Karen</cp:lastModifiedBy>
  <cp:revision>1</cp:revision>
  <dcterms:created xsi:type="dcterms:W3CDTF">2019-07-15T16:32:42Z</dcterms:created>
  <dcterms:modified xsi:type="dcterms:W3CDTF">2021-08-01T13:32:29Z</dcterms:modified>
</cp:coreProperties>
</file>