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1" r:id="rId5"/>
    <p:sldId id="275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00" autoAdjust="0"/>
  </p:normalViewPr>
  <p:slideViewPr>
    <p:cSldViewPr snapToObjects="1">
      <p:cViewPr varScale="1">
        <p:scale>
          <a:sx n="94" d="100"/>
          <a:sy n="9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DC313-5C86-CF4F-9590-0CC779F69360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42544-3E0A-0A4D-82E4-ED64309A7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68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D6D9C-1748-2440-B975-17A10B39AC28}" type="datetimeFigureOut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63C4-34B4-7645-854F-9FF6DA55F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00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00B0-E68A-4844-8910-DC4503F7B0C0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3051-0DF3-A04E-951A-D1FDA11EFC1B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457200" y="6248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Floating point</a:t>
            </a:r>
            <a:r>
              <a:rPr lang="en-US" baseline="0" dirty="0" smtClean="0">
                <a:latin typeface="Gill Sans"/>
                <a:cs typeface="Gill Sans"/>
              </a:rPr>
              <a:t> numbers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07B7-EE5F-0C48-9DB7-E7A084F5E39C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C416-3710-124D-A057-FE8A263F0F3B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4388-652F-1F45-9440-461F8CA3BADD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F20E-946A-2C42-8F54-07E5A75D1805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4450-BD85-124E-99D3-7F827579786D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C1A1-B508-B945-9E65-4FED072FA2D6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E1C7-E940-074B-ADC2-AD2059CFC0DD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FA09-0D41-3947-A449-F3992A8D7C10}" type="datetime1">
              <a:rPr lang="en-US" smtClean="0"/>
              <a:pPr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5D29-680C-B742-9406-AFF1E92C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352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  <a:endParaRPr lang="en-US" dirty="0"/>
          </a:p>
          <a:p>
            <a:r>
              <a:rPr lang="en-US" dirty="0" smtClean="0"/>
              <a:t>Floating point format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819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754 standard also considers the following numbers:</a:t>
            </a:r>
          </a:p>
          <a:p>
            <a:pPr lvl="1"/>
            <a:r>
              <a:rPr lang="en-US" dirty="0" smtClean="0"/>
              <a:t>Negative numbers.</a:t>
            </a:r>
          </a:p>
          <a:p>
            <a:pPr lvl="1"/>
            <a:r>
              <a:rPr lang="en-US" dirty="0" smtClean="0"/>
              <a:t>Numbers with a negative exponent. </a:t>
            </a:r>
          </a:p>
          <a:p>
            <a:r>
              <a:rPr lang="en-US" dirty="0" smtClean="0"/>
              <a:t>It also optimizes representation by normalizing the numbers and using the concept of hidden “1”</a:t>
            </a:r>
          </a:p>
        </p:txBody>
      </p:sp>
    </p:spTree>
    <p:extLst>
      <p:ext uri="{BB962C8B-B14F-4D97-AF65-F5344CB8AC3E}">
        <p14:creationId xmlns:p14="http://schemas.microsoft.com/office/powerpoint/2010/main" val="212427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“1”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normalized representation of the following:</a:t>
            </a:r>
          </a:p>
          <a:p>
            <a:pPr marL="0" indent="0">
              <a:buNone/>
            </a:pPr>
            <a:r>
              <a:rPr lang="en-US" dirty="0" smtClean="0"/>
              <a:t>0.00111</a:t>
            </a:r>
          </a:p>
          <a:p>
            <a:pPr marL="0" indent="0">
              <a:buNone/>
            </a:pPr>
            <a:r>
              <a:rPr lang="en-US" dirty="0" smtClean="0"/>
              <a:t>1.00010</a:t>
            </a:r>
          </a:p>
          <a:p>
            <a:pPr marL="0" indent="0">
              <a:buNone/>
            </a:pPr>
            <a:r>
              <a:rPr lang="en-US" dirty="0" smtClean="0"/>
              <a:t>100.100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2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“1”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is the normalized representation of the following:</a:t>
            </a:r>
          </a:p>
          <a:p>
            <a:pPr marL="0" indent="0">
              <a:buNone/>
            </a:pPr>
            <a:r>
              <a:rPr lang="en-US" sz="2400" dirty="0" smtClean="0"/>
              <a:t>0.00111 = 1.11 * 2</a:t>
            </a:r>
            <a:r>
              <a:rPr lang="en-US" sz="2400" baseline="30000" dirty="0" smtClean="0"/>
              <a:t>-3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1.00010 = 1.00 * 2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100.100 = 1.00 * 2</a:t>
            </a:r>
            <a:r>
              <a:rPr lang="en-US" sz="2400" baseline="30000" dirty="0" smtClean="0"/>
              <a:t>2 </a:t>
            </a:r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r>
              <a:rPr lang="en-US" sz="2400" dirty="0" smtClean="0"/>
              <a:t>Common theme: the digit to the left of the “.” is always 1!! </a:t>
            </a:r>
          </a:p>
          <a:p>
            <a:pPr marL="0" indent="0">
              <a:buNone/>
            </a:pPr>
            <a:r>
              <a:rPr lang="en-US" sz="2400" dirty="0" smtClean="0"/>
              <a:t>So why store this in 32 or 64 bits? This is called the hidden 1 representation.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2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754 representation uses the following conventions:</a:t>
            </a:r>
          </a:p>
          <a:p>
            <a:endParaRPr lang="en-US" dirty="0"/>
          </a:p>
          <a:p>
            <a:pPr lvl="1"/>
            <a:r>
              <a:rPr lang="en-US" dirty="0" smtClean="0"/>
              <a:t>Negative </a:t>
            </a:r>
            <a:r>
              <a:rPr lang="en-US" dirty="0" err="1" smtClean="0"/>
              <a:t>significand</a:t>
            </a:r>
            <a:r>
              <a:rPr lang="en-US" dirty="0" smtClean="0"/>
              <a:t> – use sign magnitude form.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Negative exponent use excess 127 for single precision.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6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556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IEEE-754 Floating Point Formats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1687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95637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556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IEEE-754 Examples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51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137261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556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IEEE-754 Conversion Example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28600" y="1447800"/>
            <a:ext cx="8534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•	Represent -12.625</a:t>
            </a:r>
            <a:r>
              <a:rPr lang="en-US" sz="2800" baseline="-25000" dirty="0">
                <a:latin typeface="Gill Sans"/>
                <a:cs typeface="Gill Sans"/>
              </a:rPr>
              <a:t>10</a:t>
            </a:r>
            <a:r>
              <a:rPr lang="en-US" sz="2800" dirty="0">
                <a:latin typeface="Gill Sans"/>
                <a:cs typeface="Gill Sans"/>
              </a:rPr>
              <a:t> in single precision IEEE-754 format.</a:t>
            </a: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•	Step #1: Convert to target base. -12.625</a:t>
            </a:r>
            <a:r>
              <a:rPr lang="en-US" sz="2800" baseline="-25000" dirty="0">
                <a:latin typeface="Gill Sans"/>
                <a:cs typeface="Gill Sans"/>
              </a:rPr>
              <a:t>10</a:t>
            </a:r>
            <a:r>
              <a:rPr lang="en-US" sz="2800" dirty="0">
                <a:latin typeface="Gill Sans"/>
                <a:cs typeface="Gill Sans"/>
              </a:rPr>
              <a:t> = -1100.101</a:t>
            </a:r>
            <a:r>
              <a:rPr lang="en-US" sz="2800" baseline="-25000" dirty="0">
                <a:latin typeface="Gill Sans"/>
                <a:cs typeface="Gill Sans"/>
              </a:rPr>
              <a:t>2</a:t>
            </a:r>
            <a:endParaRPr lang="en-US" sz="2800" dirty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•	Step #2: Normalize. -1100.101</a:t>
            </a:r>
            <a:r>
              <a:rPr lang="en-US" sz="2800" baseline="-25000" dirty="0">
                <a:latin typeface="Gill Sans"/>
                <a:cs typeface="Gill Sans"/>
              </a:rPr>
              <a:t>2</a:t>
            </a:r>
            <a:r>
              <a:rPr lang="en-US" sz="2800" dirty="0">
                <a:latin typeface="Gill Sans"/>
                <a:cs typeface="Gill Sans"/>
              </a:rPr>
              <a:t> = -1.100101</a:t>
            </a:r>
            <a:r>
              <a:rPr lang="en-US" sz="2800" baseline="-25000" dirty="0">
                <a:latin typeface="Gill Sans"/>
                <a:cs typeface="Gill Sans"/>
              </a:rPr>
              <a:t>2</a:t>
            </a:r>
            <a:r>
              <a:rPr lang="en-US" sz="2800" dirty="0">
                <a:latin typeface="Gill Sans"/>
                <a:cs typeface="Gill Sans"/>
              </a:rPr>
              <a:t> </a:t>
            </a:r>
            <a:r>
              <a:rPr lang="en-US" sz="2800" dirty="0" smtClean="0">
                <a:latin typeface="Gill Sans"/>
                <a:cs typeface="Gill Sans"/>
              </a:rPr>
              <a:t>* </a:t>
            </a:r>
            <a:r>
              <a:rPr lang="en-US" sz="2800" dirty="0">
                <a:latin typeface="Gill Sans"/>
                <a:cs typeface="Gill Sans"/>
              </a:rPr>
              <a:t>2</a:t>
            </a:r>
            <a:r>
              <a:rPr lang="en-US" sz="2800" baseline="30000" dirty="0">
                <a:latin typeface="Gill Sans"/>
                <a:cs typeface="Gill Sans"/>
              </a:rPr>
              <a:t>3</a:t>
            </a:r>
            <a:endParaRPr lang="en-US" sz="2800" dirty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•	Step #3: Fill in bit fields. Sign is negative, so sign bit is 1. Exponent is in excess 127 (not excess 128!), so exponent is represented as the unsigned integer 3 + 127 = 130.  Leading 1 of </a:t>
            </a:r>
            <a:r>
              <a:rPr lang="en-US" sz="2800" dirty="0" err="1">
                <a:solidFill>
                  <a:srgbClr val="000000"/>
                </a:solidFill>
                <a:latin typeface="Gill Sans"/>
                <a:cs typeface="Gill Sans"/>
              </a:rPr>
              <a:t>significand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 is hidden, so final bit pattern is:</a:t>
            </a:r>
            <a:endParaRPr lang="en-US" sz="2800" dirty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endParaRPr lang="en-US" sz="2800" dirty="0">
              <a:latin typeface="Gill Sans"/>
              <a:cs typeface="Gill Sans"/>
            </a:endParaRPr>
          </a:p>
          <a:p>
            <a:pPr marL="349250" lvl="1" indent="-228600" algn="ctr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1  1000 0010 . 1001 0100 0000 0000 0000 000</a:t>
            </a:r>
          </a:p>
        </p:txBody>
      </p:sp>
    </p:spTree>
    <p:extLst>
      <p:ext uri="{BB962C8B-B14F-4D97-AF65-F5344CB8AC3E}">
        <p14:creationId xmlns:p14="http://schemas.microsoft.com/office/powerpoint/2010/main" val="1999099761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Binary coded decimals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systems still use decimal</a:t>
            </a:r>
            <a:r>
              <a:rPr lang="en-US" smtClean="0">
                <a:latin typeface="Arial" charset="0"/>
              </a:rPr>
              <a:t>’</a:t>
            </a:r>
            <a:r>
              <a:rPr lang="en-US" smtClean="0"/>
              <a:t>s for computation, e.g., older calculators.</a:t>
            </a:r>
          </a:p>
          <a:p>
            <a:pPr lvl="1" eaLnBrk="1" hangingPunct="1"/>
            <a:r>
              <a:rPr lang="en-US" smtClean="0"/>
              <a:t>Representation of decimals in such devices:</a:t>
            </a:r>
          </a:p>
          <a:p>
            <a:pPr lvl="2" eaLnBrk="1" hangingPunct="1"/>
            <a:r>
              <a:rPr lang="en-US" smtClean="0"/>
              <a:t>Use binary numbers to represent them (called Binary coded decimals)</a:t>
            </a:r>
          </a:p>
          <a:p>
            <a:pPr eaLnBrk="1" hangingPunct="1"/>
            <a:r>
              <a:rPr lang="en-US" smtClean="0"/>
              <a:t>BCD representation uses 4 digits.</a:t>
            </a:r>
          </a:p>
          <a:p>
            <a:pPr lvl="1" eaLnBrk="1" hangingPunct="1">
              <a:buFontTx/>
              <a:buNone/>
            </a:pPr>
            <a:r>
              <a:rPr lang="en-US" smtClean="0"/>
              <a:t>0 = 0000 </a:t>
            </a:r>
          </a:p>
          <a:p>
            <a:pPr lvl="1" eaLnBrk="1" hangingPunct="1">
              <a:buFontTx/>
              <a:buNone/>
            </a:pPr>
            <a:r>
              <a:rPr lang="en-US" smtClean="0"/>
              <a:t>9 = 1001 </a:t>
            </a:r>
          </a:p>
        </p:txBody>
      </p:sp>
    </p:spTree>
    <p:extLst>
      <p:ext uri="{BB962C8B-B14F-4D97-AF65-F5344CB8AC3E}">
        <p14:creationId xmlns:p14="http://schemas.microsoft.com/office/powerpoint/2010/main" val="1583195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floating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7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Two’s complement</a:t>
            </a:r>
          </a:p>
          <a:p>
            <a:r>
              <a:rPr lang="en-US" dirty="0" smtClean="0"/>
              <a:t>Excessive notation</a:t>
            </a:r>
          </a:p>
          <a:p>
            <a:r>
              <a:rPr lang="en-US" dirty="0" smtClean="0"/>
              <a:t>Introduction to floating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2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conversion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components that make up a floating point number?</a:t>
            </a:r>
          </a:p>
          <a:p>
            <a:r>
              <a:rPr lang="en-US" dirty="0" smtClean="0"/>
              <a:t>How would you represent each piece in binary?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55845"/>
            <a:ext cx="79418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floatTest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       public static void main(String[] </a:t>
            </a:r>
            <a:r>
              <a:rPr lang="en-US" dirty="0" err="1">
                <a:latin typeface="Courier New"/>
                <a:cs typeface="Courier New"/>
              </a:rPr>
              <a:t>args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r>
              <a:rPr lang="en-US" dirty="0">
                <a:latin typeface="Courier New"/>
                <a:cs typeface="Courier New"/>
              </a:rPr>
              <a:t>                double x = 10;</a:t>
            </a:r>
          </a:p>
          <a:p>
            <a:r>
              <a:rPr lang="en-US" dirty="0">
                <a:latin typeface="Courier New"/>
                <a:cs typeface="Courier New"/>
              </a:rPr>
              <a:t>                double y=</a:t>
            </a:r>
            <a:r>
              <a:rPr lang="en-US" dirty="0" err="1">
                <a:latin typeface="Courier New"/>
                <a:cs typeface="Courier New"/>
              </a:rPr>
              <a:t>Math.sqrt</a:t>
            </a:r>
            <a:r>
              <a:rPr lang="en-US" dirty="0">
                <a:latin typeface="Courier New"/>
                <a:cs typeface="Courier New"/>
              </a:rPr>
              <a:t>(x);</a:t>
            </a:r>
          </a:p>
          <a:p>
            <a:r>
              <a:rPr lang="en-US" dirty="0">
                <a:latin typeface="Courier New"/>
                <a:cs typeface="Courier New"/>
              </a:rPr>
              <a:t>                y = y * y;</a:t>
            </a:r>
          </a:p>
          <a:p>
            <a:r>
              <a:rPr lang="en-US" dirty="0">
                <a:latin typeface="Courier New"/>
                <a:cs typeface="Courier New"/>
              </a:rPr>
              <a:t>                if (x == y)</a:t>
            </a:r>
          </a:p>
          <a:p>
            <a:r>
              <a:rPr lang="en-US" dirty="0">
                <a:latin typeface="Courier New"/>
                <a:cs typeface="Courier New"/>
              </a:rPr>
              <a:t>                        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("Equal");</a:t>
            </a:r>
          </a:p>
          <a:p>
            <a:r>
              <a:rPr lang="en-US" dirty="0">
                <a:latin typeface="Courier New"/>
                <a:cs typeface="Courier New"/>
              </a:rPr>
              <a:t>                else</a:t>
            </a:r>
          </a:p>
          <a:p>
            <a:r>
              <a:rPr lang="en-US" dirty="0">
                <a:latin typeface="Courier New"/>
                <a:cs typeface="Courier New"/>
              </a:rPr>
              <a:t>                        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("Not equal");</a:t>
            </a:r>
          </a:p>
          <a:p>
            <a:r>
              <a:rPr lang="en-US" dirty="0">
                <a:latin typeface="Courier New"/>
                <a:cs typeface="Courier New"/>
              </a:rPr>
              <a:t>        }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3222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9170"/>
            <a:ext cx="2819400" cy="914400"/>
          </a:xfrm>
          <a:noFill/>
        </p:spPr>
        <p:txBody>
          <a:bodyPr lIns="90487" tIns="44450" rIns="90487" bIns="44450">
            <a:noAutofit/>
          </a:bodyPr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Normalization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52400" y="10668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254 can be represented as: </a:t>
            </a: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 2.54 </a:t>
            </a:r>
            <a:r>
              <a:rPr lang="en-US" sz="2800" dirty="0">
                <a:solidFill>
                  <a:srgbClr val="000000"/>
                </a:solidFill>
                <a:latin typeface="Comic Sans MS" pitchFamily="66" charset="0"/>
              </a:rPr>
              <a:t>* 10</a:t>
            </a:r>
            <a:r>
              <a:rPr lang="en-US" sz="2800" baseline="30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800" baseline="30000" dirty="0">
                <a:solidFill>
                  <a:srgbClr val="000000"/>
                </a:solidFill>
                <a:latin typeface="Comic Sans MS" pitchFamily="66" charset="0"/>
              </a:rPr>
              <a:t>		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25.4 * 10</a:t>
            </a:r>
            <a:r>
              <a:rPr lang="en-US" sz="3200" baseline="300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254 * 10</a:t>
            </a:r>
            <a:r>
              <a:rPr lang="en-US" sz="3200" baseline="30000" dirty="0">
                <a:solidFill>
                  <a:srgbClr val="000000"/>
                </a:solidFill>
                <a:latin typeface="Comic Sans MS" pitchFamily="66" charset="0"/>
              </a:rPr>
              <a:t>-1</a:t>
            </a:r>
            <a:r>
              <a:rPr lang="en-US" sz="18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There are infinitely many other ways, which creates problems when making comparisons, with so many representations of the same number.  </a:t>
            </a:r>
            <a:endParaRPr lang="en-US" sz="2000" dirty="0"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1800" dirty="0">
                <a:solidFill>
                  <a:srgbClr val="000000"/>
                </a:solidFill>
              </a:rPr>
              <a:t>•</a:t>
            </a:r>
            <a:r>
              <a:rPr lang="en-US" sz="1800" dirty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Floating point numbers are usually </a:t>
            </a:r>
            <a:r>
              <a:rPr lang="en-US" sz="2000" i="1" dirty="0">
                <a:latin typeface="Comic Sans MS" pitchFamily="66" charset="0"/>
              </a:rPr>
              <a:t>normalized</a:t>
            </a:r>
            <a:r>
              <a:rPr lang="en-US" sz="2000" dirty="0">
                <a:latin typeface="Comic Sans MS" pitchFamily="66" charset="0"/>
              </a:rPr>
              <a:t>, in which the radix point is located in only one possible position for a given number. </a:t>
            </a:r>
          </a:p>
          <a:p>
            <a:pPr marL="349250" lvl="1" indent="-228600" eaLnBrk="1" hangingPunct="1">
              <a:lnSpc>
                <a:spcPts val="24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</a:rPr>
              <a:t>•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	Usually, but not always, the normalized representation places the radix point immediately to the left of the leftmost, nonzero digit in the fraction, as in: .254</a:t>
            </a:r>
            <a:r>
              <a:rPr lang="en-US" sz="2000" dirty="0">
                <a:latin typeface="Comic Sans MS" pitchFamily="66" charset="0"/>
              </a:rPr>
              <a:t>X 10</a:t>
            </a:r>
            <a:r>
              <a:rPr lang="en-US" sz="2000" baseline="30000" dirty="0">
                <a:latin typeface="Comic Sans MS" pitchFamily="66" charset="0"/>
              </a:rPr>
              <a:t>3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8344318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525" y="152400"/>
            <a:ext cx="2438400" cy="914400"/>
          </a:xfrm>
          <a:noFill/>
        </p:spPr>
        <p:txBody>
          <a:bodyPr lIns="90487" tIns="44450" rIns="90487" bIns="44450"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Example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8600" y="1066800"/>
            <a:ext cx="8534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</a:rPr>
              <a:t>•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Represent .254</a:t>
            </a:r>
            <a:r>
              <a:rPr lang="en-US" sz="2000">
                <a:latin typeface="Comic Sans MS" pitchFamily="66" charset="0"/>
              </a:rPr>
              <a:t>X 10</a:t>
            </a:r>
            <a:r>
              <a:rPr lang="en-US" sz="2000" baseline="30000">
                <a:latin typeface="Comic Sans MS" pitchFamily="66" charset="0"/>
              </a:rPr>
              <a:t>3</a:t>
            </a:r>
            <a:r>
              <a:rPr lang="en-US" sz="2000">
                <a:latin typeface="Comic Sans MS" pitchFamily="66" charset="0"/>
              </a:rPr>
              <a:t> in a normalized base 8 floating point format with a sign bit, followed by a 3-bit excess 4 exponent, followed by four base 8 digits.</a:t>
            </a: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</a:rPr>
              <a:t>•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Step #1: Convert to the target base.</a:t>
            </a:r>
            <a:endParaRPr lang="en-US" sz="2000"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.254X1</a:t>
            </a:r>
            <a:r>
              <a:rPr lang="en-US" sz="2000">
                <a:latin typeface="Comic Sans MS" pitchFamily="66" charset="0"/>
              </a:rPr>
              <a:t>0</a:t>
            </a:r>
            <a:r>
              <a:rPr lang="en-US" sz="2000" baseline="30000">
                <a:latin typeface="Comic Sans MS" pitchFamily="66" charset="0"/>
              </a:rPr>
              <a:t>3</a:t>
            </a:r>
            <a:r>
              <a:rPr lang="en-US" sz="2000">
                <a:latin typeface="Comic Sans MS" pitchFamily="66" charset="0"/>
              </a:rPr>
              <a:t> = 254</a:t>
            </a:r>
            <a:r>
              <a:rPr lang="en-US" sz="2000" baseline="-25000">
                <a:latin typeface="Comic Sans MS" pitchFamily="66" charset="0"/>
              </a:rPr>
              <a:t>10</a:t>
            </a:r>
            <a:r>
              <a:rPr lang="en-US" sz="2000">
                <a:latin typeface="Comic Sans MS" pitchFamily="66" charset="0"/>
              </a:rPr>
              <a:t>. Using the remainder method, we find that 254</a:t>
            </a:r>
            <a:r>
              <a:rPr lang="en-US" sz="2000" baseline="-25000">
                <a:latin typeface="Comic Sans MS" pitchFamily="66" charset="0"/>
              </a:rPr>
              <a:t>10</a:t>
            </a:r>
            <a:r>
              <a:rPr lang="en-US" sz="2000">
                <a:latin typeface="Comic Sans MS" pitchFamily="66" charset="0"/>
              </a:rPr>
              <a:t> = 376X8</a:t>
            </a:r>
            <a:r>
              <a:rPr lang="en-US" sz="2000" baseline="30000">
                <a:latin typeface="Comic Sans MS" pitchFamily="66" charset="0"/>
              </a:rPr>
              <a:t>0</a:t>
            </a:r>
            <a:r>
              <a:rPr lang="en-US" sz="2000">
                <a:latin typeface="Comic Sans MS" pitchFamily="66" charset="0"/>
              </a:rPr>
              <a:t>:</a:t>
            </a: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	254/8 = 31 R 6</a:t>
            </a:r>
            <a:endParaRPr lang="en-US" sz="2000"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	31/8 = 3 R 7</a:t>
            </a:r>
            <a:endParaRPr lang="en-US" sz="2000"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	3/8 = 0 R 3</a:t>
            </a:r>
            <a:endParaRPr lang="en-US" sz="2000">
              <a:latin typeface="Comic Sans MS" pitchFamily="66" charset="0"/>
            </a:endParaRP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</a:rPr>
              <a:t>•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Step #2: Normalize: 376X8</a:t>
            </a:r>
            <a:r>
              <a:rPr lang="en-US" sz="2000" baseline="30000">
                <a:latin typeface="Comic Sans MS" pitchFamily="66" charset="0"/>
              </a:rPr>
              <a:t>0</a:t>
            </a:r>
            <a:r>
              <a:rPr lang="en-US" sz="2000">
                <a:latin typeface="Comic Sans MS" pitchFamily="66" charset="0"/>
              </a:rPr>
              <a:t> = .376X8</a:t>
            </a:r>
            <a:r>
              <a:rPr lang="en-US" sz="2000" baseline="30000">
                <a:latin typeface="Comic Sans MS" pitchFamily="66" charset="0"/>
              </a:rPr>
              <a:t>3</a:t>
            </a:r>
            <a:r>
              <a:rPr lang="en-US" sz="2000">
                <a:latin typeface="Comic Sans MS" pitchFamily="66" charset="0"/>
              </a:rPr>
              <a:t>.</a:t>
            </a:r>
          </a:p>
          <a:p>
            <a:pPr marL="349250" lvl="1" indent="-228600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>
                <a:solidFill>
                  <a:srgbClr val="000000"/>
                </a:solidFill>
              </a:rPr>
              <a:t>•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	Step #3: Fill in the bit fields, with a positive sign (sign bit = 0), an exponent of 3 + 4 = 7 (excess 4), and 4-digit fraction = .3760:</a:t>
            </a:r>
            <a:endParaRPr lang="en-US" sz="2000">
              <a:latin typeface="Comic Sans MS" pitchFamily="66" charset="0"/>
            </a:endParaRPr>
          </a:p>
          <a:p>
            <a:pPr marL="349250" lvl="1" indent="-228600" algn="ctr" eaLnBrk="1" hangingPunct="1">
              <a:lnSpc>
                <a:spcPts val="23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0  111  .  011  111  110  000</a:t>
            </a:r>
            <a:endParaRPr lang="en-US" sz="18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10390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3124200" cy="5334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Example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98960" y="914400"/>
            <a:ext cx="853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endParaRPr lang="en-US" sz="2000" dirty="0" smtClean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 smtClean="0">
                <a:latin typeface="Gill Sans"/>
                <a:cs typeface="Gill Sans"/>
              </a:rPr>
              <a:t>Convert </a:t>
            </a:r>
            <a:r>
              <a:rPr lang="en-US" sz="2000" dirty="0">
                <a:latin typeface="Gill Sans"/>
                <a:cs typeface="Gill Sans"/>
              </a:rPr>
              <a:t>(9.375 </a:t>
            </a:r>
            <a:r>
              <a:rPr lang="en-US" sz="2000" dirty="0" smtClean="0">
                <a:latin typeface="Gill Sans"/>
                <a:cs typeface="Gill Sans"/>
              </a:rPr>
              <a:t>* </a:t>
            </a:r>
            <a:r>
              <a:rPr lang="en-US" sz="2000" dirty="0">
                <a:latin typeface="Gill Sans"/>
                <a:cs typeface="Gill Sans"/>
              </a:rPr>
              <a:t>10</a:t>
            </a:r>
            <a:r>
              <a:rPr lang="en-US" sz="2000" baseline="30000" dirty="0">
                <a:latin typeface="Gill Sans"/>
                <a:cs typeface="Gill Sans"/>
              </a:rPr>
              <a:t>-2</a:t>
            </a:r>
            <a:r>
              <a:rPr lang="en-US" sz="2000" dirty="0">
                <a:latin typeface="Gill Sans"/>
                <a:cs typeface="Gill Sans"/>
              </a:rPr>
              <a:t>)</a:t>
            </a:r>
            <a:r>
              <a:rPr lang="en-US" sz="2000" baseline="-25000" dirty="0">
                <a:latin typeface="Gill Sans"/>
                <a:cs typeface="Gill Sans"/>
              </a:rPr>
              <a:t>10</a:t>
            </a:r>
            <a:r>
              <a:rPr lang="en-US" sz="2000" dirty="0">
                <a:latin typeface="Gill Sans"/>
                <a:cs typeface="Gill Sans"/>
              </a:rPr>
              <a:t> to base 2 scientific notation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•	Start by converting from base 10 floating point to base 10 fixed point by moving the decimal point two positions to the left, which corresponds to the -2 exponent: .09375.</a:t>
            </a:r>
            <a:endParaRPr lang="en-US" sz="2000" dirty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• Next, convert from base 10 fixed point to base 2 fixed point:</a:t>
            </a:r>
            <a:endParaRPr lang="en-US" sz="2000" dirty="0">
              <a:latin typeface="Gill Sans"/>
              <a:cs typeface="Gill Sans"/>
            </a:endParaRP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		.09375	</a:t>
            </a:r>
            <a:r>
              <a:rPr lang="en-US" sz="2000" dirty="0">
                <a:latin typeface="Gill Sans"/>
                <a:cs typeface="Gill Sans"/>
              </a:rPr>
              <a:t>*</a:t>
            </a:r>
            <a:r>
              <a:rPr lang="en-US" sz="2000" dirty="0">
                <a:latin typeface="Gill Sans"/>
                <a:cs typeface="Gill Sans"/>
              </a:rPr>
              <a:t>	2	=	0.1875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		.1875	</a:t>
            </a:r>
            <a:r>
              <a:rPr lang="en-US" sz="2000" dirty="0">
                <a:latin typeface="Gill Sans"/>
                <a:cs typeface="Gill Sans"/>
              </a:rPr>
              <a:t>*</a:t>
            </a:r>
            <a:r>
              <a:rPr lang="en-US" sz="2000" dirty="0">
                <a:latin typeface="Gill Sans"/>
                <a:cs typeface="Gill Sans"/>
              </a:rPr>
              <a:t>	2	=	0.375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		.375	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      *</a:t>
            </a:r>
            <a:r>
              <a:rPr lang="en-US" sz="2000" dirty="0">
                <a:latin typeface="Gill Sans"/>
                <a:cs typeface="Gill Sans"/>
              </a:rPr>
              <a:t>	2	=	0.75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		.75	</a:t>
            </a:r>
            <a:r>
              <a:rPr lang="en-US" sz="2000" dirty="0">
                <a:latin typeface="Gill Sans"/>
                <a:cs typeface="Gill Sans"/>
              </a:rPr>
              <a:t>	</a:t>
            </a:r>
            <a:r>
              <a:rPr lang="en-US" sz="2000" dirty="0" smtClean="0">
                <a:latin typeface="Gill Sans"/>
                <a:cs typeface="Gill Sans"/>
              </a:rPr>
              <a:t>*</a:t>
            </a:r>
            <a:r>
              <a:rPr lang="en-US" sz="2000" dirty="0">
                <a:latin typeface="Gill Sans"/>
                <a:cs typeface="Gill Sans"/>
              </a:rPr>
              <a:t>	2	=	1.5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		.5		</a:t>
            </a:r>
            <a:r>
              <a:rPr lang="en-US" sz="2000" dirty="0">
                <a:latin typeface="Gill Sans"/>
                <a:cs typeface="Gill Sans"/>
              </a:rPr>
              <a:t>*</a:t>
            </a:r>
            <a:r>
              <a:rPr lang="en-US" sz="2000" dirty="0">
                <a:latin typeface="Gill Sans"/>
                <a:cs typeface="Gill Sans"/>
              </a:rPr>
              <a:t>	2	=	1.0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• Thus, (.09375)</a:t>
            </a:r>
            <a:r>
              <a:rPr lang="en-US" sz="2000" baseline="-25000" dirty="0">
                <a:latin typeface="Gill Sans"/>
                <a:cs typeface="Gill Sans"/>
              </a:rPr>
              <a:t>10</a:t>
            </a:r>
            <a:r>
              <a:rPr lang="en-US" sz="2000" dirty="0">
                <a:latin typeface="Gill Sans"/>
                <a:cs typeface="Gill Sans"/>
              </a:rPr>
              <a:t> = (.00011)</a:t>
            </a:r>
            <a:r>
              <a:rPr lang="en-US" sz="2000" baseline="-25000" dirty="0">
                <a:latin typeface="Gill Sans"/>
                <a:cs typeface="Gill Sans"/>
              </a:rPr>
              <a:t>2</a:t>
            </a:r>
            <a:r>
              <a:rPr lang="en-US" sz="2000" dirty="0">
                <a:latin typeface="Gill Sans"/>
                <a:cs typeface="Gill Sans"/>
              </a:rPr>
              <a:t>.</a:t>
            </a:r>
          </a:p>
          <a:p>
            <a:pPr marL="349250" lvl="1" indent="-228600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• Finally, convert to normalized base 2 floating point: </a:t>
            </a:r>
            <a:endParaRPr lang="en-US" sz="2000" dirty="0">
              <a:latin typeface="Gill Sans"/>
              <a:cs typeface="Gill Sans"/>
            </a:endParaRPr>
          </a:p>
          <a:p>
            <a:pPr marL="349250" lvl="1" indent="-228600" algn="ctr" eaLnBrk="1" hangingPunct="1">
              <a:lnSpc>
                <a:spcPts val="2200"/>
              </a:lnSpc>
              <a:spcBef>
                <a:spcPct val="2000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.00011 = .00011 </a:t>
            </a:r>
            <a:r>
              <a:rPr lang="en-US" dirty="0">
                <a:latin typeface="Gill Sans"/>
                <a:cs typeface="Gill Sans"/>
              </a:rPr>
              <a:t>*</a:t>
            </a:r>
            <a:r>
              <a:rPr lang="en-US" dirty="0" smtClean="0">
                <a:latin typeface="Gill Sans"/>
                <a:cs typeface="Gill Sans"/>
              </a:rPr>
              <a:t> </a:t>
            </a:r>
            <a:r>
              <a:rPr lang="en-US" dirty="0">
                <a:latin typeface="Gill Sans"/>
                <a:cs typeface="Gill Sans"/>
              </a:rPr>
              <a:t>2</a:t>
            </a:r>
            <a:r>
              <a:rPr lang="en-US" baseline="30000" dirty="0">
                <a:latin typeface="Gill Sans"/>
                <a:cs typeface="Gill Sans"/>
              </a:rPr>
              <a:t>0</a:t>
            </a:r>
            <a:r>
              <a:rPr lang="en-US" dirty="0">
                <a:latin typeface="Gill Sans"/>
                <a:cs typeface="Gill Sans"/>
              </a:rPr>
              <a:t> = 1.1 </a:t>
            </a:r>
            <a:r>
              <a:rPr lang="en-US" dirty="0" smtClean="0">
                <a:latin typeface="Gill Sans"/>
                <a:cs typeface="Gill Sans"/>
              </a:rPr>
              <a:t>* </a:t>
            </a:r>
            <a:r>
              <a:rPr lang="en-US" dirty="0">
                <a:latin typeface="Gill Sans"/>
                <a:cs typeface="Gill Sans"/>
              </a:rPr>
              <a:t>2</a:t>
            </a:r>
            <a:r>
              <a:rPr lang="en-US" baseline="30000" dirty="0">
                <a:latin typeface="Gill Sans"/>
                <a:cs typeface="Gill Sans"/>
              </a:rPr>
              <a:t>-4</a:t>
            </a:r>
            <a:endParaRPr lang="en-US" sz="1800" baseline="300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22269292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IEEE 754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how to represent floating point numbers in 32 bit (single precision) and 64 bit (double precision). </a:t>
            </a:r>
          </a:p>
          <a:p>
            <a:pPr lvl="1"/>
            <a:r>
              <a:rPr lang="en-US" dirty="0" smtClean="0"/>
              <a:t>32 bit is the “float” type in java.</a:t>
            </a:r>
          </a:p>
          <a:p>
            <a:pPr lvl="1"/>
            <a:r>
              <a:rPr lang="en-US" dirty="0" smtClean="0"/>
              <a:t>64 bit is the “double” type in java.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method: </a:t>
            </a:r>
            <a:r>
              <a:rPr lang="en-US" dirty="0" err="1" smtClean="0"/>
              <a:t>doubleToLong</a:t>
            </a:r>
            <a:r>
              <a:rPr lang="en-US" dirty="0" smtClean="0"/>
              <a:t> in Java displays the floating point number in IEEE standard.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48334"/>
      </p:ext>
    </p:extLst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4429</TotalTime>
  <Words>414</Words>
  <Application>Microsoft Macintosh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RUTemplate2</vt:lpstr>
      <vt:lpstr>ITEC 352</vt:lpstr>
      <vt:lpstr>Review</vt:lpstr>
      <vt:lpstr>Outline</vt:lpstr>
      <vt:lpstr>Standards</vt:lpstr>
      <vt:lpstr>Why?</vt:lpstr>
      <vt:lpstr>Normalization</vt:lpstr>
      <vt:lpstr>Example</vt:lpstr>
      <vt:lpstr>Example</vt:lpstr>
      <vt:lpstr>IEEE 754 standard</vt:lpstr>
      <vt:lpstr>Considerations</vt:lpstr>
      <vt:lpstr>Hidden “1”</vt:lpstr>
      <vt:lpstr>Hidden “1”</vt:lpstr>
      <vt:lpstr>Negative thoughts</vt:lpstr>
      <vt:lpstr>IEEE-754 Floating Point Formats</vt:lpstr>
      <vt:lpstr>IEEE-754 Examples</vt:lpstr>
      <vt:lpstr>IEEE-754 Conversion Example</vt:lpstr>
      <vt:lpstr>Binary coded decimals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Ray</dc:creator>
  <cp:lastModifiedBy>Academic  Technologies</cp:lastModifiedBy>
  <cp:revision>15</cp:revision>
  <dcterms:created xsi:type="dcterms:W3CDTF">2008-08-07T16:57:39Z</dcterms:created>
  <dcterms:modified xsi:type="dcterms:W3CDTF">2011-09-13T20:33:34Z</dcterms:modified>
</cp:coreProperties>
</file>